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F3B9CC9-F513-4AF3-BB59-6B314A5D21D5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34C0FA8-2AF0-43A6-92D2-9206237A81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ypce.cz/fyz_lab/6-Druh%FD/M%ECrn%E1%20tepeln%E1%20kapacita/M%ECrn%E1%20tepeln%E1%20kapacita_1.jpg" TargetMode="External"/><Relationship Id="rId2" Type="http://schemas.openxmlformats.org/officeDocument/2006/relationships/hyperlink" Target="http://artemis.osu.cz/ComLab/Web_cz/Heat_FP6_Cz/figures/kalorimet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lago-cz.cz/public/content-images/cz/product/22597.jpg" TargetMode="External"/><Relationship Id="rId4" Type="http://schemas.openxmlformats.org/officeDocument/2006/relationships/hyperlink" Target="http://wiki.sps-pi.com/images/9/97/Kalorimetr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071538" y="4714884"/>
            <a:ext cx="6624736" cy="1223566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prohloubení poznatků naučeného učiva. </a:t>
            </a:r>
            <a:r>
              <a:rPr lang="cs-CZ" sz="1600" b="1" dirty="0" smtClean="0">
                <a:solidFill>
                  <a:srgbClr val="00B0F0"/>
                </a:solidFill>
              </a:rPr>
              <a:t>Popis kalorimetru, tj. zařízení, které tepelně izoluje vnitřní nádobu, v níž probíhá tepelná výměna. Výpočty příkladů na tepelnou výměnu.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928662" y="3857628"/>
            <a:ext cx="7577814" cy="71438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Jak změříme teplo přijaté nebo odevzdané při tepelné výměně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692696"/>
            <a:ext cx="607042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</a:t>
            </a:r>
            <a:r>
              <a:rPr lang="cs-CZ" b="1" smtClean="0">
                <a:solidFill>
                  <a:srgbClr val="002060"/>
                </a:solidFill>
              </a:rPr>
              <a:t>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FY.8.A.11_Fyzika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Jak změříme teplo přijaté nebo odevzdané při tepelné výměně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972188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36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Q=mc(t-t</a:t>
            </a:r>
            <a:r>
              <a:rPr lang="cs-CZ" sz="3600" baseline="-25000" dirty="0" smtClean="0">
                <a:solidFill>
                  <a:schemeClr val="accent2">
                    <a:lumMod val="50000"/>
                  </a:schemeClr>
                </a:solidFill>
              </a:rPr>
              <a:t>0</a:t>
            </a:r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</a:p>
          <a:p>
            <a:pPr>
              <a:buNone/>
            </a:pPr>
            <a:endParaRPr lang="cs-CZ" sz="32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musíme změřit hmotnost </a:t>
            </a:r>
            <a:r>
              <a:rPr lang="cs-CZ" sz="3200" b="1" u="sng" dirty="0" smtClean="0">
                <a:solidFill>
                  <a:srgbClr val="0070C0"/>
                </a:solidFill>
              </a:rPr>
              <a:t>m</a:t>
            </a:r>
            <a:r>
              <a:rPr lang="cs-CZ" sz="3200" b="1" dirty="0" smtClean="0">
                <a:solidFill>
                  <a:srgbClr val="002060"/>
                </a:solidFill>
              </a:rPr>
              <a:t> tělesa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musíme změřit změnu teploty </a:t>
            </a:r>
            <a:r>
              <a:rPr lang="cs-CZ" sz="3200" b="1" u="sng" dirty="0" smtClean="0">
                <a:solidFill>
                  <a:srgbClr val="0070C0"/>
                </a:solidFill>
              </a:rPr>
              <a:t>(t-t</a:t>
            </a:r>
            <a:r>
              <a:rPr lang="cs-CZ" sz="3200" b="1" u="sng" baseline="-25000" dirty="0" smtClean="0">
                <a:solidFill>
                  <a:srgbClr val="0070C0"/>
                </a:solidFill>
              </a:rPr>
              <a:t>0</a:t>
            </a:r>
            <a:r>
              <a:rPr lang="cs-CZ" sz="3200" b="1" u="sng" dirty="0" smtClean="0">
                <a:solidFill>
                  <a:srgbClr val="0070C0"/>
                </a:solidFill>
              </a:rPr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v tabulkách vyhledáme měrnou tepelnou kapacitu </a:t>
            </a:r>
            <a:r>
              <a:rPr lang="cs-CZ" sz="3200" b="1" u="sng" dirty="0" smtClean="0">
                <a:solidFill>
                  <a:srgbClr val="0070C0"/>
                </a:solidFill>
              </a:rPr>
              <a:t>c</a:t>
            </a:r>
          </a:p>
          <a:p>
            <a:pPr>
              <a:buFont typeface="Wingdings" pitchFamily="2" charset="2"/>
              <a:buChar char="q"/>
            </a:pPr>
            <a:endParaRPr lang="cs-CZ" sz="3200" b="1" u="sng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sz="3200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sz="3600" dirty="0" smtClean="0">
              <a:solidFill>
                <a:schemeClr val="accent2">
                  <a:lumMod val="50000"/>
                </a:schemeClr>
              </a:solidFill>
            </a:endParaRPr>
          </a:p>
          <a:p>
            <a:pPr>
              <a:buNone/>
            </a:pP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/>
              </a:rPr>
              <a:t>Teplo přijaté tělesem při tepelné výměně určujeme použitím vztahu:</a:t>
            </a:r>
            <a:endParaRPr lang="cs-CZ" sz="28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WHQ7CXMN\MP900341699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3702" y="1000108"/>
            <a:ext cx="2109022" cy="2786082"/>
          </a:xfrm>
          <a:prstGeom prst="rect">
            <a:avLst/>
          </a:prstGeom>
          <a:noFill/>
        </p:spPr>
      </p:pic>
      <p:pic>
        <p:nvPicPr>
          <p:cNvPr id="1032" name="Picture 8" descr="C:\Documents and Settings\radek\Local Settings\Temporary Internet Files\Content.IE5\2TM785QB\MP90040097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3929066"/>
            <a:ext cx="2161843" cy="27029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3614734" cy="5143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endParaRPr lang="cs-CZ" b="1" dirty="0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zařízení, které tepelně izoluje vnitřní nádobu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B0F0"/>
                </a:solidFill>
              </a:rPr>
              <a:t>používáme ho při pokusném určení tepla přijatého nebo odevzdaného při tepelné výměně</a:t>
            </a: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Kalorimetr:</a:t>
            </a:r>
            <a:endParaRPr lang="cs-CZ" sz="3600" u="sng" dirty="0">
              <a:solidFill>
                <a:srgbClr val="00B05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4" y="1214422"/>
            <a:ext cx="4376738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Obsahuje: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dvě tenkostěnné válcové plechové nádoby 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tepelný izolant (dřevo)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víko s teploměrem</a:t>
            </a:r>
          </a:p>
          <a:p>
            <a:pPr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7030A0"/>
                </a:solidFill>
              </a:rPr>
              <a:t> míchadlo</a:t>
            </a:r>
          </a:p>
          <a:p>
            <a:pPr>
              <a:buNone/>
            </a:pP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B050"/>
                </a:solidFill>
                <a:effectLst/>
              </a:rPr>
              <a:t>Kalorimetr:</a:t>
            </a:r>
            <a:endParaRPr lang="cs-CZ" sz="3600" dirty="0"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8" y="1500174"/>
            <a:ext cx="305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2584446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Příklad: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Ocelové závaží, o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hmotnosti 0,2 kg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</a:rPr>
              <a:t>a o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počáteční teplotě 15 </a:t>
            </a:r>
            <a:r>
              <a:rPr lang="cs-CZ" sz="280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/>
                <a:cs typeface="Arial"/>
              </a:rPr>
              <a:t>°C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, ponoříme do vody o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teplotě 90 °C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v kalorimetru. Kalorimetr uzavřeme a vodu promícháme míchadlem. Voda se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ustálí na 80 °C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. </a:t>
            </a:r>
            <a:br>
              <a:rPr lang="cs-CZ" sz="2800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800" u="sng" dirty="0" smtClean="0">
                <a:solidFill>
                  <a:srgbClr val="FF0000"/>
                </a:solidFill>
                <a:effectLst/>
                <a:latin typeface="Arial"/>
                <a:cs typeface="Arial"/>
              </a:rPr>
              <a:t>Jaké teplo </a:t>
            </a:r>
            <a:r>
              <a:rPr lang="cs-CZ" sz="2800" u="sng" dirty="0" smtClean="0">
                <a:solidFill>
                  <a:schemeClr val="accent6">
                    <a:lumMod val="75000"/>
                  </a:schemeClr>
                </a:solidFill>
                <a:effectLst/>
                <a:latin typeface="Arial"/>
                <a:cs typeface="Arial"/>
              </a:rPr>
              <a:t>přijalo ocelové závaží od vody?</a:t>
            </a:r>
            <a:endParaRPr lang="cs-CZ" sz="2800" u="sng" dirty="0"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57158" y="2857496"/>
            <a:ext cx="4500594" cy="364333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</a:rPr>
              <a:t>m= 0,2 kg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</a:rPr>
              <a:t>t</a:t>
            </a:r>
            <a:r>
              <a:rPr lang="cs-CZ" sz="2000" b="1" baseline="-25000" dirty="0" smtClean="0">
                <a:solidFill>
                  <a:schemeClr val="accent3"/>
                </a:solidFill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</a:rPr>
              <a:t>= 15 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t= 80 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(t-t</a:t>
            </a:r>
            <a:r>
              <a:rPr lang="cs-CZ" sz="2000" b="1" baseline="-25000" dirty="0" smtClean="0">
                <a:solidFill>
                  <a:schemeClr val="accent3"/>
                </a:solidFill>
                <a:latin typeface="Arial"/>
                <a:cs typeface="Arial"/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)= 65 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c= 0,46 kJ/kg°C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Q=? kJ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Q=mc(t-t</a:t>
            </a:r>
            <a:r>
              <a:rPr lang="cs-CZ" sz="2000" b="1" baseline="-25000" dirty="0" smtClean="0">
                <a:solidFill>
                  <a:schemeClr val="accent3"/>
                </a:solidFill>
                <a:latin typeface="Arial"/>
                <a:cs typeface="Arial"/>
              </a:rPr>
              <a:t>0</a:t>
            </a: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Q=0,2 </a:t>
            </a:r>
            <a:r>
              <a:rPr lang="cs-CZ" sz="2000" b="1" dirty="0">
                <a:solidFill>
                  <a:schemeClr val="accent3"/>
                </a:solidFill>
                <a:latin typeface="Arial"/>
                <a:cs typeface="Arial"/>
              </a:rPr>
              <a:t>∙ 0,46 ∙ 65</a:t>
            </a:r>
            <a:endParaRPr lang="cs-CZ" sz="2000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Q=5,980 kJ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3"/>
                </a:solidFill>
                <a:latin typeface="Arial"/>
                <a:cs typeface="Arial"/>
              </a:rPr>
              <a:t>Ocelové závaží přijalo teplo asi 6 kJ.</a:t>
            </a:r>
          </a:p>
          <a:p>
            <a:pPr>
              <a:buNone/>
            </a:pPr>
            <a:endParaRPr lang="cs-CZ" sz="2000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000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3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90" y="3000372"/>
            <a:ext cx="3756023" cy="3031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a) voda přijme teplo 50 kJ</a:t>
            </a:r>
          </a:p>
          <a:p>
            <a:pPr marL="852678" indent="-742950"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b) voda přijme teplo 175 kJ</a:t>
            </a:r>
          </a:p>
          <a:p>
            <a:pPr marL="852678" indent="-742950">
              <a:buNone/>
            </a:pPr>
            <a:endParaRPr lang="cs-CZ" sz="3600" dirty="0" smtClean="0">
              <a:solidFill>
                <a:srgbClr val="002060"/>
              </a:solidFill>
            </a:endParaRPr>
          </a:p>
          <a:p>
            <a:pPr marL="852678" indent="-742950">
              <a:buNone/>
            </a:pPr>
            <a:r>
              <a:rPr lang="cs-CZ" sz="3600" dirty="0" smtClean="0">
                <a:solidFill>
                  <a:srgbClr val="002060"/>
                </a:solidFill>
              </a:rPr>
              <a:t>c) voda přijme teplo 21 kJ</a:t>
            </a:r>
          </a:p>
          <a:p>
            <a:pPr marL="852678" indent="-742950">
              <a:buNone/>
            </a:pP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vypočítej a vyber správnou odpověď: </a:t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7030A0"/>
                </a:solidFill>
                <a:effectLst/>
              </a:rPr>
              <a:t>V nádobě je voda o hmotnosti 250 g. Jaké teplo přijme voda, zvýší-li se její teplota o 20</a:t>
            </a:r>
            <a:r>
              <a:rPr lang="cs-CZ" sz="2800" dirty="0" smtClean="0">
                <a:solidFill>
                  <a:srgbClr val="7030A0"/>
                </a:solidFill>
                <a:effectLst/>
                <a:latin typeface="Arial"/>
                <a:cs typeface="Arial"/>
              </a:rPr>
              <a:t>°C.</a:t>
            </a:r>
            <a:endParaRPr lang="cs-CZ" sz="28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m= 5 kg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(t-t</a:t>
            </a:r>
            <a:r>
              <a:rPr lang="cs-CZ" baseline="-25000" dirty="0" smtClean="0">
                <a:solidFill>
                  <a:srgbClr val="C00000"/>
                </a:solidFill>
              </a:rPr>
              <a:t>0</a:t>
            </a:r>
            <a:r>
              <a:rPr lang="cs-CZ" dirty="0" smtClean="0">
                <a:solidFill>
                  <a:srgbClr val="C00000"/>
                </a:solidFill>
              </a:rPr>
              <a:t>)= 10 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c= 0,383 kJ/kg°C</a:t>
            </a:r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  <a:latin typeface="Arial"/>
                <a:cs typeface="Arial"/>
              </a:rPr>
              <a:t>Q= ? kJ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Q=mc(t-t</a:t>
            </a:r>
            <a:r>
              <a:rPr lang="cs-CZ" baseline="-25000" dirty="0" smtClean="0">
                <a:solidFill>
                  <a:srgbClr val="C00000"/>
                </a:solidFill>
                <a:latin typeface="Arial"/>
                <a:cs typeface="Arial"/>
              </a:rPr>
              <a:t>0</a:t>
            </a:r>
            <a:r>
              <a:rPr lang="cs-CZ" dirty="0" smtClean="0">
                <a:solidFill>
                  <a:srgbClr val="C00000"/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Q=5</a:t>
            </a:r>
            <a:r>
              <a:rPr lang="cs-CZ" sz="2800" b="1" dirty="0">
                <a:solidFill>
                  <a:schemeClr val="accent3"/>
                </a:solidFill>
                <a:latin typeface="Arial"/>
                <a:cs typeface="Arial"/>
              </a:rPr>
              <a:t> </a:t>
            </a:r>
            <a:r>
              <a:rPr lang="cs-CZ" sz="2800" b="1" dirty="0">
                <a:solidFill>
                  <a:srgbClr val="C00000"/>
                </a:solidFill>
                <a:latin typeface="Arial"/>
                <a:cs typeface="Arial"/>
              </a:rPr>
              <a:t>∙ </a:t>
            </a:r>
            <a:r>
              <a:rPr lang="cs-CZ" dirty="0" smtClean="0">
                <a:solidFill>
                  <a:srgbClr val="C00000"/>
                </a:solidFill>
              </a:rPr>
              <a:t>10</a:t>
            </a:r>
            <a:r>
              <a:rPr lang="cs-CZ" sz="2800" b="1" dirty="0">
                <a:solidFill>
                  <a:srgbClr val="C00000"/>
                </a:solidFill>
                <a:latin typeface="Arial"/>
                <a:cs typeface="Arial"/>
              </a:rPr>
              <a:t> ∙ </a:t>
            </a:r>
            <a:r>
              <a:rPr lang="cs-CZ" dirty="0" smtClean="0">
                <a:solidFill>
                  <a:srgbClr val="C00000"/>
                </a:solidFill>
              </a:rPr>
              <a:t>0,383</a:t>
            </a: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Q= </a:t>
            </a:r>
            <a:r>
              <a:rPr lang="cs-CZ" u="sng" dirty="0" smtClean="0">
                <a:solidFill>
                  <a:srgbClr val="C00000"/>
                </a:solidFill>
              </a:rPr>
              <a:t>19,15 kJ</a:t>
            </a:r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</a:rPr>
              <a:t>Kotlík přijme 19,15 kJ tepla.</a:t>
            </a: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chemeClr val="accent5">
                    <a:lumMod val="50000"/>
                  </a:schemeClr>
                </a:solidFill>
                <a:effectLst/>
              </a:rPr>
              <a:t>Příklad s řešením: </a:t>
            </a:r>
            <a:br>
              <a:rPr lang="cs-CZ" sz="3200" u="sng" dirty="0" smtClean="0">
                <a:solidFill>
                  <a:schemeClr val="accent5">
                    <a:lumMod val="50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Teplota měděného kotlíku o </a:t>
            </a:r>
            <a:r>
              <a:rPr lang="cs-CZ" sz="3200" dirty="0" smtClean="0">
                <a:solidFill>
                  <a:srgbClr val="00B0F0"/>
                </a:solidFill>
                <a:effectLst/>
              </a:rPr>
              <a:t>hmotnosti 5 kg se zvýší z 20 </a:t>
            </a:r>
            <a:r>
              <a:rPr lang="cs-CZ" sz="3200" dirty="0" smtClean="0">
                <a:solidFill>
                  <a:srgbClr val="00B0F0"/>
                </a:solidFill>
                <a:effectLst/>
                <a:latin typeface="Arial"/>
                <a:cs typeface="Arial"/>
              </a:rPr>
              <a:t>°C na 30 °C</a:t>
            </a:r>
            <a: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. </a:t>
            </a:r>
            <a:b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Jaké teplo kotlík při tom přijme?</a:t>
            </a:r>
            <a:r>
              <a:rPr lang="cs-CZ" sz="3200" dirty="0" smtClean="0">
                <a:solidFill>
                  <a:srgbClr val="00B050"/>
                </a:solidFill>
                <a:effectLst/>
              </a:rPr>
              <a:t> 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3013074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vypočítej a vyber správnou odpověď: </a:t>
            </a:r>
            <a:br>
              <a:rPr lang="cs-CZ" sz="2800" u="sng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Do hliníkového hrnce o hmotnosti 300 g nalijeme vodu o hmotnosti 1 kg. </a:t>
            </a:r>
            <a:br>
              <a:rPr lang="cs-CZ" sz="2800" dirty="0" smtClean="0">
                <a:solidFill>
                  <a:srgbClr val="0070C0"/>
                </a:solidFill>
                <a:effectLst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</a:rPr>
              <a:t>Teplota hrnce i vody je 15 </a:t>
            </a:r>
            <a: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  <a:t>°C. </a:t>
            </a:r>
            <a:b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0070C0"/>
                </a:solidFill>
                <a:effectLst/>
                <a:latin typeface="Arial"/>
                <a:cs typeface="Arial"/>
              </a:rPr>
              <a:t>Jaké teplo přijme hrnec s vodou, zvýší-li se jejich teplota na 100 °C?</a:t>
            </a:r>
            <a:r>
              <a:rPr lang="cs-CZ" sz="3200" u="sng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3200" u="sng" dirty="0" smtClean="0">
                <a:solidFill>
                  <a:srgbClr val="C00000"/>
                </a:solidFill>
                <a:effectLst/>
              </a:rPr>
            </a:br>
            <a:endParaRPr lang="cs-CZ" sz="32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071810"/>
            <a:ext cx="4040188" cy="3000396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c (</a:t>
            </a:r>
            <a:r>
              <a:rPr lang="cs-CZ" dirty="0" err="1" smtClean="0">
                <a:solidFill>
                  <a:srgbClr val="002060"/>
                </a:solidFill>
              </a:rPr>
              <a:t>Al</a:t>
            </a:r>
            <a:r>
              <a:rPr lang="cs-CZ" dirty="0" smtClean="0">
                <a:solidFill>
                  <a:srgbClr val="002060"/>
                </a:solidFill>
              </a:rPr>
              <a:t>)=0,896 kJ/kg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c (H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2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O)=4,18 </a:t>
            </a:r>
            <a:r>
              <a:rPr lang="cs-CZ" dirty="0" smtClean="0">
                <a:solidFill>
                  <a:srgbClr val="002060"/>
                </a:solidFill>
              </a:rPr>
              <a:t>kJ/kg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m (</a:t>
            </a:r>
            <a:r>
              <a:rPr lang="cs-CZ" dirty="0" err="1" smtClean="0">
                <a:solidFill>
                  <a:srgbClr val="002060"/>
                </a:solidFill>
              </a:rPr>
              <a:t>Al</a:t>
            </a:r>
            <a:r>
              <a:rPr lang="cs-CZ" dirty="0" smtClean="0">
                <a:solidFill>
                  <a:srgbClr val="002060"/>
                </a:solidFill>
              </a:rPr>
              <a:t>)=0,3 kg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</a:rPr>
              <a:t>m 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(H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2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O)= 1 kg</a:t>
            </a:r>
          </a:p>
          <a:p>
            <a:pPr>
              <a:buNone/>
            </a:pP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(t-t</a:t>
            </a:r>
            <a:r>
              <a:rPr lang="cs-CZ" baseline="-25000" dirty="0" smtClean="0">
                <a:solidFill>
                  <a:srgbClr val="002060"/>
                </a:solidFill>
                <a:latin typeface="Arial"/>
                <a:cs typeface="Arial"/>
              </a:rPr>
              <a:t>0</a:t>
            </a:r>
            <a:r>
              <a:rPr lang="cs-CZ" dirty="0" smtClean="0">
                <a:solidFill>
                  <a:srgbClr val="002060"/>
                </a:solidFill>
                <a:latin typeface="Arial"/>
                <a:cs typeface="Arial"/>
              </a:rPr>
              <a:t>)=85 </a:t>
            </a:r>
            <a:r>
              <a:rPr lang="cs-CZ" dirty="0" smtClean="0">
                <a:solidFill>
                  <a:srgbClr val="002060"/>
                </a:solidFill>
                <a:latin typeface="Tahoma"/>
                <a:cs typeface="Tahoma"/>
              </a:rPr>
              <a:t>°C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86314" y="2857496"/>
            <a:ext cx="4041775" cy="3143272"/>
          </a:xfrm>
        </p:spPr>
        <p:txBody>
          <a:bodyPr/>
          <a:lstStyle/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500 kJ.</a:t>
            </a:r>
          </a:p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378 kJ</a:t>
            </a:r>
          </a:p>
          <a:p>
            <a:pPr marL="566928" indent="-457200">
              <a:buAutoNum type="alphaLcParenR"/>
            </a:pPr>
            <a:r>
              <a:rPr lang="cs-CZ" b="1" dirty="0" smtClean="0">
                <a:solidFill>
                  <a:srgbClr val="0070C0"/>
                </a:solidFill>
              </a:rPr>
              <a:t>Hrnec s vodou přijme teplo 856 kJ.</a:t>
            </a:r>
          </a:p>
        </p:txBody>
      </p:sp>
      <p:pic>
        <p:nvPicPr>
          <p:cNvPr id="1026" name="Picture 2" descr="C:\Documents and Settings\radek\Local Settings\Temporary Internet Files\Content.IE5\WHQ7CXMN\MC9002869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12" y="4429132"/>
            <a:ext cx="1983275" cy="2049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5043494" cy="322123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m=0,540 kg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(t-t</a:t>
            </a:r>
            <a:r>
              <a:rPr lang="cs-CZ" b="1" baseline="-25000" dirty="0" smtClean="0">
                <a:solidFill>
                  <a:schemeClr val="accent5">
                    <a:lumMod val="75000"/>
                  </a:schemeClr>
                </a:solidFill>
              </a:rPr>
              <a:t>0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)=585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°C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c (</a:t>
            </a:r>
            <a:r>
              <a:rPr lang="cs-CZ" b="1" dirty="0" err="1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Fe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)= 0,450 kJ/kg°C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 ? kJ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Q=mc(t-t</a:t>
            </a:r>
            <a:r>
              <a:rPr lang="cs-CZ" b="1" baseline="-25000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0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)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Q=0,540</a:t>
            </a:r>
            <a:r>
              <a:rPr lang="cs-CZ" sz="2800" b="1" dirty="0">
                <a:solidFill>
                  <a:schemeClr val="accent3"/>
                </a:solidFill>
                <a:latin typeface="Arial"/>
                <a:cs typeface="Arial"/>
              </a:rPr>
              <a:t> </a:t>
            </a:r>
            <a:r>
              <a:rPr lang="cs-CZ" sz="2800" b="1" dirty="0">
                <a:latin typeface="Arial"/>
                <a:cs typeface="Arial"/>
              </a:rPr>
              <a:t>∙ </a:t>
            </a:r>
            <a:r>
              <a:rPr lang="cs-CZ" b="1" dirty="0" smtClean="0">
                <a:latin typeface="Arial"/>
                <a:cs typeface="Arial"/>
              </a:rPr>
              <a:t>0,450</a:t>
            </a:r>
            <a:r>
              <a:rPr lang="cs-CZ" sz="2800" b="1" dirty="0">
                <a:latin typeface="Arial"/>
                <a:cs typeface="Arial"/>
              </a:rPr>
              <a:t> ∙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585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Q=142 kJ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Arial"/>
                <a:cs typeface="Arial"/>
              </a:rPr>
              <a:t>Výkovek přijal teplo 142 kJ.</a:t>
            </a: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  <a:p>
            <a:pPr>
              <a:buNone/>
            </a:pPr>
            <a:endParaRPr lang="cs-CZ" b="1" dirty="0" smtClean="0">
              <a:solidFill>
                <a:schemeClr val="accent5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C00000"/>
                </a:solidFill>
                <a:effectLst/>
              </a:rPr>
              <a:t>Příklad s řešením:</a:t>
            </a:r>
            <a:r>
              <a:rPr lang="cs-CZ" sz="2800" dirty="0" smtClean="0">
                <a:solidFill>
                  <a:srgbClr val="C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00000"/>
                </a:solidFill>
                <a:effectLst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</a:rPr>
              <a:t>Železný výkovek o hmotnosti 540 g a teplotě 15 </a:t>
            </a: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°C byl vložen do pece. </a:t>
            </a:r>
            <a:b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Tam zvýšil teplotu na 600 °C. </a:t>
            </a:r>
            <a:b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</a:br>
            <a:r>
              <a:rPr lang="cs-CZ" sz="2800" dirty="0" smtClean="0">
                <a:solidFill>
                  <a:srgbClr val="C00000"/>
                </a:solidFill>
                <a:effectLst/>
                <a:latin typeface="Arial"/>
                <a:cs typeface="Arial"/>
              </a:rPr>
              <a:t>Jaké teplo přijal výkovek?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WHQ7CXMN\MC90035154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3214686"/>
            <a:ext cx="2126445" cy="2214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3429023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Pokud bychom zajistili, aby probíhala tepelná výměna jen mezi dvěma tělesy (tepelně bychom je izolovali od okolí), platí, </a:t>
            </a:r>
            <a:r>
              <a:rPr lang="cs-CZ" sz="3200" b="1" u="sng" dirty="0" smtClean="0">
                <a:solidFill>
                  <a:srgbClr val="C00000"/>
                </a:solidFill>
              </a:rPr>
              <a:t>že při tepelné výměně je teplo odevzdané teplejším tělesem rovno teplu přijatému chladnějším tělesem</a:t>
            </a:r>
            <a:r>
              <a:rPr lang="cs-CZ" sz="3200" b="1" dirty="0" smtClean="0">
                <a:solidFill>
                  <a:srgbClr val="C00000"/>
                </a:solidFill>
              </a:rPr>
              <a:t>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92869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Platí: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4714884"/>
            <a:ext cx="2476500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2"/>
              </a:rPr>
              <a:t>http://artemis.osu.cz/ComLab/Web_cz/Heat_FP6_Cz/figures/kalorimetr.jpg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http://www.</a:t>
            </a:r>
            <a:r>
              <a:rPr lang="cs-CZ" sz="1600" b="1" dirty="0" err="1" smtClean="0">
                <a:solidFill>
                  <a:srgbClr val="0070C0"/>
                </a:solidFill>
                <a:hlinkClick r:id="rId3"/>
              </a:rPr>
              <a:t>gypce.cz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/</a:t>
            </a:r>
            <a:r>
              <a:rPr lang="cs-CZ" sz="1600" b="1" dirty="0" err="1" smtClean="0">
                <a:solidFill>
                  <a:srgbClr val="0070C0"/>
                </a:solidFill>
                <a:hlinkClick r:id="rId3"/>
              </a:rPr>
              <a:t>fyz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_</a:t>
            </a:r>
            <a:r>
              <a:rPr lang="cs-CZ" sz="1600" b="1" dirty="0" err="1" smtClean="0">
                <a:solidFill>
                  <a:srgbClr val="0070C0"/>
                </a:solidFill>
                <a:hlinkClick r:id="rId3"/>
              </a:rPr>
              <a:t>lab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/6-Druh%FD/M%</a:t>
            </a:r>
            <a:r>
              <a:rPr lang="cs-CZ" sz="1600" b="1" dirty="0" err="1" smtClean="0">
                <a:solidFill>
                  <a:srgbClr val="0070C0"/>
                </a:solidFill>
                <a:hlinkClick r:id="rId3"/>
              </a:rPr>
              <a:t>ECrn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%E1%20tepeln%E1%20kapacita/M%</a:t>
            </a:r>
            <a:r>
              <a:rPr lang="cs-CZ" sz="1600" b="1" dirty="0" err="1" smtClean="0">
                <a:solidFill>
                  <a:srgbClr val="0070C0"/>
                </a:solidFill>
                <a:hlinkClick r:id="rId3"/>
              </a:rPr>
              <a:t>ECrn</a:t>
            </a:r>
            <a:r>
              <a:rPr lang="cs-CZ" sz="1600" b="1" dirty="0" smtClean="0">
                <a:solidFill>
                  <a:srgbClr val="0070C0"/>
                </a:solidFill>
                <a:hlinkClick r:id="rId3"/>
              </a:rPr>
              <a:t>%E1%20tepeln%E1%20kapacita_1.jpg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4"/>
              </a:rPr>
              <a:t>http://wiki.sps-pi.com/images/9/97/Kalorimetr.png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70C0"/>
                </a:solidFill>
                <a:hlinkClick r:id="rId5"/>
              </a:rPr>
              <a:t>http://www.helago-cz.cz/public/content-images/cz/product/22597.jpg</a:t>
            </a:r>
            <a:r>
              <a:rPr lang="cs-CZ" sz="1600" b="1" dirty="0" smtClean="0">
                <a:solidFill>
                  <a:srgbClr val="0070C0"/>
                </a:solidFill>
              </a:rPr>
              <a:t> </a:t>
            </a:r>
            <a:r>
              <a:rPr lang="en-US" sz="1600" b="1" dirty="0" smtClean="0">
                <a:solidFill>
                  <a:srgbClr val="0070C0"/>
                </a:solidFill>
              </a:rPr>
              <a:t>[</a:t>
            </a:r>
            <a:r>
              <a:rPr lang="cs-CZ" sz="1600" b="1" dirty="0" smtClean="0">
                <a:solidFill>
                  <a:srgbClr val="0070C0"/>
                </a:solidFill>
              </a:rPr>
              <a:t>cit: 2011-11-11</a:t>
            </a:r>
            <a:r>
              <a:rPr lang="en-US" sz="1600" b="1" dirty="0" smtClean="0">
                <a:solidFill>
                  <a:srgbClr val="0070C0"/>
                </a:solidFill>
              </a:rPr>
              <a:t> ]</a:t>
            </a: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6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00B050"/>
                </a:solidFill>
              </a:rPr>
              <a:t>Použité zdroje:</a:t>
            </a:r>
            <a:endParaRPr lang="cs-CZ" sz="3600" b="1" u="sng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139</TotalTime>
  <Words>483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Teplo přijaté tělesem při tepelné výměně určujeme použitím vztahu:</vt:lpstr>
      <vt:lpstr>Kalorimetr:</vt:lpstr>
      <vt:lpstr>Kalorimetr:</vt:lpstr>
      <vt:lpstr>Příklad: Ocelové závaží, o hmotnosti 0,2 kg a o počáteční teplotě 15 °C, ponoříme do vody o teplotě 90 °C v kalorimetru. Kalorimetr uzavřeme a vodu promícháme míchadlem. Voda se ustálí na 80 °C.  Jaké teplo přijalo ocelové závaží od vody?</vt:lpstr>
      <vt:lpstr>Příklad vypočítej a vyber správnou odpověď:  V nádobě je voda o hmotnosti 250 g. Jaké teplo přijme voda, zvýší-li se její teplota o 20°C.</vt:lpstr>
      <vt:lpstr>Příklad s řešením:  Teplota měděného kotlíku o hmotnosti 5 kg se zvýší z 20 °C na 30 °C.  Jaké teplo kotlík při tom přijme? </vt:lpstr>
      <vt:lpstr> Příklad vypočítej a vyber správnou odpověď:  Do hliníkového hrnce o hmotnosti 300 g nalijeme vodu o hmotnosti 1 kg.  Teplota hrnce i vody je 15 °C.  Jaké teplo přijme hrnec s vodou, zvýší-li se jejich teplota na 100 °C? </vt:lpstr>
      <vt:lpstr>Příklad s řešením: Železný výkovek o hmotnosti 540 g a teplotě 15 °C byl vložen do pece.  Tam zvýšil teplotu na 600 °C.  Jaké teplo přijal výkovek?</vt:lpstr>
      <vt:lpstr>Platí:</vt:lpstr>
      <vt:lpstr>Použité zdroje: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25</cp:revision>
  <dcterms:created xsi:type="dcterms:W3CDTF">2011-11-11T20:05:56Z</dcterms:created>
  <dcterms:modified xsi:type="dcterms:W3CDTF">2012-03-03T22:52:53Z</dcterms:modified>
</cp:coreProperties>
</file>