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57" r:id="rId22"/>
    <p:sldId id="258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1DA0A12-161C-4655-A80B-781E1BB6BF56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D51BFB3-618C-4247-A5D6-6E0769C3A85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rmomur.cz/images/polystyren-ex.jpg" TargetMode="External"/><Relationship Id="rId2" Type="http://schemas.openxmlformats.org/officeDocument/2006/relationships/hyperlink" Target="http://www.fraus.cz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978276" y="4333375"/>
            <a:ext cx="6624736" cy="2000264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8. ročníku</a:t>
            </a:r>
            <a:r>
              <a:rPr lang="cs-CZ" sz="1600" b="1" dirty="0" smtClean="0">
                <a:solidFill>
                  <a:srgbClr val="00B0F0"/>
                </a:solidFill>
              </a:rPr>
              <a:t>. Slouží k procvičení  naučeného učiva. Žák pochopí, že předané teplo závisí na hmotnosti tělesa, na rozdílu teplot i na látce, ze které je těleso. Žák dokáže pomocí Tabulek pro ZŠ určit, kolik tepla musíme dodat 1 kg tělesa, aby se jeho teplota zvýšila o 1 </a:t>
            </a:r>
            <a:r>
              <a:rPr lang="cs-CZ" sz="1600" b="1" dirty="0" smtClean="0">
                <a:solidFill>
                  <a:srgbClr val="00B0F0"/>
                </a:solidFill>
                <a:latin typeface="Arial"/>
                <a:cs typeface="Arial"/>
              </a:rPr>
              <a:t>°C. </a:t>
            </a:r>
            <a:r>
              <a:rPr lang="cs-CZ" sz="1600" b="1" dirty="0" smtClean="0">
                <a:solidFill>
                  <a:srgbClr val="00B0F0"/>
                </a:solidFill>
              </a:rPr>
              <a:t>Žáci řeší otázky týkající se tepelné výměny. Žák umí uvést příklady tepelných vodičů a tepelných izolantů.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92524" y="3833309"/>
            <a:ext cx="7577814" cy="428628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Úlohy ke shrnutí učiva č.2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2788" y="668377"/>
            <a:ext cx="60704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12/2011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FY.8.A.15_Fyzika pro 8. ročník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Úlohy ke shrnutí učiva č.2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786" y="524361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00B050"/>
                </a:solidFill>
              </a:rPr>
              <a:t>Během noci klesla teplota vzduchu v pokoji horské chaty na 17 </a:t>
            </a:r>
            <a:r>
              <a:rPr lang="cs-CZ" sz="3200" b="1" dirty="0" smtClean="0">
                <a:solidFill>
                  <a:srgbClr val="00B050"/>
                </a:solidFill>
                <a:latin typeface="Arial"/>
                <a:cs typeface="Arial"/>
              </a:rPr>
              <a:t>°C. Vzduch má hustotu 1,28 kg/</a:t>
            </a:r>
            <a:r>
              <a:rPr lang="cs-CZ" sz="3200" b="1" dirty="0" smtClean="0">
                <a:solidFill>
                  <a:srgbClr val="00B050"/>
                </a:solidFill>
              </a:rPr>
              <a:t> m</a:t>
            </a:r>
            <a:r>
              <a:rPr lang="cs-CZ" sz="3200" b="1" baseline="30000" dirty="0" smtClean="0">
                <a:solidFill>
                  <a:srgbClr val="00B050"/>
                </a:solidFill>
              </a:rPr>
              <a:t>3</a:t>
            </a:r>
            <a:r>
              <a:rPr lang="cs-CZ" sz="3200" b="1" dirty="0" smtClean="0">
                <a:solidFill>
                  <a:srgbClr val="00B050"/>
                </a:solidFill>
                <a:latin typeface="Arial"/>
                <a:cs typeface="Arial"/>
              </a:rPr>
              <a:t> a objem místnosti je 35 </a:t>
            </a:r>
            <a:r>
              <a:rPr lang="cs-CZ" sz="3200" b="1" dirty="0" smtClean="0">
                <a:solidFill>
                  <a:srgbClr val="00B050"/>
                </a:solidFill>
              </a:rPr>
              <a:t>m</a:t>
            </a:r>
            <a:r>
              <a:rPr lang="cs-CZ" sz="3200" b="1" baseline="30000" dirty="0" smtClean="0">
                <a:solidFill>
                  <a:srgbClr val="00B050"/>
                </a:solidFill>
              </a:rPr>
              <a:t>3</a:t>
            </a:r>
            <a:endParaRPr lang="cs-CZ" sz="3200" b="1" dirty="0" smtClean="0">
              <a:solidFill>
                <a:srgbClr val="00B050"/>
              </a:solidFill>
            </a:endParaRPr>
          </a:p>
          <a:p>
            <a:pPr algn="ctr">
              <a:buNone/>
            </a:pPr>
            <a:r>
              <a:rPr lang="cs-CZ" sz="3200" b="1" dirty="0" smtClean="0">
                <a:solidFill>
                  <a:srgbClr val="00B050"/>
                </a:solidFill>
                <a:latin typeface="Arial"/>
                <a:cs typeface="Arial"/>
              </a:rPr>
              <a:t>. Kolik tepla musí vzduchu předat topné těleso, aby teplota v uzavřené místnosti vzrostla na 20 °C?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1) Vypočítejte: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pic>
        <p:nvPicPr>
          <p:cNvPr id="1026" name="Picture 2" descr="C:\Documents and Settings\radek\Local Settings\Temporary Internet Files\Content.IE5\2TM785QB\MM90028304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4857760"/>
            <a:ext cx="1857388" cy="17689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Řešení úlohy č. 1: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6993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V = 35 m</a:t>
            </a:r>
            <a:r>
              <a:rPr lang="cs-CZ" b="1" baseline="30000" dirty="0" smtClean="0">
                <a:solidFill>
                  <a:srgbClr val="0070C0"/>
                </a:solidFill>
              </a:rPr>
              <a:t>3</a:t>
            </a:r>
            <a:endParaRPr lang="cs-CZ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  <a:latin typeface="Arial"/>
                <a:cs typeface="Arial"/>
              </a:rPr>
              <a:t>ρ= 1,28 kg/</a:t>
            </a:r>
            <a:r>
              <a:rPr lang="cs-CZ" b="1" dirty="0" smtClean="0">
                <a:solidFill>
                  <a:srgbClr val="0070C0"/>
                </a:solidFill>
              </a:rPr>
              <a:t> m</a:t>
            </a:r>
            <a:r>
              <a:rPr lang="cs-CZ" b="1" baseline="30000" dirty="0" smtClean="0">
                <a:solidFill>
                  <a:srgbClr val="0070C0"/>
                </a:solidFill>
              </a:rPr>
              <a:t>3</a:t>
            </a:r>
            <a:endParaRPr lang="cs-CZ" b="1" dirty="0" smtClean="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  <a:latin typeface="Arial"/>
                <a:cs typeface="Arial"/>
              </a:rPr>
              <a:t>t</a:t>
            </a:r>
            <a:r>
              <a:rPr lang="cs-CZ" b="1" baseline="-25000" dirty="0" smtClean="0">
                <a:solidFill>
                  <a:srgbClr val="0070C0"/>
                </a:solidFill>
                <a:latin typeface="Arial"/>
                <a:cs typeface="Arial"/>
              </a:rPr>
              <a:t>2</a:t>
            </a:r>
            <a:r>
              <a:rPr lang="cs-CZ" b="1" dirty="0" smtClean="0">
                <a:solidFill>
                  <a:srgbClr val="0070C0"/>
                </a:solidFill>
                <a:latin typeface="Arial"/>
                <a:cs typeface="Arial"/>
              </a:rPr>
              <a:t>- t</a:t>
            </a:r>
            <a:r>
              <a:rPr lang="cs-CZ" b="1" baseline="-25000" dirty="0" smtClean="0">
                <a:solidFill>
                  <a:srgbClr val="0070C0"/>
                </a:solidFill>
                <a:latin typeface="Arial"/>
                <a:cs typeface="Arial"/>
              </a:rPr>
              <a:t>1</a:t>
            </a:r>
            <a:r>
              <a:rPr lang="cs-CZ" b="1" dirty="0" smtClean="0">
                <a:solidFill>
                  <a:srgbClr val="0070C0"/>
                </a:solidFill>
                <a:latin typeface="Arial"/>
                <a:cs typeface="Arial"/>
              </a:rPr>
              <a:t> = 3 °C</a:t>
            </a:r>
          </a:p>
          <a:p>
            <a:pPr>
              <a:buNone/>
            </a:pPr>
            <a:r>
              <a:rPr lang="cs-CZ" b="1" u="sng" dirty="0" smtClean="0">
                <a:solidFill>
                  <a:srgbClr val="0070C0"/>
                </a:solidFill>
              </a:rPr>
              <a:t>Q = ? kJ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Nejprve určíme hmotnost vzduchu v místnosti: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m= </a:t>
            </a:r>
            <a:r>
              <a:rPr lang="el-GR" b="1" dirty="0" smtClean="0">
                <a:solidFill>
                  <a:srgbClr val="0070C0"/>
                </a:solidFill>
                <a:latin typeface="Arial"/>
                <a:cs typeface="Arial"/>
              </a:rPr>
              <a:t>ρ</a:t>
            </a:r>
            <a:r>
              <a:rPr lang="cs-CZ" b="1" dirty="0">
                <a:solidFill>
                  <a:srgbClr val="0070C0"/>
                </a:solidFill>
              </a:rPr>
              <a:t> ⋅ </a:t>
            </a:r>
            <a:r>
              <a:rPr lang="cs-CZ" b="1" dirty="0" smtClean="0">
                <a:solidFill>
                  <a:srgbClr val="0070C0"/>
                </a:solidFill>
                <a:latin typeface="Arial"/>
                <a:cs typeface="Arial"/>
              </a:rPr>
              <a:t>V</a:t>
            </a:r>
            <a:endParaRPr lang="cs-CZ" b="1" dirty="0" smtClean="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  <a:latin typeface="Arial"/>
                <a:cs typeface="Arial"/>
              </a:rPr>
              <a:t>m = </a:t>
            </a:r>
            <a:r>
              <a:rPr lang="cs-CZ" b="1" dirty="0" smtClean="0">
                <a:solidFill>
                  <a:srgbClr val="0070C0"/>
                </a:solidFill>
                <a:latin typeface="Arial"/>
                <a:cs typeface="Arial"/>
              </a:rPr>
              <a:t>1,28</a:t>
            </a:r>
            <a:r>
              <a:rPr lang="cs-CZ" b="1" dirty="0">
                <a:solidFill>
                  <a:srgbClr val="0070C0"/>
                </a:solidFill>
              </a:rPr>
              <a:t> ⋅ </a:t>
            </a:r>
            <a:r>
              <a:rPr lang="cs-CZ" b="1" dirty="0" smtClean="0">
                <a:solidFill>
                  <a:srgbClr val="0070C0"/>
                </a:solidFill>
                <a:latin typeface="Arial"/>
                <a:cs typeface="Arial"/>
              </a:rPr>
              <a:t>35</a:t>
            </a:r>
            <a:endParaRPr lang="cs-CZ" b="1" dirty="0" smtClean="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cs-CZ" b="1" u="sng" dirty="0" smtClean="0">
                <a:solidFill>
                  <a:srgbClr val="0070C0"/>
                </a:solidFill>
                <a:latin typeface="Arial"/>
                <a:cs typeface="Arial"/>
              </a:rPr>
              <a:t>m = 44,8 kg</a:t>
            </a:r>
            <a:endParaRPr lang="cs-CZ" b="1" u="sng" dirty="0">
              <a:solidFill>
                <a:srgbClr val="0070C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c</a:t>
            </a:r>
            <a:r>
              <a:rPr lang="cs-CZ" b="1" baseline="-25000" dirty="0" smtClean="0">
                <a:solidFill>
                  <a:srgbClr val="0070C0"/>
                </a:solidFill>
              </a:rPr>
              <a:t>vzduchu</a:t>
            </a:r>
            <a:r>
              <a:rPr lang="cs-CZ" b="1" dirty="0" smtClean="0">
                <a:solidFill>
                  <a:srgbClr val="0070C0"/>
                </a:solidFill>
              </a:rPr>
              <a:t>= 1 kJ/kg*</a:t>
            </a:r>
            <a:r>
              <a:rPr lang="cs-CZ" b="1" dirty="0" smtClean="0">
                <a:solidFill>
                  <a:srgbClr val="0070C0"/>
                </a:solidFill>
                <a:latin typeface="Arial"/>
                <a:cs typeface="Arial"/>
              </a:rPr>
              <a:t>°C</a:t>
            </a:r>
          </a:p>
          <a:p>
            <a:pPr>
              <a:buNone/>
            </a:pPr>
            <a:endParaRPr lang="cs-CZ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Q = mc(t</a:t>
            </a:r>
            <a:r>
              <a:rPr lang="cs-CZ" b="1" baseline="-25000" dirty="0" smtClean="0">
                <a:solidFill>
                  <a:srgbClr val="0070C0"/>
                </a:solidFill>
              </a:rPr>
              <a:t>2</a:t>
            </a:r>
            <a:r>
              <a:rPr lang="cs-CZ" b="1" dirty="0" smtClean="0">
                <a:solidFill>
                  <a:srgbClr val="0070C0"/>
                </a:solidFill>
              </a:rPr>
              <a:t>-t</a:t>
            </a:r>
            <a:r>
              <a:rPr lang="cs-CZ" b="1" baseline="-25000" dirty="0" smtClean="0">
                <a:solidFill>
                  <a:srgbClr val="0070C0"/>
                </a:solidFill>
              </a:rPr>
              <a:t>1</a:t>
            </a:r>
            <a:r>
              <a:rPr lang="cs-CZ" b="1" dirty="0" smtClean="0">
                <a:solidFill>
                  <a:srgbClr val="0070C0"/>
                </a:solidFill>
              </a:rPr>
              <a:t>)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Q = </a:t>
            </a:r>
            <a:r>
              <a:rPr lang="cs-CZ" b="1" dirty="0">
                <a:solidFill>
                  <a:srgbClr val="0070C0"/>
                </a:solidFill>
              </a:rPr>
              <a:t>44,8⋅</a:t>
            </a:r>
            <a:r>
              <a:rPr lang="cs-CZ" b="1" dirty="0" smtClean="0">
                <a:solidFill>
                  <a:srgbClr val="0070C0"/>
                </a:solidFill>
              </a:rPr>
              <a:t>1⋅3</a:t>
            </a:r>
            <a:endParaRPr lang="cs-CZ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b="1" u="sng" dirty="0" smtClean="0">
                <a:solidFill>
                  <a:srgbClr val="0070C0"/>
                </a:solidFill>
              </a:rPr>
              <a:t>Q = 134 kJ</a:t>
            </a:r>
          </a:p>
          <a:p>
            <a:pPr>
              <a:buNone/>
            </a:pPr>
            <a:endParaRPr lang="cs-CZ" b="1" u="sng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cs-CZ" b="1" u="sng" dirty="0" smtClean="0">
                <a:solidFill>
                  <a:srgbClr val="0070C0"/>
                </a:solidFill>
              </a:rPr>
              <a:t>Topné těleso musí předat vzduchu v místnosti více  než 134 kJ tepla.</a:t>
            </a:r>
          </a:p>
        </p:txBody>
      </p:sp>
      <p:pic>
        <p:nvPicPr>
          <p:cNvPr id="7" name="Picture 3" descr="C:\Documents and Settings\radek\Local Settings\Temporary Internet Files\Content.IE5\496NW9QJ\MC9000303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4786322"/>
            <a:ext cx="1465783" cy="1874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3764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00B0F0"/>
                </a:solidFill>
              </a:rPr>
              <a:t>Martinova maminka pekla v troubě maso. Když vyjmula pekáč z trouby, zbylo v něm asi 0,2 kg oleje. Předpokládejme, že olej byl zahřátý na teplotu 220 </a:t>
            </a:r>
            <a:r>
              <a:rPr lang="cs-CZ" sz="2800" b="1" dirty="0" smtClean="0">
                <a:solidFill>
                  <a:srgbClr val="00B0F0"/>
                </a:solidFill>
                <a:latin typeface="Arial"/>
                <a:cs typeface="Arial"/>
              </a:rPr>
              <a:t>°C (při které se maso v troubě peklo). Kolik tepla předal olej do svého okolí, než v kuchyni vychladl? Teplota vzduchu v kuchyni je přibližně 20 °C.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2) Vypočítejte: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  <p:pic>
        <p:nvPicPr>
          <p:cNvPr id="2052" name="Picture 4" descr="C:\Documents and Settings\radek\Local Settings\Temporary Internet Files\Content.IE5\WHQ7CXMN\MC90025022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4429132"/>
            <a:ext cx="2928958" cy="21858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m=0,2 kg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c</a:t>
            </a:r>
            <a:r>
              <a:rPr lang="cs-CZ" sz="3200" b="1" baseline="-25000" dirty="0" smtClean="0">
                <a:solidFill>
                  <a:srgbClr val="002060"/>
                </a:solidFill>
              </a:rPr>
              <a:t>olej</a:t>
            </a:r>
            <a:r>
              <a:rPr lang="cs-CZ" sz="3200" b="1" dirty="0" smtClean="0">
                <a:solidFill>
                  <a:srgbClr val="002060"/>
                </a:solidFill>
              </a:rPr>
              <a:t>= 1,98 </a:t>
            </a:r>
            <a:r>
              <a:rPr lang="cs-CZ" sz="3200" b="1" dirty="0" err="1" smtClean="0">
                <a:solidFill>
                  <a:srgbClr val="002060"/>
                </a:solidFill>
              </a:rPr>
              <a:t>kJ</a:t>
            </a:r>
            <a:r>
              <a:rPr lang="cs-CZ" sz="3200" b="1" dirty="0" smtClean="0">
                <a:solidFill>
                  <a:srgbClr val="002060"/>
                </a:solidFill>
              </a:rPr>
              <a:t>/kg</a:t>
            </a:r>
            <a:r>
              <a:rPr lang="cs-CZ" sz="3200" b="1" dirty="0">
                <a:solidFill>
                  <a:srgbClr val="0070C0"/>
                </a:solidFill>
              </a:rPr>
              <a:t> </a:t>
            </a:r>
            <a:r>
              <a:rPr lang="cs-CZ" sz="3200" b="1" dirty="0" smtClean="0"/>
              <a:t>⋅</a:t>
            </a:r>
            <a:r>
              <a:rPr lang="cs-CZ" sz="3200" b="1" dirty="0" smtClean="0">
                <a:solidFill>
                  <a:srgbClr val="002060"/>
                </a:solidFill>
                <a:latin typeface="Arial"/>
                <a:cs typeface="Arial"/>
              </a:rPr>
              <a:t>°C</a:t>
            </a:r>
            <a:endParaRPr lang="cs-CZ" sz="3200" b="1" dirty="0" smtClean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(t</a:t>
            </a:r>
            <a:r>
              <a:rPr lang="cs-CZ" sz="3200" b="1" baseline="-25000" dirty="0" smtClean="0">
                <a:solidFill>
                  <a:srgbClr val="002060"/>
                </a:solidFill>
              </a:rPr>
              <a:t>2</a:t>
            </a:r>
            <a:r>
              <a:rPr lang="cs-CZ" sz="3200" b="1" dirty="0" smtClean="0">
                <a:solidFill>
                  <a:srgbClr val="002060"/>
                </a:solidFill>
              </a:rPr>
              <a:t>-t</a:t>
            </a:r>
            <a:r>
              <a:rPr lang="cs-CZ" sz="3200" b="1" baseline="-25000" dirty="0" smtClean="0">
                <a:solidFill>
                  <a:srgbClr val="002060"/>
                </a:solidFill>
              </a:rPr>
              <a:t>1</a:t>
            </a:r>
            <a:r>
              <a:rPr lang="cs-CZ" sz="3200" b="1" dirty="0" smtClean="0">
                <a:solidFill>
                  <a:srgbClr val="002060"/>
                </a:solidFill>
              </a:rPr>
              <a:t>)=20 </a:t>
            </a:r>
            <a:r>
              <a:rPr lang="cs-CZ" sz="3200" b="1" dirty="0" smtClean="0">
                <a:solidFill>
                  <a:srgbClr val="002060"/>
                </a:solidFill>
                <a:latin typeface="Arial"/>
                <a:cs typeface="Arial"/>
              </a:rPr>
              <a:t>°C</a:t>
            </a:r>
          </a:p>
          <a:p>
            <a:pPr>
              <a:buNone/>
            </a:pPr>
            <a:r>
              <a:rPr lang="cs-CZ" sz="3200" b="1" u="sng" dirty="0" smtClean="0">
                <a:solidFill>
                  <a:srgbClr val="002060"/>
                </a:solidFill>
                <a:latin typeface="Arial"/>
                <a:cs typeface="Arial"/>
              </a:rPr>
              <a:t>Q = ? kJ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Q = mc(t</a:t>
            </a:r>
            <a:r>
              <a:rPr lang="cs-CZ" sz="3200" b="1" baseline="-25000" dirty="0" smtClean="0">
                <a:solidFill>
                  <a:srgbClr val="002060"/>
                </a:solidFill>
              </a:rPr>
              <a:t>2</a:t>
            </a:r>
            <a:r>
              <a:rPr lang="cs-CZ" sz="3200" b="1" dirty="0" smtClean="0">
                <a:solidFill>
                  <a:srgbClr val="002060"/>
                </a:solidFill>
              </a:rPr>
              <a:t>-t</a:t>
            </a:r>
            <a:r>
              <a:rPr lang="cs-CZ" sz="3200" b="1" baseline="-25000" dirty="0" smtClean="0">
                <a:solidFill>
                  <a:srgbClr val="002060"/>
                </a:solidFill>
              </a:rPr>
              <a:t>1</a:t>
            </a:r>
            <a:r>
              <a:rPr lang="cs-CZ" sz="3200" b="1" dirty="0" smtClean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Q = </a:t>
            </a:r>
            <a:r>
              <a:rPr lang="cs-CZ" sz="3200" b="1" dirty="0" smtClean="0">
                <a:solidFill>
                  <a:srgbClr val="002060"/>
                </a:solidFill>
              </a:rPr>
              <a:t>0,2</a:t>
            </a:r>
            <a:r>
              <a:rPr lang="cs-CZ" sz="3200" b="1" dirty="0" smtClean="0"/>
              <a:t>⋅</a:t>
            </a:r>
            <a:r>
              <a:rPr lang="cs-CZ" sz="3200" b="1" dirty="0" smtClean="0"/>
              <a:t>1,98</a:t>
            </a:r>
            <a:r>
              <a:rPr lang="cs-CZ" sz="3200" b="1" dirty="0" smtClean="0"/>
              <a:t> ⋅</a:t>
            </a:r>
            <a:r>
              <a:rPr lang="cs-CZ" sz="3200" b="1" dirty="0" smtClean="0"/>
              <a:t>200</a:t>
            </a:r>
            <a:endParaRPr lang="cs-CZ" sz="3200" b="1" dirty="0" smtClean="0"/>
          </a:p>
          <a:p>
            <a:pPr>
              <a:buNone/>
            </a:pPr>
            <a:r>
              <a:rPr lang="cs-CZ" sz="3200" b="1" u="sng" dirty="0" smtClean="0">
                <a:solidFill>
                  <a:srgbClr val="002060"/>
                </a:solidFill>
              </a:rPr>
              <a:t>Q = 79 kJ</a:t>
            </a:r>
          </a:p>
          <a:p>
            <a:pPr>
              <a:buNone/>
            </a:pPr>
            <a:r>
              <a:rPr lang="cs-CZ" sz="3200" b="1" u="sng" dirty="0" smtClean="0">
                <a:solidFill>
                  <a:srgbClr val="002060"/>
                </a:solidFill>
              </a:rPr>
              <a:t>Olej předal do svého okolí 79 kJ tepla.</a:t>
            </a:r>
          </a:p>
          <a:p>
            <a:pPr>
              <a:buNone/>
            </a:pP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Řešení úlohy č. 2:</a:t>
            </a:r>
            <a:endParaRPr lang="cs-CZ" sz="3600" dirty="0"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pic>
        <p:nvPicPr>
          <p:cNvPr id="3074" name="Picture 2" descr="C:\Documents and Settings\radek\Local Settings\Temporary Internet Files\Content.IE5\WHQ7CXMN\MC9004109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1571612"/>
            <a:ext cx="3071834" cy="2939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73349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00B050"/>
                </a:solidFill>
              </a:rPr>
              <a:t>Určete teplo, které spotřebuje 300 gramů vody na ohřátí  o 5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°C. Odhadněte, zda teplo, které je potřeba k zahřátí 300 gramů železa také o 5 °C, bude větší, nebo menší. Ověřte výpočtem.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3) Vypočítejte:</a:t>
            </a:r>
            <a:endParaRPr lang="cs-CZ" sz="3600" dirty="0">
              <a:effectLst/>
            </a:endParaRPr>
          </a:p>
        </p:txBody>
      </p:sp>
      <p:pic>
        <p:nvPicPr>
          <p:cNvPr id="4098" name="Picture 2" descr="C:\Documents and Settings\radek\Local Settings\Temporary Internet Files\Content.IE5\KTIJ0HEZ\MC90044175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3857628"/>
            <a:ext cx="2743200" cy="2743200"/>
          </a:xfrm>
          <a:prstGeom prst="rect">
            <a:avLst/>
          </a:prstGeom>
          <a:noFill/>
        </p:spPr>
      </p:pic>
      <p:pic>
        <p:nvPicPr>
          <p:cNvPr id="4100" name="Picture 4" descr="C:\Documents and Settings\radek\Local Settings\Temporary Internet Files\Content.IE5\KTIJ0HEZ\MP9003155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357694"/>
            <a:ext cx="2714644" cy="19364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Řešení úlohy č. 3:</a:t>
            </a:r>
            <a:endParaRPr lang="cs-CZ" sz="3600" dirty="0">
              <a:effectLst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Voda: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Q = mc(t</a:t>
            </a:r>
            <a:r>
              <a:rPr lang="cs-CZ" sz="2800" b="1" baseline="-25000" dirty="0" smtClean="0">
                <a:solidFill>
                  <a:srgbClr val="002060"/>
                </a:solidFill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</a:rPr>
              <a:t>-t</a:t>
            </a:r>
            <a:r>
              <a:rPr lang="cs-CZ" sz="2800" b="1" baseline="-25000" dirty="0" smtClean="0">
                <a:solidFill>
                  <a:srgbClr val="002060"/>
                </a:solidFill>
              </a:rPr>
              <a:t>1</a:t>
            </a:r>
            <a:r>
              <a:rPr lang="cs-CZ" sz="2800" b="1" dirty="0" smtClean="0">
                <a:solidFill>
                  <a:srgbClr val="002060"/>
                </a:solidFill>
              </a:rPr>
              <a:t>)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Q = </a:t>
            </a:r>
            <a:r>
              <a:rPr lang="cs-CZ" sz="2800" b="1" dirty="0" smtClean="0">
                <a:solidFill>
                  <a:srgbClr val="002060"/>
                </a:solidFill>
              </a:rPr>
              <a:t>0</a:t>
            </a:r>
            <a:r>
              <a:rPr lang="cs-CZ" sz="2800" b="1" dirty="0" smtClean="0"/>
              <a:t>,3</a:t>
            </a:r>
            <a:r>
              <a:rPr lang="cs-CZ" sz="2800" b="1" dirty="0"/>
              <a:t> ⋅ </a:t>
            </a:r>
            <a:r>
              <a:rPr lang="cs-CZ" sz="2800" b="1" dirty="0" smtClean="0"/>
              <a:t>4,18</a:t>
            </a:r>
            <a:r>
              <a:rPr lang="cs-CZ" sz="2800" b="1" dirty="0"/>
              <a:t> ⋅ </a:t>
            </a:r>
            <a:r>
              <a:rPr lang="cs-CZ" sz="2800" b="1" dirty="0" smtClean="0">
                <a:solidFill>
                  <a:srgbClr val="002060"/>
                </a:solidFill>
              </a:rPr>
              <a:t>5</a:t>
            </a:r>
            <a:endParaRPr lang="cs-CZ" sz="28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Q = 6,3 kJ</a:t>
            </a:r>
            <a:endParaRPr lang="cs-CZ" sz="2800" b="1" u="sng" dirty="0">
              <a:solidFill>
                <a:srgbClr val="00206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Železo: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Měrná tepelná kapacita je zhruba 9 krát menší, proto na ohřátí 300 g železa o 5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°C spotřebujeme méně tepla: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Q = </a:t>
            </a:r>
            <a:r>
              <a:rPr lang="cs-CZ" b="1" dirty="0" smtClean="0">
                <a:solidFill>
                  <a:srgbClr val="663300"/>
                </a:solidFill>
                <a:latin typeface="Arial"/>
                <a:cs typeface="Arial"/>
              </a:rPr>
              <a:t>0,3</a:t>
            </a:r>
            <a:r>
              <a:rPr lang="cs-CZ" b="1" dirty="0">
                <a:solidFill>
                  <a:srgbClr val="663300"/>
                </a:solidFill>
              </a:rPr>
              <a:t> ⋅ </a:t>
            </a:r>
            <a:r>
              <a:rPr lang="cs-CZ" b="1" dirty="0" smtClean="0">
                <a:solidFill>
                  <a:srgbClr val="663300"/>
                </a:solidFill>
                <a:latin typeface="Arial"/>
                <a:cs typeface="Arial"/>
              </a:rPr>
              <a:t>0,450</a:t>
            </a:r>
            <a:r>
              <a:rPr lang="cs-CZ" b="1" dirty="0">
                <a:solidFill>
                  <a:srgbClr val="663300"/>
                </a:solidFill>
              </a:rPr>
              <a:t> ⋅ </a:t>
            </a:r>
            <a:r>
              <a:rPr lang="cs-CZ" b="1" dirty="0" smtClean="0">
                <a:solidFill>
                  <a:srgbClr val="663300"/>
                </a:solidFill>
                <a:latin typeface="Arial"/>
                <a:cs typeface="Arial"/>
              </a:rPr>
              <a:t>5</a:t>
            </a:r>
            <a:endParaRPr lang="cs-CZ" b="1" dirty="0" smtClean="0">
              <a:solidFill>
                <a:srgbClr val="66330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cs-CZ" b="1" u="sng" dirty="0" smtClean="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Q = 0,675 </a:t>
            </a:r>
            <a:r>
              <a:rPr lang="cs-CZ" b="1" u="sng" dirty="0" err="1" smtClean="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kJ</a:t>
            </a:r>
            <a:endParaRPr lang="cs-CZ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3600" b="1" dirty="0" smtClean="0">
                <a:solidFill>
                  <a:srgbClr val="7030A0"/>
                </a:solidFill>
              </a:rPr>
              <a:t>Vyjmenuj alespoň tři příklady, kdy v tvém okolí vzrostla vnitřní energie nějakého tělesa přenosem tepla.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4) Odpovězte na otázku:</a:t>
            </a:r>
            <a:endParaRPr lang="cs-CZ" sz="3600" dirty="0">
              <a:solidFill>
                <a:srgbClr val="00B0F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500174"/>
            <a:ext cx="5072098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Např. 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2060"/>
                </a:solidFill>
              </a:rPr>
              <a:t>Zahřívání konzervy ponořené v horké vodě.</a:t>
            </a:r>
          </a:p>
          <a:p>
            <a:pPr>
              <a:buFont typeface="Wingdings" pitchFamily="2" charset="2"/>
              <a:buChar char="q"/>
            </a:pPr>
            <a:endParaRPr lang="cs-CZ" sz="32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2060"/>
                </a:solidFill>
              </a:rPr>
              <a:t>Zahřívání misky se studenou vodou na topení.</a:t>
            </a:r>
          </a:p>
          <a:p>
            <a:pPr>
              <a:buFont typeface="Wingdings" pitchFamily="2" charset="2"/>
              <a:buChar char="q"/>
            </a:pPr>
            <a:endParaRPr lang="cs-CZ" sz="32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2060"/>
                </a:solidFill>
              </a:rPr>
              <a:t>Zahřívání teploměru v podpaží.</a:t>
            </a:r>
          </a:p>
          <a:p>
            <a:pPr>
              <a:buNone/>
            </a:pP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Řešení úlohy č. 4: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  <p:pic>
        <p:nvPicPr>
          <p:cNvPr id="5122" name="Picture 2" descr="C:\Documents and Settings\radek\Local Settings\Temporary Internet Files\Content.IE5\496NW9QJ\MC90032536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714356"/>
            <a:ext cx="1020078" cy="1388285"/>
          </a:xfrm>
          <a:prstGeom prst="rect">
            <a:avLst/>
          </a:prstGeom>
          <a:noFill/>
        </p:spPr>
      </p:pic>
      <p:pic>
        <p:nvPicPr>
          <p:cNvPr id="5124" name="Picture 4" descr="C:\Documents and Settings\radek\Local Settings\Temporary Internet Files\Content.IE5\2TM785QB\MP90032109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4929198"/>
            <a:ext cx="1143008" cy="1602348"/>
          </a:xfrm>
          <a:prstGeom prst="rect">
            <a:avLst/>
          </a:prstGeom>
          <a:noFill/>
        </p:spPr>
      </p:pic>
      <p:pic>
        <p:nvPicPr>
          <p:cNvPr id="5126" name="Picture 6" descr="C:\Documents and Settings\radek\Local Settings\Temporary Internet Files\Content.IE5\496NW9QJ\MC90007878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2643182"/>
            <a:ext cx="1357322" cy="14576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071810"/>
            <a:ext cx="5686436" cy="293548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B050"/>
                </a:solidFill>
              </a:rPr>
              <a:t>A)V nádobě s menším množstvím vody.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B050"/>
                </a:solidFill>
              </a:rPr>
              <a:t>B)V nádobě s větším množstvím vody.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B050"/>
                </a:solidFill>
              </a:rPr>
              <a:t>C)V obou nádobách současně.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429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2060"/>
                </a:solidFill>
                <a:effectLst/>
              </a:rPr>
              <a:t>5</a:t>
            </a:r>
            <a:r>
              <a:rPr lang="cs-CZ" sz="3600" dirty="0" smtClean="0">
                <a:solidFill>
                  <a:srgbClr val="002060"/>
                </a:solidFill>
                <a:effectLst/>
              </a:rPr>
              <a:t>. Vyberte správnou odpověď:</a:t>
            </a:r>
            <a:br>
              <a:rPr lang="cs-CZ" sz="3600" dirty="0" smtClean="0">
                <a:solidFill>
                  <a:srgbClr val="002060"/>
                </a:solidFill>
                <a:effectLst/>
              </a:rPr>
            </a:br>
            <a:r>
              <a:rPr lang="cs-CZ" sz="3600" dirty="0" smtClean="0">
                <a:solidFill>
                  <a:srgbClr val="002060"/>
                </a:solidFill>
                <a:effectLst/>
              </a:rPr>
              <a:t>Dvě stejné nádoby obsahují různá množství vody stejné teploty. Nádoby umístíme nad hořící kahan. Ve které nádobě se začne voda dříve vařit?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  <p:pic>
        <p:nvPicPr>
          <p:cNvPr id="1026" name="Picture 2" descr="C:\Documents and Settings\radek\Local Settings\Temporary Internet Files\Content.IE5\496NW9QJ\MC9003343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3286124"/>
            <a:ext cx="1456691" cy="29857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30486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Na nápojích nebo potravinách si obvykle můžeš přečíst informaci o jejich využitelné energii. V čem bývají nejčastěji tyto hodnoty uvedeny?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6. Odpovězte na otázku: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  <p:pic>
        <p:nvPicPr>
          <p:cNvPr id="2050" name="Picture 2" descr="C:\Documents and Settings\radek\Local Settings\Temporary Internet Files\Content.IE5\496NW9QJ\MP9004341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57628"/>
            <a:ext cx="2657468" cy="1937737"/>
          </a:xfrm>
          <a:prstGeom prst="rect">
            <a:avLst/>
          </a:prstGeom>
          <a:noFill/>
        </p:spPr>
      </p:pic>
      <p:pic>
        <p:nvPicPr>
          <p:cNvPr id="2051" name="Picture 3" descr="C:\Documents and Settings\radek\Local Settings\Temporary Internet Files\Content.IE5\496NW9QJ\MP9004228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714752"/>
            <a:ext cx="1936620" cy="2395047"/>
          </a:xfrm>
          <a:prstGeom prst="rect">
            <a:avLst/>
          </a:prstGeom>
          <a:noFill/>
        </p:spPr>
      </p:pic>
      <p:pic>
        <p:nvPicPr>
          <p:cNvPr id="2053" name="Picture 5" descr="C:\Documents and Settings\radek\Local Settings\Temporary Internet Files\Content.IE5\2TM785QB\MP90043861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500438"/>
            <a:ext cx="1712279" cy="2557458"/>
          </a:xfrm>
          <a:prstGeom prst="rect">
            <a:avLst/>
          </a:prstGeom>
          <a:noFill/>
        </p:spPr>
      </p:pic>
      <p:pic>
        <p:nvPicPr>
          <p:cNvPr id="2054" name="Picture 6" descr="C:\Documents and Settings\radek\Local Settings\Temporary Internet Files\Content.IE5\WHQ7CXMN\MP90043102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3786190"/>
            <a:ext cx="2214554" cy="2214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600" b="1" dirty="0" smtClean="0">
                <a:solidFill>
                  <a:srgbClr val="7030A0"/>
                </a:solidFill>
              </a:rPr>
              <a:t>Využitelná energie bývá uváděna na obalech potravin v joulech, kilojoulech (kaloriích, kilokaloriích).</a:t>
            </a:r>
          </a:p>
          <a:p>
            <a:pPr algn="ctr">
              <a:buNone/>
            </a:pPr>
            <a:r>
              <a:rPr lang="cs-CZ" sz="8000" b="1" dirty="0" smtClean="0">
                <a:solidFill>
                  <a:srgbClr val="C00000"/>
                </a:solidFill>
                <a:latin typeface="Arial"/>
                <a:cs typeface="Arial"/>
              </a:rPr>
              <a:t>☺☺☺</a:t>
            </a:r>
            <a:endParaRPr lang="cs-CZ" sz="8000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cs-CZ" sz="8000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cs-CZ" sz="8000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cs-CZ" sz="8000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cs-CZ" sz="8000" b="1" dirty="0">
              <a:solidFill>
                <a:srgbClr val="C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Řešení úlohy č. 6:</a:t>
            </a:r>
            <a:endParaRPr lang="cs-CZ" sz="360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</a:rPr>
              <a:t>Teplota vody v mělkém venkovním bazénku se při slunečném počasí zvýšila během dne přibližně o 3 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°C. Kolik tepla předalo vodě v bazénku dopadající sluneční záření, je-li její objem 2,5</a:t>
            </a: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r>
              <a:rPr lang="cs-CZ" sz="2800" b="1" dirty="0" smtClean="0">
                <a:solidFill>
                  <a:srgbClr val="00B050"/>
                </a:solidFill>
              </a:rPr>
              <a:t>m</a:t>
            </a:r>
            <a:r>
              <a:rPr lang="cs-CZ" sz="2800" b="1" baseline="30000" dirty="0" smtClean="0">
                <a:solidFill>
                  <a:srgbClr val="00B050"/>
                </a:solidFill>
              </a:rPr>
              <a:t>3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?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7. Vypočítejte: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pic>
        <p:nvPicPr>
          <p:cNvPr id="3074" name="Picture 2" descr="C:\Documents and Settings\radek\Local Settings\Temporary Internet Files\Content.IE5\2TM785QB\MC9002957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3929066"/>
            <a:ext cx="3511190" cy="1906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m= 2 500 kg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c = 4,18 </a:t>
            </a:r>
            <a:r>
              <a:rPr lang="cs-CZ" sz="3200" b="1" dirty="0" err="1">
                <a:solidFill>
                  <a:srgbClr val="0070C0"/>
                </a:solidFill>
              </a:rPr>
              <a:t>kJ</a:t>
            </a:r>
            <a:r>
              <a:rPr lang="cs-CZ" sz="3200" b="1" dirty="0">
                <a:solidFill>
                  <a:srgbClr val="0070C0"/>
                </a:solidFill>
              </a:rPr>
              <a:t>/kg </a:t>
            </a:r>
            <a:r>
              <a:rPr lang="cs-CZ" sz="3200" b="1" dirty="0" smtClean="0">
                <a:solidFill>
                  <a:srgbClr val="0070C0"/>
                </a:solidFill>
              </a:rPr>
              <a:t>⋅</a:t>
            </a: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°C</a:t>
            </a:r>
            <a:endParaRPr lang="cs-CZ" sz="3200" b="1" dirty="0" smtClean="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(t</a:t>
            </a:r>
            <a:r>
              <a:rPr lang="cs-CZ" sz="3200" b="1" baseline="-25000" dirty="0" smtClean="0">
                <a:solidFill>
                  <a:srgbClr val="0070C0"/>
                </a:solidFill>
                <a:latin typeface="Arial"/>
                <a:cs typeface="Arial"/>
              </a:rPr>
              <a:t>2</a:t>
            </a: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-t</a:t>
            </a:r>
            <a:r>
              <a:rPr lang="cs-CZ" sz="3200" b="1" baseline="-25000" dirty="0" smtClean="0">
                <a:solidFill>
                  <a:srgbClr val="0070C0"/>
                </a:solidFill>
                <a:latin typeface="Arial"/>
                <a:cs typeface="Arial"/>
              </a:rPr>
              <a:t>1</a:t>
            </a: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) = 3 °C</a:t>
            </a:r>
          </a:p>
          <a:p>
            <a:pPr>
              <a:buNone/>
            </a:pPr>
            <a:r>
              <a:rPr lang="cs-CZ" sz="3200" b="1" u="sng" dirty="0" smtClean="0">
                <a:solidFill>
                  <a:srgbClr val="0070C0"/>
                </a:solidFill>
                <a:latin typeface="Arial"/>
                <a:cs typeface="Arial"/>
              </a:rPr>
              <a:t>Q = ? kJ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Q = mc(t</a:t>
            </a:r>
            <a:r>
              <a:rPr lang="cs-CZ" sz="3200" b="1" baseline="-25000" dirty="0" smtClean="0">
                <a:solidFill>
                  <a:srgbClr val="0070C0"/>
                </a:solidFill>
                <a:latin typeface="Arial"/>
                <a:cs typeface="Arial"/>
              </a:rPr>
              <a:t>2</a:t>
            </a: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-t</a:t>
            </a:r>
            <a:r>
              <a:rPr lang="cs-CZ" sz="3200" b="1" baseline="-25000" dirty="0" smtClean="0">
                <a:solidFill>
                  <a:srgbClr val="0070C0"/>
                </a:solidFill>
                <a:latin typeface="Arial"/>
                <a:cs typeface="Arial"/>
              </a:rPr>
              <a:t>1</a:t>
            </a: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) 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Q = 2 500 </a:t>
            </a:r>
            <a:r>
              <a:rPr lang="cs-CZ" sz="3200" b="1" dirty="0">
                <a:solidFill>
                  <a:srgbClr val="0070C0"/>
                </a:solidFill>
              </a:rPr>
              <a:t>⋅</a:t>
            </a: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4,18 </a:t>
            </a:r>
            <a:r>
              <a:rPr lang="cs-CZ" sz="3200" b="1" dirty="0">
                <a:solidFill>
                  <a:srgbClr val="0070C0"/>
                </a:solidFill>
              </a:rPr>
              <a:t>⋅</a:t>
            </a: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3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  <a:latin typeface="Arial"/>
                <a:cs typeface="Arial"/>
              </a:rPr>
              <a:t>Q = 31 500 kJ = 31,5 MJ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Sluneční záření předalo vodě 31,5 MJ tepla.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Řešení úlohy č. 7: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3765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cs-CZ" sz="3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>
              <a:buNone/>
            </a:pPr>
            <a:endParaRPr lang="cs-CZ" sz="3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Vyjmenujte alespoň tři příklady užití tepelných izolantů.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8. Odpovězte na otázku: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B050"/>
                </a:solidFill>
              </a:rPr>
              <a:t>zateplování domů pěnovým polystyrénem,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B050"/>
                </a:solidFill>
              </a:rPr>
              <a:t>ucha hrnců,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B050"/>
                </a:solidFill>
              </a:rPr>
              <a:t>dřevěná či plastová držadla kuchyňských nástrojů,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B050"/>
                </a:solidFill>
              </a:rPr>
              <a:t>oděvy,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B050"/>
                </a:solidFill>
              </a:rPr>
              <a:t>srst zvířat,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B050"/>
                </a:solidFill>
              </a:rPr>
              <a:t>peřiny,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B050"/>
                </a:solidFill>
              </a:rPr>
              <a:t>koberce, 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B050"/>
                </a:solidFill>
              </a:rPr>
              <a:t>dvojitá okna…</a:t>
            </a:r>
          </a:p>
          <a:p>
            <a:pPr>
              <a:buNone/>
            </a:pPr>
            <a:endParaRPr lang="cs-CZ" sz="3200" b="1" dirty="0" smtClean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Řešení úlohy č. 8: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Z jakých materiálů se nejčastěji zhotovují držadla kuchyňských nástrojů, nářadí a spotřebičů, které se zahřívají na vysokou teplotu?</a:t>
            </a:r>
          </a:p>
          <a:p>
            <a:pPr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Vyjmenujte alespoň tři takové předměty.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9. Odpovězte na otázku: 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30192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C00000"/>
                </a:solidFill>
              </a:rPr>
              <a:t>Materiály na držadla: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C00000"/>
                </a:solidFill>
              </a:rPr>
              <a:t>plasty, korek, dřevo</a:t>
            </a:r>
          </a:p>
          <a:p>
            <a:pPr>
              <a:buNone/>
            </a:pPr>
            <a:endParaRPr lang="cs-CZ" sz="32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3200" b="1" dirty="0" smtClean="0">
                <a:solidFill>
                  <a:srgbClr val="C00000"/>
                </a:solidFill>
              </a:rPr>
              <a:t>Předměty: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C00000"/>
                </a:solidFill>
              </a:rPr>
              <a:t>naběračka, hrnec, pánev, žehlička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Řešení úlohy č. 9: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  <p:pic>
        <p:nvPicPr>
          <p:cNvPr id="4098" name="Picture 2" descr="C:\Documents and Settings\radek\Local Settings\Temporary Internet Files\Content.IE5\496NW9QJ\MC90019921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214818"/>
            <a:ext cx="1874067" cy="1996289"/>
          </a:xfrm>
          <a:prstGeom prst="rect">
            <a:avLst/>
          </a:prstGeom>
          <a:noFill/>
        </p:spPr>
      </p:pic>
      <p:pic>
        <p:nvPicPr>
          <p:cNvPr id="4100" name="Picture 4" descr="C:\Documents and Settings\radek\Local Settings\Temporary Internet Files\Content.IE5\496NW9QJ\MC90029041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4572008"/>
            <a:ext cx="1846907" cy="1373109"/>
          </a:xfrm>
          <a:prstGeom prst="rect">
            <a:avLst/>
          </a:prstGeom>
          <a:noFill/>
        </p:spPr>
      </p:pic>
      <p:pic>
        <p:nvPicPr>
          <p:cNvPr id="4101" name="Picture 5" descr="C:\Documents and Settings\radek\Local Settings\Temporary Internet Files\Content.IE5\KTIJ0HEZ\MC900341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786322"/>
            <a:ext cx="1813255" cy="1374343"/>
          </a:xfrm>
          <a:prstGeom prst="rect">
            <a:avLst/>
          </a:prstGeom>
          <a:noFill/>
        </p:spPr>
      </p:pic>
      <p:pic>
        <p:nvPicPr>
          <p:cNvPr id="4103" name="Picture 7" descr="C:\Documents and Settings\radek\Local Settings\Temporary Internet Files\Content.IE5\WHQ7CXMN\MC90029039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0824" y="4714884"/>
            <a:ext cx="1723176" cy="964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3600" b="1" dirty="0" smtClean="0">
                <a:solidFill>
                  <a:srgbClr val="C00000"/>
                </a:solidFill>
              </a:rPr>
              <a:t>Proč mají materiály jako molitan, peří, pěnový polystyrén nebo sláma dobré tepelně izolační </a:t>
            </a:r>
            <a:r>
              <a:rPr lang="cs-CZ" sz="4000" b="1" dirty="0" smtClean="0">
                <a:solidFill>
                  <a:srgbClr val="C00000"/>
                </a:solidFill>
              </a:rPr>
              <a:t>vlastnosti</a:t>
            </a:r>
            <a:r>
              <a:rPr lang="cs-CZ" sz="3600" b="1" dirty="0" smtClean="0">
                <a:solidFill>
                  <a:srgbClr val="C00000"/>
                </a:solidFill>
              </a:rPr>
              <a:t>?</a:t>
            </a:r>
          </a:p>
          <a:p>
            <a:pPr algn="ctr">
              <a:buNone/>
            </a:pP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10. Odpovězte na otázku: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  <p:pic>
        <p:nvPicPr>
          <p:cNvPr id="5123" name="Picture 3" descr="C:\Documents and Settings\radek\Local Settings\Temporary Internet Files\Content.IE5\KTIJ0HEZ\MP9004068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000504"/>
            <a:ext cx="1785950" cy="1785950"/>
          </a:xfrm>
          <a:prstGeom prst="rect">
            <a:avLst/>
          </a:prstGeom>
          <a:noFill/>
        </p:spPr>
      </p:pic>
      <p:pic>
        <p:nvPicPr>
          <p:cNvPr id="5124" name="Picture 4" descr="C:\Documents and Settings\radek\Local Settings\Temporary Internet Files\Content.IE5\KTIJ0HEZ\MP9002277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4357694"/>
            <a:ext cx="2428892" cy="1611165"/>
          </a:xfrm>
          <a:prstGeom prst="rect">
            <a:avLst/>
          </a:prstGeom>
          <a:noFill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286256"/>
            <a:ext cx="2357454" cy="2076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Všechny uvedené materiály obsahují hodně vzduchu, který je výborným izolantem.</a:t>
            </a:r>
          </a:p>
          <a:p>
            <a:pPr algn="ctr">
              <a:buNone/>
            </a:pPr>
            <a:r>
              <a:rPr lang="cs-CZ" sz="6600" dirty="0" smtClean="0">
                <a:solidFill>
                  <a:srgbClr val="002060"/>
                </a:solidFill>
                <a:latin typeface="Arial"/>
                <a:cs typeface="Arial"/>
              </a:rPr>
              <a:t>☺☺☺</a:t>
            </a:r>
            <a:endParaRPr lang="cs-CZ" sz="6600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Řešení úlohy č. 10:</a:t>
            </a:r>
            <a:endParaRPr lang="cs-CZ" sz="3600" dirty="0">
              <a:solidFill>
                <a:srgbClr val="00B0F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600" b="1" dirty="0" smtClean="0">
                <a:solidFill>
                  <a:srgbClr val="0070C0"/>
                </a:solidFill>
              </a:rPr>
              <a:t>galerie office</a:t>
            </a:r>
          </a:p>
          <a:p>
            <a:pPr>
              <a:buNone/>
            </a:pPr>
            <a:r>
              <a:rPr lang="cs-CZ" sz="1600" b="1" dirty="0" smtClean="0">
                <a:solidFill>
                  <a:srgbClr val="0070C0"/>
                </a:solidFill>
              </a:rPr>
              <a:t>doc. RNDr. Růžena  Kolářová, CSc., PaedDr. Jiří Bohuněk, Fyzika pro 8. ročník základní školy, nakladatelství Prometheus, 2004, ISBN 80-7196-149-3.</a:t>
            </a:r>
          </a:p>
          <a:p>
            <a:pPr>
              <a:buNone/>
            </a:pPr>
            <a:r>
              <a:rPr lang="cs-CZ" sz="1600" b="1" dirty="0" smtClean="0">
                <a:solidFill>
                  <a:srgbClr val="0070C0"/>
                </a:solidFill>
              </a:rPr>
              <a:t>Karel Rauner, Josef Petřík, Fyzika 8, učebnice pro základní školy a víceletá gymnázia, nakladatelství Fraus, 2006.</a:t>
            </a:r>
          </a:p>
          <a:p>
            <a:pPr>
              <a:buNone/>
            </a:pPr>
            <a:r>
              <a:rPr lang="cs-CZ" sz="1600" b="1" dirty="0" smtClean="0">
                <a:solidFill>
                  <a:srgbClr val="0070C0"/>
                </a:solidFill>
                <a:hlinkClick r:id="rId2"/>
              </a:rPr>
              <a:t>www.fraus.cz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600" b="1" dirty="0" smtClean="0">
                <a:solidFill>
                  <a:srgbClr val="0070C0"/>
                </a:solidFill>
                <a:hlinkClick r:id="rId3"/>
              </a:rPr>
              <a:t>http://www.thermomur.cz/images/polystyren-ex.jpg</a:t>
            </a:r>
            <a:r>
              <a:rPr lang="cs-CZ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cit: 2011-12-12</a:t>
            </a:r>
            <a:r>
              <a:rPr lang="en-US" sz="1600" b="1" dirty="0" smtClean="0">
                <a:solidFill>
                  <a:srgbClr val="0070C0"/>
                </a:solidFill>
              </a:rPr>
              <a:t>] 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6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6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6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6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Použité zdroje: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Žák chápe, že předané teplo závisí na hmotnosti tělesa, rozdílu teplot i na látce, ze které je těleso a umí vypočítat příklady na množství přijatého nebo odevzdaného tepla.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Žák odpovídá na otázky z praktického života.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Žák umí uvést příklady tepelných vodičů a tepelných izolantů a pochopí, že vedení tepla je jeden z možných způsobů šíření tepla v pevných látkách, kapalinách a plynech</a:t>
            </a:r>
            <a:r>
              <a:rPr lang="cs-CZ" sz="2800" b="1" dirty="0" smtClean="0">
                <a:solidFill>
                  <a:srgbClr val="0070C0"/>
                </a:solidFill>
              </a:rPr>
              <a:t>.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Žáci řeší postupně 10 připravených úkolů.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Metodika prezentace: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199</TotalTime>
  <Words>965</Words>
  <Application>Microsoft Office PowerPoint</Application>
  <PresentationFormat>Předvádění na obrazovce (4:3)</PresentationFormat>
  <Paragraphs>120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Shluk</vt:lpstr>
      <vt:lpstr>Prezentace aplikace PowerPoint</vt:lpstr>
      <vt:lpstr>1) Vypočítejte:</vt:lpstr>
      <vt:lpstr>Řešení úlohy č. 1:</vt:lpstr>
      <vt:lpstr>2) Vypočítejte:</vt:lpstr>
      <vt:lpstr>Řešení úlohy č. 2:</vt:lpstr>
      <vt:lpstr>3) Vypočítejte:</vt:lpstr>
      <vt:lpstr>Řešení úlohy č. 3:</vt:lpstr>
      <vt:lpstr>4) Odpovězte na otázku:</vt:lpstr>
      <vt:lpstr>Řešení úlohy č. 4:</vt:lpstr>
      <vt:lpstr>5. Vyberte správnou odpověď: Dvě stejné nádoby obsahují různá množství vody stejné teploty. Nádoby umístíme nad hořící kahan. Ve které nádobě se začne voda dříve vařit?</vt:lpstr>
      <vt:lpstr>6. Odpovězte na otázku:</vt:lpstr>
      <vt:lpstr>Řešení úlohy č. 6:</vt:lpstr>
      <vt:lpstr>7. Vypočítejte:</vt:lpstr>
      <vt:lpstr>Řešení úlohy č. 7:</vt:lpstr>
      <vt:lpstr>8. Odpovězte na otázku:</vt:lpstr>
      <vt:lpstr>Řešení úlohy č. 8:</vt:lpstr>
      <vt:lpstr>9. Odpovězte na otázku: </vt:lpstr>
      <vt:lpstr>Řešení úlohy č. 9:</vt:lpstr>
      <vt:lpstr>10. Odpovězte na otázku:</vt:lpstr>
      <vt:lpstr>Řešení úlohy č. 10: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Jan Táborský</cp:lastModifiedBy>
  <cp:revision>37</cp:revision>
  <dcterms:created xsi:type="dcterms:W3CDTF">2011-12-09T15:19:43Z</dcterms:created>
  <dcterms:modified xsi:type="dcterms:W3CDTF">2012-03-03T23:05:19Z</dcterms:modified>
</cp:coreProperties>
</file>