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22"/>
  </p:notesMasterIdLst>
  <p:sldIdLst>
    <p:sldId id="259" r:id="rId2"/>
    <p:sldId id="260" r:id="rId3"/>
    <p:sldId id="267" r:id="rId4"/>
    <p:sldId id="269" r:id="rId5"/>
    <p:sldId id="270" r:id="rId6"/>
    <p:sldId id="271" r:id="rId7"/>
    <p:sldId id="272" r:id="rId8"/>
    <p:sldId id="274" r:id="rId9"/>
    <p:sldId id="273" r:id="rId10"/>
    <p:sldId id="275" r:id="rId11"/>
    <p:sldId id="278" r:id="rId12"/>
    <p:sldId id="277" r:id="rId13"/>
    <p:sldId id="276" r:id="rId14"/>
    <p:sldId id="280" r:id="rId15"/>
    <p:sldId id="281" r:id="rId16"/>
    <p:sldId id="279" r:id="rId17"/>
    <p:sldId id="263" r:id="rId18"/>
    <p:sldId id="285" r:id="rId19"/>
    <p:sldId id="287" r:id="rId20"/>
    <p:sldId id="28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6" autoAdjust="0"/>
    <p:restoredTop sz="94671" autoAdjust="0"/>
  </p:normalViewPr>
  <p:slideViewPr>
    <p:cSldViewPr>
      <p:cViewPr>
        <p:scale>
          <a:sx n="70" d="100"/>
          <a:sy n="70" d="100"/>
        </p:scale>
        <p:origin x="-50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  19_ Jazyk  anglický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 ZŠ a MŠ Osoblaha,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Miroslava </a:t>
          </a:r>
          <a:r>
            <a:rPr lang="cs-CZ" sz="2000" dirty="0" err="1" smtClean="0"/>
            <a:t>Jarkulišová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Our</a:t>
          </a:r>
          <a:r>
            <a:rPr lang="cs-CZ" sz="2000" dirty="0" smtClean="0"/>
            <a:t> </a:t>
          </a:r>
          <a:r>
            <a:rPr lang="cs-CZ" sz="2000" dirty="0" err="1" smtClean="0"/>
            <a:t>town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CZ.1.07/1.4.09/21.0816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19" custLinFactNeighborY="5935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81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4C359B-9054-4E91-A618-EDB51B552C88}" type="presOf" srcId="{D1D4F407-5343-4D3F-B5B9-D407B03CAEB4}" destId="{D005CE8C-CC26-4C3E-AC11-E15060ECD759}" srcOrd="0" destOrd="0" presId="urn:microsoft.com/office/officeart/2005/8/layout/target3"/>
    <dgm:cxn modelId="{55AAB3D3-E660-4205-8EA3-81875AB7A006}" type="presOf" srcId="{B651F6E3-6281-48DB-9319-2AEAFDAE7572}" destId="{6BB5E863-4638-4E1D-BFDE-399D028AC4ED}" srcOrd="1" destOrd="0" presId="urn:microsoft.com/office/officeart/2005/8/layout/target3"/>
    <dgm:cxn modelId="{710F8B44-C408-4705-B8C1-952583C3E379}" type="presOf" srcId="{4C35D32F-0EAB-4CD7-82EE-45574DC2A586}" destId="{890E4F0B-2866-4A3F-A3C7-2A14B1797930}" srcOrd="1" destOrd="0" presId="urn:microsoft.com/office/officeart/2005/8/layout/target3"/>
    <dgm:cxn modelId="{F5D2BA36-6241-4CFF-934D-988A4FB9BD6F}" type="presOf" srcId="{D8197B8C-B260-4A16-BDF4-0947B075E274}" destId="{5A5FFA88-C948-4069-8E93-59FA12366E83}" srcOrd="1" destOrd="0" presId="urn:microsoft.com/office/officeart/2005/8/layout/target3"/>
    <dgm:cxn modelId="{581F0DC7-08AF-48F4-BD78-F9FA18B2EF0D}" type="presOf" srcId="{D1B46980-6531-4606-95E6-44980827E919}" destId="{6140AFEC-043D-4C43-A2F9-D0F5331DF3A3}" srcOrd="0" destOrd="0" presId="urn:microsoft.com/office/officeart/2005/8/layout/target3"/>
    <dgm:cxn modelId="{3615AF31-B548-477E-87C8-250DDA748FEF}" type="presOf" srcId="{4C35D32F-0EAB-4CD7-82EE-45574DC2A586}" destId="{8BEBB6EC-1DAA-4CAC-8A25-BC0FCBD5DBD5}" srcOrd="0" destOrd="0" presId="urn:microsoft.com/office/officeart/2005/8/layout/target3"/>
    <dgm:cxn modelId="{00272332-1BE8-4F88-813F-BA32BD58C7DA}" type="presOf" srcId="{D8197B8C-B260-4A16-BDF4-0947B075E274}" destId="{25B08C86-7E15-44DC-BE7F-FFB55DD49D12}" srcOrd="0" destOrd="0" presId="urn:microsoft.com/office/officeart/2005/8/layout/target3"/>
    <dgm:cxn modelId="{ECCA43B5-B341-4D4E-B73F-EB599FB381E2}" type="presOf" srcId="{D1B46980-6531-4606-95E6-44980827E919}" destId="{2BE915AB-18AA-4053-B92C-3BFC9ED204BB}" srcOrd="1" destOrd="0" presId="urn:microsoft.com/office/officeart/2005/8/layout/target3"/>
    <dgm:cxn modelId="{11817ECB-0666-44FB-B0AE-1DABD3055A39}" type="presOf" srcId="{D1D4F407-5343-4D3F-B5B9-D407B03CAEB4}" destId="{AED2198E-93D5-4001-81B4-73124B309672}" srcOrd="1" destOrd="0" presId="urn:microsoft.com/office/officeart/2005/8/layout/target3"/>
    <dgm:cxn modelId="{072E238E-2A82-4DC2-B8A5-4F76C103215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5EC9B79-D019-469C-9B90-5E031F5BE30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DC8255-366B-476E-A7B5-C8AA26A5A1C3}" type="presParOf" srcId="{333A1088-737F-45CB-B68E-254E46348037}" destId="{F5ABB229-8D3B-4694-996A-96F23CF14429}" srcOrd="0" destOrd="0" presId="urn:microsoft.com/office/officeart/2005/8/layout/target3"/>
    <dgm:cxn modelId="{D608F045-61E9-4E5B-BE73-FA15BBC109CB}" type="presParOf" srcId="{333A1088-737F-45CB-B68E-254E46348037}" destId="{F41139FD-01EE-4571-8B17-4FB00FC51163}" srcOrd="1" destOrd="0" presId="urn:microsoft.com/office/officeart/2005/8/layout/target3"/>
    <dgm:cxn modelId="{BC640E52-5018-4C70-B216-AFB80C219B95}" type="presParOf" srcId="{333A1088-737F-45CB-B68E-254E46348037}" destId="{D005CE8C-CC26-4C3E-AC11-E15060ECD759}" srcOrd="2" destOrd="0" presId="urn:microsoft.com/office/officeart/2005/8/layout/target3"/>
    <dgm:cxn modelId="{B34F9F99-5E99-4C60-B654-4D60C6C96D11}" type="presParOf" srcId="{333A1088-737F-45CB-B68E-254E46348037}" destId="{2C702D82-9B77-49B7-9568-BB8EB47C3372}" srcOrd="3" destOrd="0" presId="urn:microsoft.com/office/officeart/2005/8/layout/target3"/>
    <dgm:cxn modelId="{28818127-7831-467F-BC98-3196E5B77B1F}" type="presParOf" srcId="{333A1088-737F-45CB-B68E-254E46348037}" destId="{A52A0455-90FF-4808-ABD0-F02540D31D5A}" srcOrd="4" destOrd="0" presId="urn:microsoft.com/office/officeart/2005/8/layout/target3"/>
    <dgm:cxn modelId="{F00E6279-1D67-4E61-8632-DBE3C5B51AEA}" type="presParOf" srcId="{333A1088-737F-45CB-B68E-254E46348037}" destId="{6140AFEC-043D-4C43-A2F9-D0F5331DF3A3}" srcOrd="5" destOrd="0" presId="urn:microsoft.com/office/officeart/2005/8/layout/target3"/>
    <dgm:cxn modelId="{AB5906BB-0206-45AC-B042-807B703A49B2}" type="presParOf" srcId="{333A1088-737F-45CB-B68E-254E46348037}" destId="{9358AC05-5D7D-4327-9F80-1AD486AEA664}" srcOrd="6" destOrd="0" presId="urn:microsoft.com/office/officeart/2005/8/layout/target3"/>
    <dgm:cxn modelId="{33A4BA80-6E4A-409B-B9D0-890B42C38BED}" type="presParOf" srcId="{333A1088-737F-45CB-B68E-254E46348037}" destId="{313FC574-E1CD-4FB4-B054-0B805CE0447D}" srcOrd="7" destOrd="0" presId="urn:microsoft.com/office/officeart/2005/8/layout/target3"/>
    <dgm:cxn modelId="{5C5BF617-10E2-40CA-B30A-F43E34C49533}" type="presParOf" srcId="{333A1088-737F-45CB-B68E-254E46348037}" destId="{619D679B-A015-4ECF-8348-D1034C574F40}" srcOrd="8" destOrd="0" presId="urn:microsoft.com/office/officeart/2005/8/layout/target3"/>
    <dgm:cxn modelId="{2D1BD448-FBBB-4E91-B3A6-A1F5565AAAE9}" type="presParOf" srcId="{333A1088-737F-45CB-B68E-254E46348037}" destId="{322283A8-4A27-4CDA-BAE3-F381106A9174}" srcOrd="9" destOrd="0" presId="urn:microsoft.com/office/officeart/2005/8/layout/target3"/>
    <dgm:cxn modelId="{6E04C890-C5EE-4910-84D5-3E64729D2FF9}" type="presParOf" srcId="{333A1088-737F-45CB-B68E-254E46348037}" destId="{FFC9F71D-1B4F-4AD9-A4A6-86ADEFC8AF5C}" srcOrd="10" destOrd="0" presId="urn:microsoft.com/office/officeart/2005/8/layout/target3"/>
    <dgm:cxn modelId="{93004E45-A840-455E-8305-6A5FA1AC6F45}" type="presParOf" srcId="{333A1088-737F-45CB-B68E-254E46348037}" destId="{25B08C86-7E15-44DC-BE7F-FFB55DD49D12}" srcOrd="11" destOrd="0" presId="urn:microsoft.com/office/officeart/2005/8/layout/target3"/>
    <dgm:cxn modelId="{355B87E2-45F0-4A11-AE37-4598318CFD67}" type="presParOf" srcId="{333A1088-737F-45CB-B68E-254E46348037}" destId="{76644BE8-9D7C-4C09-B250-3D10AF48CBB7}" srcOrd="12" destOrd="0" presId="urn:microsoft.com/office/officeart/2005/8/layout/target3"/>
    <dgm:cxn modelId="{496B2A82-E167-47E5-A8CD-4C63505A7AB4}" type="presParOf" srcId="{333A1088-737F-45CB-B68E-254E46348037}" destId="{EE85B701-7295-41C0-BA7A-34D3756A2AE6}" srcOrd="13" destOrd="0" presId="urn:microsoft.com/office/officeart/2005/8/layout/target3"/>
    <dgm:cxn modelId="{071D673C-96BA-4FA1-9076-436AE2DC3FAF}" type="presParOf" srcId="{333A1088-737F-45CB-B68E-254E46348037}" destId="{8BEBB6EC-1DAA-4CAC-8A25-BC0FCBD5DBD5}" srcOrd="14" destOrd="0" presId="urn:microsoft.com/office/officeart/2005/8/layout/target3"/>
    <dgm:cxn modelId="{88E7FAFD-6E71-460E-93FD-57A474009945}" type="presParOf" srcId="{333A1088-737F-45CB-B68E-254E46348037}" destId="{AED2198E-93D5-4001-81B4-73124B309672}" srcOrd="15" destOrd="0" presId="urn:microsoft.com/office/officeart/2005/8/layout/target3"/>
    <dgm:cxn modelId="{227CA5DD-85EA-4230-B299-103BF5B33AD6}" type="presParOf" srcId="{333A1088-737F-45CB-B68E-254E46348037}" destId="{2BE915AB-18AA-4053-B92C-3BFC9ED204BB}" srcOrd="16" destOrd="0" presId="urn:microsoft.com/office/officeart/2005/8/layout/target3"/>
    <dgm:cxn modelId="{998FAC6C-A327-483F-81C4-D5EC27F94FCD}" type="presParOf" srcId="{333A1088-737F-45CB-B68E-254E46348037}" destId="{6BB5E863-4638-4E1D-BFDE-399D028AC4ED}" srcOrd="17" destOrd="0" presId="urn:microsoft.com/office/officeart/2005/8/layout/target3"/>
    <dgm:cxn modelId="{49C7BEF8-6E82-4DA9-86C6-12B18790689F}" type="presParOf" srcId="{333A1088-737F-45CB-B68E-254E46348037}" destId="{5A5FFA88-C948-4069-8E93-59FA12366E83}" srcOrd="18" destOrd="0" presId="urn:microsoft.com/office/officeart/2005/8/layout/target3"/>
    <dgm:cxn modelId="{AEB22D1C-AE09-4C94-8408-171C2A7DEBE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46628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 ZŠ a MŠ Osoblaha, příspěvková organizace</a:t>
          </a:r>
          <a:endParaRPr lang="cs-CZ" sz="1600" kern="1200" dirty="0"/>
        </a:p>
      </dsp:txBody>
      <dsp:txXfrm>
        <a:off x="1246628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Miroslava </a:t>
          </a:r>
          <a:r>
            <a:rPr lang="cs-CZ" sz="2000" kern="1200" dirty="0" err="1" smtClean="0"/>
            <a:t>Jarkulišová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  19_ Jazyk  anglický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Our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town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CZ.1.07/1.4.09/21.0816</a:t>
          </a:r>
          <a:endParaRPr lang="cs-CZ" sz="2000" kern="1200" dirty="0"/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7ED455-9921-47B0-B010-D7E6C6F0AE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B52F0-0273-4CB8-A480-CA443C3F90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005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B52F0-0273-4CB8-A480-CA443C3F902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620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B52F0-0273-4CB8-A480-CA443C3F9028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674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emf"/><Relationship Id="rId3" Type="http://schemas.openxmlformats.org/officeDocument/2006/relationships/image" Target="../media/image5.png"/><Relationship Id="rId7" Type="http://schemas.openxmlformats.org/officeDocument/2006/relationships/image" Target="../media/image9.emf"/><Relationship Id="rId12" Type="http://schemas.openxmlformats.org/officeDocument/2006/relationships/image" Target="../media/image14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17" Type="http://schemas.openxmlformats.org/officeDocument/2006/relationships/image" Target="../media/image32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1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wmf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emf"/><Relationship Id="rId3" Type="http://schemas.openxmlformats.org/officeDocument/2006/relationships/image" Target="../media/image34.emf"/><Relationship Id="rId7" Type="http://schemas.openxmlformats.org/officeDocument/2006/relationships/image" Target="../media/image38.emf"/><Relationship Id="rId12" Type="http://schemas.openxmlformats.org/officeDocument/2006/relationships/image" Target="../media/image43.emf"/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png"/><Relationship Id="rId11" Type="http://schemas.openxmlformats.org/officeDocument/2006/relationships/image" Target="../media/image42.emf"/><Relationship Id="rId5" Type="http://schemas.openxmlformats.org/officeDocument/2006/relationships/image" Target="../media/image36.png"/><Relationship Id="rId10" Type="http://schemas.openxmlformats.org/officeDocument/2006/relationships/image" Target="../media/image41.emf"/><Relationship Id="rId4" Type="http://schemas.openxmlformats.org/officeDocument/2006/relationships/image" Target="../media/image35.png"/><Relationship Id="rId9" Type="http://schemas.openxmlformats.org/officeDocument/2006/relationships/image" Target="../media/image40.emf"/><Relationship Id="rId14" Type="http://schemas.openxmlformats.org/officeDocument/2006/relationships/image" Target="../media/image45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0.png"/><Relationship Id="rId11" Type="http://schemas.openxmlformats.org/officeDocument/2006/relationships/image" Target="../media/image55.emf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e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tbm=isch&amp;hl=cs&amp;source=hp&amp;biw=1366&amp;bih=561&amp;q=buildings+vocabulary&amp;gbv=2&amp;oq=buildings&amp;aq=1S&amp;aqi=g1g-6.http://www.google/" TargetMode="External"/><Relationship Id="rId7" Type="http://schemas.openxmlformats.org/officeDocument/2006/relationships/hyperlink" Target="http://office.microsoft.com/cs-cz/images/similar.aspx" TargetMode="External"/><Relationship Id="rId2" Type="http://schemas.openxmlformats.org/officeDocument/2006/relationships/hyperlink" Target="http://www.google.cz/search?tbm=isch&amp;hl=cs&amp;source=hp&amp;biw=1366&amp;bih=561&amp;q=buildings+vocabulary&amp;gbv=2&amp;oq=buildings&amp;aq=1S&amp;aqi=g1g-S9&amp;aql=&amp;gs_l=img.1.1.0j0i24l9.4571.8486.0.20951.9.7.0.2.2.0.125.782.1j6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ex=2&amp;qu=mlad&#237;%20lid&#233;" TargetMode="External"/><Relationship Id="rId5" Type="http://schemas.openxmlformats.org/officeDocument/2006/relationships/hyperlink" Target="http://simpsons-cz.blog.cz/0911" TargetMode="External"/><Relationship Id="rId4" Type="http://schemas.openxmlformats.org/officeDocument/2006/relationships/hyperlink" Target="http://office.microsoft.com/cs-cz/images/results.aspx?qu=po%C5%A1tovn%C3%AD+%C3%BA%C5%99ad&amp;ex=1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hotel" TargetMode="External"/><Relationship Id="rId2" Type="http://schemas.openxmlformats.org/officeDocument/2006/relationships/hyperlink" Target="http://office.microsoft.com/cs-cz/images/results.aspx?ex=2&amp;qu=kostely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qu=autobusov%C3%A1+zast%C3%A1vka&amp;ex=1" TargetMode="External"/><Relationship Id="rId5" Type="http://schemas.openxmlformats.org/officeDocument/2006/relationships/hyperlink" Target="http://office.microsoft.com/cs-cz/images/results.aspx?qu=parkovi%C5%A1t%C4%9B&amp;ex=1" TargetMode="External"/><Relationship Id="rId4" Type="http://schemas.openxmlformats.org/officeDocument/2006/relationships/hyperlink" Target="http://office.microsoft.com/cs-cz/images/results.aspx?qu=muzea&amp;ex=1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ark&amp;ex=1" TargetMode="External"/><Relationship Id="rId7" Type="http://schemas.openxmlformats.org/officeDocument/2006/relationships/hyperlink" Target="http://office.microsoft.com/cs-cz/images/results.aspx?qu=potok&amp;ex=1" TargetMode="External"/><Relationship Id="rId2" Type="http://schemas.openxmlformats.org/officeDocument/2006/relationships/hyperlink" Target="http://office.microsoft.com/cs-cz/images/results.aspx?qu=obchody%20s%20potravinami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office.microsoft.com/cs-cz/images/results.aspx?qu=%C5%99eka&amp;ex=1" TargetMode="External"/><Relationship Id="rId5" Type="http://schemas.openxmlformats.org/officeDocument/2006/relationships/hyperlink" Target="http://office.microsoft.com/cs-cz/images/similar.aspx" TargetMode="External"/><Relationship Id="rId4" Type="http://schemas.openxmlformats.org/officeDocument/2006/relationships/hyperlink" Target="http://office.microsoft.com/cs-cz/images/results.aspx?qu=parky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tov&#225;rny" TargetMode="External"/><Relationship Id="rId2" Type="http://schemas.openxmlformats.org/officeDocument/2006/relationships/hyperlink" Target="http://office.microsoft.com/cs-cz/images/results.aspx?qu=h%C5%99bitov&amp;ex=1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31091867"/>
              </p:ext>
            </p:extLst>
          </p:nvPr>
        </p:nvGraphicFramePr>
        <p:xfrm>
          <a:off x="79702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odnadpis 2"/>
          <p:cNvSpPr txBox="1">
            <a:spLocks/>
          </p:cNvSpPr>
          <p:nvPr/>
        </p:nvSpPr>
        <p:spPr>
          <a:xfrm>
            <a:off x="2483767" y="3861047"/>
            <a:ext cx="3600401" cy="1118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458" y="515719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079646" y="3656528"/>
            <a:ext cx="528183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      </a:t>
            </a:r>
            <a:r>
              <a:rPr lang="cs-CZ" sz="4000" dirty="0" err="1" smtClean="0"/>
              <a:t>Our</a:t>
            </a:r>
            <a:r>
              <a:rPr lang="cs-CZ" sz="4000" dirty="0" smtClean="0"/>
              <a:t> </a:t>
            </a:r>
            <a:r>
              <a:rPr lang="cs-CZ" sz="4000" dirty="0" err="1" smtClean="0"/>
              <a:t>town</a:t>
            </a:r>
            <a:endParaRPr lang="cs-CZ" sz="4000" dirty="0" smtClean="0"/>
          </a:p>
          <a:p>
            <a:r>
              <a:rPr lang="cs-CZ" sz="4000" dirty="0" smtClean="0"/>
              <a:t>       (</a:t>
            </a:r>
            <a:r>
              <a:rPr lang="cs-CZ" sz="4000" dirty="0" err="1" smtClean="0"/>
              <a:t>village</a:t>
            </a:r>
            <a:r>
              <a:rPr lang="cs-CZ" sz="4000" dirty="0" smtClean="0"/>
              <a:t>)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9106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065428"/>
              </p:ext>
            </p:extLst>
          </p:nvPr>
        </p:nvGraphicFramePr>
        <p:xfrm>
          <a:off x="1691680" y="1484784"/>
          <a:ext cx="6168157" cy="2480336"/>
        </p:xfrm>
        <a:graphic>
          <a:graphicData uri="http://schemas.openxmlformats.org/drawingml/2006/table">
            <a:tbl>
              <a:tblPr/>
              <a:tblGrid>
                <a:gridCol w="3120157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květen 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tématu–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Town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(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village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),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Where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do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you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live ? – vazba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there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/are,  spojení obrázků se slovy, krátké vyprávění, práce se slovníkem 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9716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ctrTitle"/>
          </p:nvPr>
        </p:nvSpPr>
        <p:spPr>
          <a:xfrm>
            <a:off x="2123728" y="692696"/>
            <a:ext cx="6172200" cy="880864"/>
          </a:xfrm>
        </p:spPr>
        <p:txBody>
          <a:bodyPr>
            <a:normAutofit/>
          </a:bodyPr>
          <a:lstStyle/>
          <a:p>
            <a:r>
              <a:rPr lang="cs-CZ" sz="4800" u="sng" dirty="0" err="1" smtClean="0">
                <a:solidFill>
                  <a:srgbClr val="C00000"/>
                </a:solidFill>
              </a:rPr>
              <a:t>Our</a:t>
            </a:r>
            <a:r>
              <a:rPr lang="cs-CZ" sz="4800" u="sng" dirty="0" smtClean="0">
                <a:solidFill>
                  <a:srgbClr val="C00000"/>
                </a:solidFill>
              </a:rPr>
              <a:t>  </a:t>
            </a:r>
            <a:r>
              <a:rPr lang="cs-CZ" sz="4800" u="sng" dirty="0" err="1" smtClean="0">
                <a:solidFill>
                  <a:srgbClr val="C00000"/>
                </a:solidFill>
              </a:rPr>
              <a:t>town</a:t>
            </a:r>
            <a:endParaRPr lang="cs-CZ" sz="4800" u="sng" dirty="0">
              <a:solidFill>
                <a:srgbClr val="C00000"/>
              </a:solidFill>
            </a:endParaRPr>
          </a:p>
        </p:txBody>
      </p:sp>
      <p:sp>
        <p:nvSpPr>
          <p:cNvPr id="12" name="Podnadpis 11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738046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Hello, </a:t>
            </a:r>
            <a:r>
              <a:rPr lang="cs-CZ" sz="3600" dirty="0" err="1" smtClean="0">
                <a:solidFill>
                  <a:srgbClr val="C00000"/>
                </a:solidFill>
              </a:rPr>
              <a:t>welcome</a:t>
            </a:r>
            <a:r>
              <a:rPr lang="cs-CZ" sz="3600" dirty="0" smtClean="0">
                <a:solidFill>
                  <a:srgbClr val="C00000"/>
                </a:solidFill>
              </a:rPr>
              <a:t> to my </a:t>
            </a:r>
            <a:r>
              <a:rPr lang="cs-CZ" sz="3600" dirty="0" err="1" smtClean="0">
                <a:solidFill>
                  <a:srgbClr val="C00000"/>
                </a:solidFill>
              </a:rPr>
              <a:t>imaginary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town</a:t>
            </a:r>
            <a:r>
              <a:rPr lang="cs-CZ" sz="3600" dirty="0" smtClean="0">
                <a:solidFill>
                  <a:srgbClr val="C00000"/>
                </a:solidFill>
              </a:rPr>
              <a:t>. </a:t>
            </a:r>
            <a:r>
              <a:rPr lang="cs-CZ" sz="3600" dirty="0" err="1" smtClean="0">
                <a:solidFill>
                  <a:srgbClr val="C00000"/>
                </a:solidFill>
              </a:rPr>
              <a:t>It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isn</a:t>
            </a:r>
            <a:r>
              <a:rPr lang="cs-CZ" sz="3600" dirty="0" smtClean="0">
                <a:solidFill>
                  <a:srgbClr val="C00000"/>
                </a:solidFill>
              </a:rPr>
              <a:t>´ t a big </a:t>
            </a:r>
            <a:r>
              <a:rPr lang="cs-CZ" sz="3600" dirty="0" err="1" smtClean="0">
                <a:solidFill>
                  <a:srgbClr val="C00000"/>
                </a:solidFill>
              </a:rPr>
              <a:t>town</a:t>
            </a:r>
            <a:r>
              <a:rPr lang="cs-CZ" sz="3600" dirty="0" smtClean="0">
                <a:solidFill>
                  <a:srgbClr val="C00000"/>
                </a:solidFill>
              </a:rPr>
              <a:t> but I </a:t>
            </a:r>
            <a:r>
              <a:rPr lang="cs-CZ" sz="3600" dirty="0" err="1" smtClean="0">
                <a:solidFill>
                  <a:srgbClr val="C00000"/>
                </a:solidFill>
              </a:rPr>
              <a:t>like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it</a:t>
            </a:r>
            <a:r>
              <a:rPr lang="cs-CZ" sz="3600" dirty="0" smtClean="0">
                <a:solidFill>
                  <a:srgbClr val="C00000"/>
                </a:solidFill>
              </a:rPr>
              <a:t>.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27242"/>
            <a:ext cx="5112568" cy="3263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5863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57362" y="260648"/>
            <a:ext cx="7467600" cy="936104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sz="4400" dirty="0" err="1" smtClean="0"/>
              <a:t>Town</a:t>
            </a:r>
            <a:r>
              <a:rPr lang="cs-CZ" sz="4400" dirty="0" smtClean="0"/>
              <a:t> centre                          </a:t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/>
              <a:t/>
            </a:r>
            <a:br>
              <a:rPr lang="cs-CZ" sz="4400" dirty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    </a:t>
            </a:r>
            <a:r>
              <a:rPr lang="cs-CZ" sz="3100" b="1" dirty="0" err="1" smtClean="0">
                <a:solidFill>
                  <a:srgbClr val="C00000"/>
                </a:solidFill>
              </a:rPr>
              <a:t>What</a:t>
            </a:r>
            <a:r>
              <a:rPr lang="cs-CZ" sz="3100" b="1" dirty="0" smtClean="0">
                <a:solidFill>
                  <a:srgbClr val="C00000"/>
                </a:solidFill>
              </a:rPr>
              <a:t>  are   these   </a:t>
            </a:r>
            <a:r>
              <a:rPr lang="cs-CZ" sz="3100" b="1" dirty="0" err="1" smtClean="0">
                <a:solidFill>
                  <a:srgbClr val="C00000"/>
                </a:solidFill>
              </a:rPr>
              <a:t>buildings</a:t>
            </a:r>
            <a:r>
              <a:rPr lang="cs-CZ" sz="3100" b="1" dirty="0" smtClean="0">
                <a:solidFill>
                  <a:srgbClr val="C00000"/>
                </a:solidFill>
              </a:rPr>
              <a:t>    </a:t>
            </a:r>
            <a:br>
              <a:rPr lang="cs-CZ" sz="3100" b="1" dirty="0" smtClean="0">
                <a:solidFill>
                  <a:srgbClr val="C00000"/>
                </a:solidFill>
              </a:rPr>
            </a:br>
            <a:r>
              <a:rPr lang="cs-CZ" sz="3100" b="1" dirty="0" smtClean="0">
                <a:solidFill>
                  <a:srgbClr val="C00000"/>
                </a:solidFill>
              </a:rPr>
              <a:t> (</a:t>
            </a:r>
            <a:r>
              <a:rPr lang="cs-CZ" sz="3100" b="1" dirty="0" err="1" smtClean="0">
                <a:solidFill>
                  <a:srgbClr val="C00000"/>
                </a:solidFill>
              </a:rPr>
              <a:t>downtown</a:t>
            </a:r>
            <a:r>
              <a:rPr lang="cs-CZ" sz="3100" b="1" dirty="0" smtClean="0">
                <a:solidFill>
                  <a:srgbClr val="C00000"/>
                </a:solidFill>
              </a:rPr>
              <a:t>)                       in </a:t>
            </a:r>
            <a:r>
              <a:rPr lang="cs-CZ" sz="3100" b="1" dirty="0" err="1" smtClean="0">
                <a:solidFill>
                  <a:srgbClr val="C00000"/>
                </a:solidFill>
              </a:rPr>
              <a:t>the</a:t>
            </a:r>
            <a:r>
              <a:rPr lang="cs-CZ" sz="3100" b="1" dirty="0" smtClean="0">
                <a:solidFill>
                  <a:srgbClr val="C00000"/>
                </a:solidFill>
              </a:rPr>
              <a:t> </a:t>
            </a:r>
            <a:r>
              <a:rPr lang="cs-CZ" sz="3100" b="1" dirty="0" err="1" smtClean="0">
                <a:solidFill>
                  <a:srgbClr val="C00000"/>
                </a:solidFill>
              </a:rPr>
              <a:t>town</a:t>
            </a:r>
            <a:r>
              <a:rPr lang="cs-CZ" sz="3100" b="1" dirty="0" smtClean="0">
                <a:solidFill>
                  <a:srgbClr val="C00000"/>
                </a:solidFill>
              </a:rPr>
              <a:t> ?</a:t>
            </a:r>
            <a:endParaRPr lang="cs-CZ" sz="3100" b="1" dirty="0">
              <a:solidFill>
                <a:srgbClr val="C0000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41742" y="1635454"/>
            <a:ext cx="2245012" cy="1302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410" y="1278388"/>
            <a:ext cx="1888446" cy="1158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397" y="1591209"/>
            <a:ext cx="1652587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061" y="2513121"/>
            <a:ext cx="1279525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435" y="5305477"/>
            <a:ext cx="1675388" cy="1282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3" name="Picture 1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097" y="3512167"/>
            <a:ext cx="626024" cy="1110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5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81" y="4916263"/>
            <a:ext cx="1993900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6" name="Picture 1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42" y="1278388"/>
            <a:ext cx="1276229" cy="1659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07649" y="3572293"/>
            <a:ext cx="1776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</a:t>
            </a:r>
            <a:r>
              <a:rPr lang="cs-CZ" sz="2800" b="1" dirty="0" smtClean="0">
                <a:solidFill>
                  <a:srgbClr val="C00000"/>
                </a:solidFill>
              </a:rPr>
              <a:t> square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7205" y="3512167"/>
            <a:ext cx="1422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fountain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7411" y="2961607"/>
            <a:ext cx="883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café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61581" y="2961607"/>
            <a:ext cx="16321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post </a:t>
            </a:r>
            <a:r>
              <a:rPr lang="cs-CZ" b="1" dirty="0" err="1" smtClean="0">
                <a:solidFill>
                  <a:srgbClr val="FF0000"/>
                </a:solidFill>
              </a:rPr>
              <a:t>office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7520" y="6440913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market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9842" y="4577721"/>
            <a:ext cx="1244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church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06202" y="3105536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bank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41410" y="2396288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shops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39936" y="3998138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museum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377" y="4762387"/>
            <a:ext cx="1354137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461581" y="6010606"/>
            <a:ext cx="1003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hotel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94231" y="6511810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restaurant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339" y="4902171"/>
            <a:ext cx="1543050" cy="153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352674" y="6498301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supermarket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10121" y="2907059"/>
            <a:ext cx="1523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town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hall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709" y="5681212"/>
            <a:ext cx="540388" cy="540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77521" y="6258769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car park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725" y="3418555"/>
            <a:ext cx="2058017" cy="1159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827" y="4156381"/>
            <a:ext cx="1795759" cy="1009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806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3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66130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What</a:t>
            </a:r>
            <a:r>
              <a:rPr lang="cs-CZ" b="1" dirty="0" smtClean="0">
                <a:solidFill>
                  <a:srgbClr val="C00000"/>
                </a:solidFill>
              </a:rPr>
              <a:t> are these </a:t>
            </a:r>
            <a:r>
              <a:rPr lang="cs-CZ" b="1" dirty="0" err="1" smtClean="0">
                <a:solidFill>
                  <a:srgbClr val="C00000"/>
                </a:solidFill>
              </a:rPr>
              <a:t>buildings</a:t>
            </a:r>
            <a:r>
              <a:rPr lang="cs-CZ" b="1" dirty="0" smtClean="0">
                <a:solidFill>
                  <a:srgbClr val="C00000"/>
                </a:solidFill>
              </a:rPr>
              <a:t> and </a:t>
            </a:r>
            <a:r>
              <a:rPr lang="cs-CZ" b="1" dirty="0" err="1" smtClean="0">
                <a:solidFill>
                  <a:srgbClr val="C00000"/>
                </a:solidFill>
              </a:rPr>
              <a:t>places</a:t>
            </a: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                   in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streets</a:t>
            </a:r>
            <a:r>
              <a:rPr lang="cs-CZ" b="1" dirty="0" smtClean="0">
                <a:solidFill>
                  <a:srgbClr val="C00000"/>
                </a:solidFill>
              </a:rPr>
              <a:t> ?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51" y="1459872"/>
            <a:ext cx="6984776" cy="5228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17949398">
            <a:off x="2240997" y="5627870"/>
            <a:ext cx="176672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err="1">
                <a:solidFill>
                  <a:srgbClr val="FF0000"/>
                </a:solidFill>
              </a:rPr>
              <a:t>t</a:t>
            </a:r>
            <a:r>
              <a:rPr lang="cs-CZ" sz="2400" b="1" dirty="0" err="1" smtClean="0">
                <a:solidFill>
                  <a:srgbClr val="FF0000"/>
                </a:solidFill>
              </a:rPr>
              <a:t>he</a:t>
            </a:r>
            <a:r>
              <a:rPr lang="cs-CZ" sz="2400" b="1" dirty="0" smtClean="0">
                <a:solidFill>
                  <a:srgbClr val="FF0000"/>
                </a:solidFill>
              </a:rPr>
              <a:t> street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2339" y="5606915"/>
            <a:ext cx="188064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FF0000"/>
                </a:solidFill>
              </a:rPr>
              <a:t>t</a:t>
            </a:r>
            <a:r>
              <a:rPr lang="cs-CZ" sz="2400" b="1" dirty="0" err="1" smtClean="0">
                <a:solidFill>
                  <a:srgbClr val="FF0000"/>
                </a:solidFill>
              </a:rPr>
              <a:t>he</a:t>
            </a:r>
            <a:r>
              <a:rPr lang="cs-CZ" sz="2400" b="1" dirty="0" smtClean="0">
                <a:solidFill>
                  <a:srgbClr val="FF0000"/>
                </a:solidFill>
              </a:rPr>
              <a:t> square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97876" y="1753432"/>
            <a:ext cx="168988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buildings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511" y="4589271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shops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90448" y="4627299"/>
            <a:ext cx="68961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cars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459060"/>
            <a:ext cx="127310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theatre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27924" y="6058462"/>
            <a:ext cx="12915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</a:rPr>
              <a:t>a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lorry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589271"/>
            <a:ext cx="1301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groceries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22162" y="2750417"/>
            <a:ext cx="126028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a </a:t>
            </a:r>
            <a:r>
              <a:rPr lang="cs-CZ" b="1" dirty="0" err="1" smtClean="0">
                <a:solidFill>
                  <a:srgbClr val="C00000"/>
                </a:solidFill>
              </a:rPr>
              <a:t>cinema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45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/>
      <p:bldP spid="7" grpId="0" animBg="1"/>
      <p:bldP spid="8" grpId="0" animBg="1"/>
      <p:bldP spid="10" grpId="0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190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err="1">
                <a:solidFill>
                  <a:srgbClr val="C00000"/>
                </a:solidFill>
              </a:rPr>
              <a:t>What</a:t>
            </a:r>
            <a:r>
              <a:rPr lang="cs-CZ" b="1" dirty="0">
                <a:solidFill>
                  <a:srgbClr val="C00000"/>
                </a:solidFill>
              </a:rPr>
              <a:t> are these </a:t>
            </a:r>
            <a:r>
              <a:rPr lang="cs-CZ" b="1" dirty="0" err="1">
                <a:solidFill>
                  <a:srgbClr val="C00000"/>
                </a:solidFill>
              </a:rPr>
              <a:t>buildings</a:t>
            </a:r>
            <a:r>
              <a:rPr lang="cs-CZ" b="1" dirty="0">
                <a:solidFill>
                  <a:srgbClr val="C00000"/>
                </a:solidFill>
              </a:rPr>
              <a:t> and </a:t>
            </a:r>
            <a:r>
              <a:rPr lang="cs-CZ" b="1" dirty="0" err="1">
                <a:solidFill>
                  <a:srgbClr val="C00000"/>
                </a:solidFill>
              </a:rPr>
              <a:t>places</a:t>
            </a:r>
            <a:r>
              <a:rPr lang="cs-CZ" b="1" dirty="0">
                <a:solidFill>
                  <a:srgbClr val="C00000"/>
                </a:solidFill>
              </a:rPr>
              <a:t/>
            </a:r>
            <a:br>
              <a:rPr lang="cs-CZ" b="1" dirty="0">
                <a:solidFill>
                  <a:srgbClr val="C00000"/>
                </a:solidFill>
              </a:rPr>
            </a:br>
            <a:r>
              <a:rPr lang="cs-CZ" b="1" dirty="0">
                <a:solidFill>
                  <a:srgbClr val="C00000"/>
                </a:solidFill>
              </a:rPr>
              <a:t>                   in </a:t>
            </a:r>
            <a:r>
              <a:rPr lang="cs-CZ" b="1" dirty="0" err="1">
                <a:solidFill>
                  <a:srgbClr val="C00000"/>
                </a:solidFill>
              </a:rPr>
              <a:t>the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suburbs</a:t>
            </a:r>
            <a:r>
              <a:rPr lang="cs-CZ" b="1" dirty="0">
                <a:solidFill>
                  <a:srgbClr val="C00000"/>
                </a:solidFill>
              </a:rPr>
              <a:t> ?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352" y="1472452"/>
            <a:ext cx="1811337" cy="1811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507" y="1472452"/>
            <a:ext cx="2348795" cy="1050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63837" y="3122858"/>
            <a:ext cx="2635284" cy="1447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7" y="5041256"/>
            <a:ext cx="2648173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590" y="4982429"/>
            <a:ext cx="1311275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803" y="5275161"/>
            <a:ext cx="1489680" cy="1311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706" y="3148857"/>
            <a:ext cx="1450975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8394" y="3927269"/>
            <a:ext cx="2058655" cy="1137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326" y="2609113"/>
            <a:ext cx="1444625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135" y="4932661"/>
            <a:ext cx="1249363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632" y="1481278"/>
            <a:ext cx="1201737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975" y="2613638"/>
            <a:ext cx="1537084" cy="1004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Documents and Settings\Student\Local Settings\Temporary Internet Files\Content.IE5\6JV9GCMD\MC90023159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694" y="3531444"/>
            <a:ext cx="941580" cy="964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752" y="148127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school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0643" y="2443367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station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63782" y="1617502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railway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1472452"/>
            <a:ext cx="125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factory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90270" y="3578944"/>
            <a:ext cx="1361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bus </a:t>
            </a:r>
            <a:r>
              <a:rPr lang="cs-CZ" b="1" dirty="0" err="1" smtClean="0">
                <a:solidFill>
                  <a:srgbClr val="FF0000"/>
                </a:solidFill>
              </a:rPr>
              <a:t>stops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17166" y="4975766"/>
            <a:ext cx="2276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a </a:t>
            </a:r>
            <a:r>
              <a:rPr lang="cs-CZ" b="1" dirty="0" err="1" smtClean="0">
                <a:solidFill>
                  <a:srgbClr val="FF0000"/>
                </a:solidFill>
              </a:rPr>
              <a:t>swimming</a:t>
            </a:r>
            <a:r>
              <a:rPr lang="cs-CZ" b="1" dirty="0" smtClean="0">
                <a:solidFill>
                  <a:srgbClr val="FF0000"/>
                </a:solidFill>
              </a:rPr>
              <a:t> pool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88694" y="4747995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shops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88042" y="6304002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hospital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871521" y="6488668"/>
            <a:ext cx="1782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playground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752" y="6378270"/>
            <a:ext cx="1842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FF0000"/>
                </a:solidFill>
              </a:rPr>
              <a:t>b</a:t>
            </a:r>
            <a:r>
              <a:rPr lang="cs-CZ" b="1" dirty="0" err="1" smtClean="0">
                <a:solidFill>
                  <a:srgbClr val="FF0000"/>
                </a:solidFill>
              </a:rPr>
              <a:t>locks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flats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66164" y="4501465"/>
            <a:ext cx="1927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FF0000"/>
                </a:solidFill>
              </a:rPr>
              <a:t>h</a:t>
            </a:r>
            <a:r>
              <a:rPr lang="cs-CZ" b="1" dirty="0" err="1" smtClean="0">
                <a:solidFill>
                  <a:srgbClr val="FF0000"/>
                </a:solidFill>
              </a:rPr>
              <a:t>ousing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estate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17681" y="3718152"/>
            <a:ext cx="1098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house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54122" y="4200660"/>
            <a:ext cx="1457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a </a:t>
            </a:r>
            <a:r>
              <a:rPr lang="cs-CZ" b="1" dirty="0" err="1" smtClean="0">
                <a:solidFill>
                  <a:srgbClr val="FF0000"/>
                </a:solidFill>
              </a:rPr>
              <a:t>cinema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19" y="2859004"/>
            <a:ext cx="1038406" cy="1043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5312" y="3925700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Car park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Olda\AppData\Local\Microsoft\Windows\Temporary Internet Files\Content.IE5\V73253YU\MC900344181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5975" y="1966696"/>
            <a:ext cx="1819656" cy="1129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600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36" y="3734618"/>
            <a:ext cx="2052924" cy="1374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410" y="2679724"/>
            <a:ext cx="1628775" cy="1195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43058" y="188640"/>
            <a:ext cx="7416245" cy="720080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C00000"/>
                </a:solidFill>
              </a:rPr>
              <a:t>Our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town</a:t>
            </a:r>
            <a:r>
              <a:rPr lang="cs-CZ" b="1" dirty="0" smtClean="0">
                <a:solidFill>
                  <a:srgbClr val="C00000"/>
                </a:solidFill>
              </a:rPr>
              <a:t>  and  </a:t>
            </a:r>
            <a:r>
              <a:rPr lang="cs-CZ" b="1" dirty="0" err="1" smtClean="0">
                <a:solidFill>
                  <a:srgbClr val="C00000"/>
                </a:solidFill>
              </a:rPr>
              <a:t>its</a:t>
            </a:r>
            <a:r>
              <a:rPr lang="cs-CZ" b="1" dirty="0" smtClean="0">
                <a:solidFill>
                  <a:srgbClr val="C00000"/>
                </a:solidFill>
              </a:rPr>
              <a:t>   </a:t>
            </a:r>
            <a:r>
              <a:rPr lang="cs-CZ" b="1" dirty="0" err="1" smtClean="0">
                <a:solidFill>
                  <a:srgbClr val="C00000"/>
                </a:solidFill>
              </a:rPr>
              <a:t>surroundings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1136912"/>
            <a:ext cx="1736725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872" y="2873637"/>
            <a:ext cx="1609725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645" y="946390"/>
            <a:ext cx="1871663" cy="1341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226" y="4855893"/>
            <a:ext cx="1737993" cy="1508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627" y="3968737"/>
            <a:ext cx="1798637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1597" y="5090706"/>
            <a:ext cx="1500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cemetery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9737" y="3123430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park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38133" y="5218100"/>
            <a:ext cx="96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farm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41934" y="6373027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river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81924" y="6462194"/>
            <a:ext cx="1440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bridge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4526284"/>
            <a:ext cx="1096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brook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14747" y="2245314"/>
            <a:ext cx="1228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station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531" y="2873637"/>
            <a:ext cx="1751772" cy="1481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659137" y="4396552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lake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47187" y="2013926"/>
            <a:ext cx="173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supermarket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43" y="1077502"/>
            <a:ext cx="1933517" cy="1219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23350" y="2172075"/>
            <a:ext cx="1486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castle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753" y="985973"/>
            <a:ext cx="2035747" cy="1140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4606" y="2586713"/>
            <a:ext cx="1954255" cy="1166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77" y="5402766"/>
            <a:ext cx="1800876" cy="98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515908" y="5555537"/>
            <a:ext cx="2122225" cy="1186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7748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862478" cy="1301006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</a:t>
            </a:r>
            <a:r>
              <a:rPr lang="cs-CZ" b="1" dirty="0" err="1" smtClean="0">
                <a:solidFill>
                  <a:srgbClr val="C00000"/>
                </a:solidFill>
              </a:rPr>
              <a:t>What</a:t>
            </a:r>
            <a:r>
              <a:rPr lang="cs-CZ" b="1" dirty="0" smtClean="0">
                <a:solidFill>
                  <a:srgbClr val="C00000"/>
                </a:solidFill>
              </a:rPr>
              <a:t>  are  these  </a:t>
            </a:r>
            <a:r>
              <a:rPr lang="cs-CZ" b="1" dirty="0" err="1" smtClean="0">
                <a:solidFill>
                  <a:srgbClr val="C00000"/>
                </a:solidFill>
              </a:rPr>
              <a:t>buildings</a:t>
            </a:r>
            <a:r>
              <a:rPr lang="cs-CZ" b="1" dirty="0" smtClean="0">
                <a:solidFill>
                  <a:srgbClr val="C00000"/>
                </a:solidFill>
              </a:rPr>
              <a:t>  and 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                        </a:t>
            </a:r>
            <a:r>
              <a:rPr lang="cs-CZ" b="1" dirty="0" err="1" smtClean="0">
                <a:solidFill>
                  <a:srgbClr val="C00000"/>
                </a:solidFill>
              </a:rPr>
              <a:t>places</a:t>
            </a:r>
            <a:r>
              <a:rPr lang="cs-CZ" b="1" dirty="0" smtClean="0">
                <a:solidFill>
                  <a:srgbClr val="C00000"/>
                </a:solidFill>
              </a:rPr>
              <a:t>?                                 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                </a:t>
            </a:r>
            <a:r>
              <a:rPr lang="cs-CZ" b="1" dirty="0" err="1" smtClean="0">
                <a:solidFill>
                  <a:srgbClr val="C00000"/>
                </a:solidFill>
              </a:rPr>
              <a:t>Can</a:t>
            </a:r>
            <a:r>
              <a:rPr lang="cs-CZ" b="1" dirty="0" smtClean="0">
                <a:solidFill>
                  <a:srgbClr val="C00000"/>
                </a:solidFill>
              </a:rPr>
              <a:t>   </a:t>
            </a:r>
            <a:r>
              <a:rPr lang="cs-CZ" b="1" dirty="0" err="1" smtClean="0">
                <a:solidFill>
                  <a:srgbClr val="C00000"/>
                </a:solidFill>
              </a:rPr>
              <a:t>you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b="1" dirty="0" err="1" smtClean="0">
                <a:solidFill>
                  <a:srgbClr val="C00000"/>
                </a:solidFill>
              </a:rPr>
              <a:t>remember</a:t>
            </a:r>
            <a:r>
              <a:rPr lang="cs-CZ" b="1" dirty="0" smtClean="0">
                <a:solidFill>
                  <a:srgbClr val="C00000"/>
                </a:solidFill>
              </a:rPr>
              <a:t> ? 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28527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751071"/>
            <a:ext cx="2076003" cy="1310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77650"/>
            <a:ext cx="2163502" cy="1235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74" y="3446462"/>
            <a:ext cx="1678138" cy="1678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326" y="3334285"/>
            <a:ext cx="1285352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236" y="3500168"/>
            <a:ext cx="1743341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877" y="5309266"/>
            <a:ext cx="1645606" cy="1391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620" y="3308449"/>
            <a:ext cx="1523337" cy="1651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3568" y="3028529"/>
            <a:ext cx="1282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farm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27984" y="3123783"/>
            <a:ext cx="108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castle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74411" y="1566405"/>
            <a:ext cx="1782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playground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4560" y="5484930"/>
            <a:ext cx="125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factory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22775" y="5124600"/>
            <a:ext cx="1842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FF0000"/>
                </a:solidFill>
              </a:rPr>
              <a:t>b</a:t>
            </a:r>
            <a:r>
              <a:rPr lang="cs-CZ" b="1" dirty="0" err="1" smtClean="0">
                <a:solidFill>
                  <a:srgbClr val="FF0000"/>
                </a:solidFill>
              </a:rPr>
              <a:t>locks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flats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97488" y="4822195"/>
            <a:ext cx="1523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town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hall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43673" y="5854262"/>
            <a:ext cx="9775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café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234" y="4960188"/>
            <a:ext cx="1755775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702715" y="6441325"/>
            <a:ext cx="90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lake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79891" y="5027198"/>
            <a:ext cx="1366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hospital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39439" y="4590856"/>
            <a:ext cx="1388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bus stop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063" y="5497472"/>
            <a:ext cx="1996353" cy="1360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239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6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0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1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332656"/>
            <a:ext cx="7543800" cy="936104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r>
              <a:rPr lang="cs-CZ" sz="3200" b="1" dirty="0" err="1" smtClean="0">
                <a:solidFill>
                  <a:srgbClr val="C00000"/>
                </a:solidFill>
              </a:rPr>
              <a:t>Match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the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czech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words</a:t>
            </a:r>
            <a:r>
              <a:rPr lang="cs-CZ" sz="3200" b="1" dirty="0" smtClean="0">
                <a:solidFill>
                  <a:srgbClr val="C00000"/>
                </a:solidFill>
              </a:rPr>
              <a:t>  </a:t>
            </a:r>
            <a:r>
              <a:rPr lang="cs-CZ" sz="3200" b="1" dirty="0" err="1" smtClean="0">
                <a:solidFill>
                  <a:srgbClr val="C00000"/>
                </a:solidFill>
              </a:rPr>
              <a:t>with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the</a:t>
            </a:r>
            <a:r>
              <a:rPr lang="cs-CZ" sz="3200" b="1" dirty="0" smtClean="0">
                <a:solidFill>
                  <a:srgbClr val="C00000"/>
                </a:solidFill>
              </a:rPr>
              <a:t>  </a:t>
            </a:r>
            <a:br>
              <a:rPr lang="cs-CZ" sz="3200" b="1" dirty="0" smtClean="0">
                <a:solidFill>
                  <a:srgbClr val="C00000"/>
                </a:solidFill>
              </a:rPr>
            </a:br>
            <a:r>
              <a:rPr lang="cs-CZ" sz="3200" b="1" dirty="0" smtClean="0">
                <a:solidFill>
                  <a:srgbClr val="C00000"/>
                </a:solidFill>
              </a:rPr>
              <a:t>                  </a:t>
            </a:r>
            <a:r>
              <a:rPr lang="cs-CZ" sz="3200" b="1" dirty="0" err="1" smtClean="0">
                <a:solidFill>
                  <a:srgbClr val="C00000"/>
                </a:solidFill>
              </a:rPr>
              <a:t>English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words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39552" y="2348880"/>
            <a:ext cx="3657600" cy="4235152"/>
          </a:xfrm>
          <a:blipFill>
            <a:blip r:embed="rId2"/>
            <a:tile tx="0" ty="0" sx="100000" sy="100000" flip="none" algn="tl"/>
          </a:blipFill>
          <a:ln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church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hospital</a:t>
            </a:r>
            <a:endParaRPr lang="cs-CZ" dirty="0" smtClean="0"/>
          </a:p>
          <a:p>
            <a:r>
              <a:rPr lang="cs-CZ" dirty="0" smtClean="0"/>
              <a:t>A market</a:t>
            </a:r>
          </a:p>
          <a:p>
            <a:r>
              <a:rPr lang="cs-CZ" dirty="0" smtClean="0"/>
              <a:t>A square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endParaRPr lang="cs-CZ" dirty="0" smtClean="0"/>
          </a:p>
          <a:p>
            <a:r>
              <a:rPr lang="cs-CZ" dirty="0" smtClean="0"/>
              <a:t>A (</a:t>
            </a:r>
            <a:r>
              <a:rPr lang="cs-CZ" dirty="0" err="1" smtClean="0"/>
              <a:t>railway</a:t>
            </a:r>
            <a:r>
              <a:rPr lang="cs-CZ" dirty="0" smtClean="0"/>
              <a:t>) station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housing</a:t>
            </a:r>
            <a:r>
              <a:rPr lang="cs-CZ" dirty="0" smtClean="0"/>
              <a:t> </a:t>
            </a:r>
            <a:r>
              <a:rPr lang="cs-CZ" dirty="0" err="1" smtClean="0"/>
              <a:t>estate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bridge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brook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cemetery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theatre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283968" y="2348880"/>
            <a:ext cx="3657600" cy="4248472"/>
          </a:xfrm>
          <a:blipFill>
            <a:blip r:embed="rId3"/>
            <a:tile tx="0" ty="0" sx="100000" sy="100000" flip="none" algn="tl"/>
          </a:blipFill>
          <a:ln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Kostel</a:t>
            </a:r>
          </a:p>
          <a:p>
            <a:r>
              <a:rPr lang="cs-CZ" dirty="0" smtClean="0"/>
              <a:t>Nemocnice</a:t>
            </a:r>
          </a:p>
          <a:p>
            <a:r>
              <a:rPr lang="cs-CZ" dirty="0" smtClean="0"/>
              <a:t>Trh</a:t>
            </a:r>
          </a:p>
          <a:p>
            <a:r>
              <a:rPr lang="cs-CZ" dirty="0" smtClean="0"/>
              <a:t>Náměstí</a:t>
            </a:r>
          </a:p>
          <a:p>
            <a:r>
              <a:rPr lang="cs-CZ" dirty="0" smtClean="0"/>
              <a:t>Radnice</a:t>
            </a:r>
          </a:p>
          <a:p>
            <a:r>
              <a:rPr lang="cs-CZ" dirty="0" smtClean="0"/>
              <a:t>Nádraží</a:t>
            </a:r>
          </a:p>
          <a:p>
            <a:r>
              <a:rPr lang="cs-CZ" dirty="0" smtClean="0"/>
              <a:t>Sídliště</a:t>
            </a:r>
          </a:p>
          <a:p>
            <a:r>
              <a:rPr lang="cs-CZ" dirty="0" smtClean="0"/>
              <a:t>Most</a:t>
            </a:r>
          </a:p>
          <a:p>
            <a:r>
              <a:rPr lang="cs-CZ" dirty="0" smtClean="0"/>
              <a:t>Potok</a:t>
            </a:r>
          </a:p>
          <a:p>
            <a:r>
              <a:rPr lang="cs-CZ" dirty="0" smtClean="0"/>
              <a:t>Hřbitov</a:t>
            </a:r>
          </a:p>
          <a:p>
            <a:r>
              <a:rPr lang="cs-CZ" dirty="0" smtClean="0"/>
              <a:t>divadlo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sz="3600" dirty="0" err="1" smtClean="0"/>
              <a:t>English</a:t>
            </a:r>
            <a:endParaRPr lang="cs-CZ" sz="3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3600" dirty="0" smtClean="0"/>
              <a:t>Czech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8636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6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1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6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1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6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1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6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1" dur="2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6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1" dur="2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6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7467600" cy="1008112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         </a:t>
            </a:r>
            <a:r>
              <a:rPr lang="cs-CZ" sz="4000" b="1" dirty="0" smtClean="0">
                <a:solidFill>
                  <a:srgbClr val="C00000"/>
                </a:solidFill>
              </a:rPr>
              <a:t>Sort </a:t>
            </a:r>
            <a:r>
              <a:rPr lang="cs-CZ" sz="4000" b="1" dirty="0" err="1" smtClean="0">
                <a:solidFill>
                  <a:srgbClr val="C00000"/>
                </a:solidFill>
              </a:rPr>
              <a:t>out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the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letters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4000" b="1" dirty="0">
                <a:solidFill>
                  <a:srgbClr val="C00000"/>
                </a:solidFill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              and  </a:t>
            </a:r>
            <a:r>
              <a:rPr lang="cs-CZ" sz="4000" b="1" dirty="0" err="1" smtClean="0">
                <a:solidFill>
                  <a:srgbClr val="C00000"/>
                </a:solidFill>
              </a:rPr>
              <a:t>write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83568" y="1628800"/>
            <a:ext cx="3657600" cy="4572000"/>
          </a:xfrm>
          <a:blipFill>
            <a:blip r:embed="rId2"/>
            <a:tile tx="0" ty="0" sx="100000" sy="100000" flip="none" algn="tl"/>
          </a:blip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TSOP  FOCFIE</a:t>
            </a:r>
          </a:p>
          <a:p>
            <a:r>
              <a:rPr lang="cs-CZ" dirty="0" smtClean="0"/>
              <a:t>APHLSITO</a:t>
            </a:r>
          </a:p>
          <a:p>
            <a:r>
              <a:rPr lang="cs-CZ" dirty="0" smtClean="0"/>
              <a:t>HCURCH</a:t>
            </a:r>
          </a:p>
          <a:p>
            <a:r>
              <a:rPr lang="cs-CZ" dirty="0" smtClean="0"/>
              <a:t>QURAES</a:t>
            </a:r>
          </a:p>
          <a:p>
            <a:r>
              <a:rPr lang="cs-CZ" dirty="0" smtClean="0"/>
              <a:t>AMENIC</a:t>
            </a:r>
          </a:p>
          <a:p>
            <a:r>
              <a:rPr lang="cs-CZ" dirty="0" smtClean="0"/>
              <a:t>FACÉ</a:t>
            </a:r>
          </a:p>
          <a:p>
            <a:r>
              <a:rPr lang="cs-CZ" dirty="0" smtClean="0"/>
              <a:t>SIONTAT</a:t>
            </a:r>
          </a:p>
          <a:p>
            <a:r>
              <a:rPr lang="cs-CZ" dirty="0" smtClean="0"/>
              <a:t>MARF</a:t>
            </a:r>
          </a:p>
          <a:p>
            <a:r>
              <a:rPr lang="cs-CZ" dirty="0" smtClean="0"/>
              <a:t>REVIR</a:t>
            </a:r>
          </a:p>
          <a:p>
            <a:r>
              <a:rPr lang="cs-CZ" dirty="0" smtClean="0"/>
              <a:t>NAINTOUF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427984" y="1628800"/>
            <a:ext cx="3657600" cy="4572000"/>
          </a:xfrm>
          <a:blipFill>
            <a:blip r:embed="rId3"/>
            <a:tile tx="0" ty="0" sx="100000" sy="100000" flip="none" algn="tl"/>
          </a:blip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POST  OFFICE</a:t>
            </a:r>
          </a:p>
          <a:p>
            <a:r>
              <a:rPr lang="cs-CZ" dirty="0" smtClean="0"/>
              <a:t>HOSPITAL</a:t>
            </a:r>
          </a:p>
          <a:p>
            <a:r>
              <a:rPr lang="cs-CZ" dirty="0" smtClean="0"/>
              <a:t>CHURCH</a:t>
            </a:r>
          </a:p>
          <a:p>
            <a:r>
              <a:rPr lang="cs-CZ" dirty="0" smtClean="0"/>
              <a:t>SQUARE</a:t>
            </a:r>
          </a:p>
          <a:p>
            <a:r>
              <a:rPr lang="cs-CZ" dirty="0" smtClean="0"/>
              <a:t>CINEMA</a:t>
            </a:r>
          </a:p>
          <a:p>
            <a:r>
              <a:rPr lang="cs-CZ" dirty="0" smtClean="0"/>
              <a:t>CAFÉ</a:t>
            </a:r>
          </a:p>
          <a:p>
            <a:r>
              <a:rPr lang="cs-CZ" dirty="0" smtClean="0"/>
              <a:t>STATION</a:t>
            </a:r>
          </a:p>
          <a:p>
            <a:r>
              <a:rPr lang="cs-CZ" dirty="0" smtClean="0"/>
              <a:t>FARM</a:t>
            </a:r>
          </a:p>
          <a:p>
            <a:r>
              <a:rPr lang="cs-CZ" dirty="0" smtClean="0"/>
              <a:t>RIVER</a:t>
            </a:r>
          </a:p>
          <a:p>
            <a:r>
              <a:rPr lang="cs-CZ" dirty="0" smtClean="0"/>
              <a:t>FOUNTAIN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196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8748" y="188640"/>
            <a:ext cx="7965699" cy="1080120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Look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This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town</a:t>
            </a:r>
            <a:r>
              <a:rPr lang="cs-CZ" dirty="0" smtClean="0">
                <a:solidFill>
                  <a:srgbClr val="FF0000"/>
                </a:solidFill>
              </a:rPr>
              <a:t> centre. </a:t>
            </a:r>
            <a:r>
              <a:rPr lang="cs-CZ" dirty="0" err="1" smtClean="0">
                <a:solidFill>
                  <a:srgbClr val="FF0000"/>
                </a:solidFill>
              </a:rPr>
              <a:t>Where</a:t>
            </a:r>
            <a:r>
              <a:rPr lang="cs-CZ" dirty="0" smtClean="0">
                <a:solidFill>
                  <a:srgbClr val="FF0000"/>
                </a:solidFill>
              </a:rPr>
              <a:t> are      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                 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buildings</a:t>
            </a:r>
            <a:r>
              <a:rPr lang="cs-CZ" dirty="0" smtClean="0">
                <a:solidFill>
                  <a:srgbClr val="FF0000"/>
                </a:solidFill>
              </a:rPr>
              <a:t> ? </a:t>
            </a:r>
            <a:r>
              <a:rPr lang="cs-CZ" dirty="0" err="1" smtClean="0">
                <a:solidFill>
                  <a:srgbClr val="FF0000"/>
                </a:solidFill>
              </a:rPr>
              <a:t>Remember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E:\DUM\Town mir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7434802" cy="531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2861" y="3572015"/>
            <a:ext cx="91082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square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13915" y="3002487"/>
            <a:ext cx="1334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monument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132856"/>
            <a:ext cx="851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rgbClr val="FF0000"/>
                </a:solidFill>
              </a:rPr>
              <a:t>Block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1600" b="1" dirty="0" err="1" smtClean="0">
                <a:solidFill>
                  <a:srgbClr val="FF0000"/>
                </a:solidFill>
              </a:rPr>
              <a:t>of</a:t>
            </a:r>
            <a:r>
              <a:rPr lang="cs-CZ" sz="1600" b="1" dirty="0" smtClean="0">
                <a:solidFill>
                  <a:srgbClr val="FF0000"/>
                </a:solidFill>
              </a:rPr>
              <a:t> </a:t>
            </a:r>
            <a:r>
              <a:rPr lang="cs-CZ" sz="1600" b="1" dirty="0" err="1" smtClean="0">
                <a:solidFill>
                  <a:srgbClr val="FF0000"/>
                </a:solidFill>
              </a:rPr>
              <a:t>flat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41135" y="2952492"/>
            <a:ext cx="9557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market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66149" y="1696960"/>
            <a:ext cx="13260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restaurant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97459" y="1976499"/>
            <a:ext cx="9701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rgbClr val="FF0000"/>
                </a:solidFill>
              </a:rPr>
              <a:t>theatre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95081" y="4328483"/>
            <a:ext cx="9412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rgbClr val="FF0000"/>
                </a:solidFill>
              </a:rPr>
              <a:t>church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0730060">
            <a:off x="2254384" y="2161164"/>
            <a:ext cx="8595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TESCO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0858517">
            <a:off x="2386633" y="2840705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hotel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185595">
            <a:off x="1581699" y="5214284"/>
            <a:ext cx="715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rgbClr val="FF0000"/>
                </a:solidFill>
              </a:rPr>
              <a:t>river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13915" y="5732123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bridge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20249612">
            <a:off x="5954622" y="5195932"/>
            <a:ext cx="10999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Bus stop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83782" y="3572015"/>
            <a:ext cx="13083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Post </a:t>
            </a:r>
            <a:r>
              <a:rPr lang="cs-CZ" sz="1600" b="1" dirty="0" err="1" smtClean="0">
                <a:solidFill>
                  <a:srgbClr val="FF0000"/>
                </a:solidFill>
              </a:rPr>
              <a:t>office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20481269">
            <a:off x="5859983" y="4039854"/>
            <a:ext cx="8643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rgbClr val="FF0000"/>
                </a:solidFill>
              </a:rPr>
              <a:t>school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585705">
            <a:off x="1673868" y="1696959"/>
            <a:ext cx="15600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supermarket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31657" y="5547457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park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449513">
            <a:off x="981830" y="3814065"/>
            <a:ext cx="11384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Car park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3593569">
            <a:off x="6414852" y="2753173"/>
            <a:ext cx="1786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Town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hall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28961" y="1910996"/>
            <a:ext cx="7922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err="1" smtClean="0">
                <a:solidFill>
                  <a:srgbClr val="FF0000"/>
                </a:solidFill>
              </a:rPr>
              <a:t>shops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193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923702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                  </a:t>
            </a:r>
            <a:r>
              <a:rPr lang="cs-CZ" sz="4000" dirty="0" err="1" smtClean="0">
                <a:solidFill>
                  <a:srgbClr val="FF0000"/>
                </a:solidFill>
              </a:rPr>
              <a:t>Asking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the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way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2420888"/>
            <a:ext cx="3657600" cy="4104456"/>
          </a:xfrm>
          <a:blipFill>
            <a:blip r:embed="rId2"/>
            <a:tile tx="0" ty="0" sx="100000" sy="100000" flip="none" algn="tl"/>
          </a:blipFill>
        </p:spPr>
        <p:txBody>
          <a:bodyPr/>
          <a:lstStyle/>
          <a:p>
            <a:r>
              <a:rPr lang="cs-CZ" sz="3600" dirty="0" err="1" smtClean="0"/>
              <a:t>Excuse</a:t>
            </a:r>
            <a:r>
              <a:rPr lang="cs-CZ" sz="3600" dirty="0" smtClean="0"/>
              <a:t> </a:t>
            </a:r>
            <a:r>
              <a:rPr lang="cs-CZ" sz="3600" dirty="0" err="1" smtClean="0"/>
              <a:t>me</a:t>
            </a:r>
            <a:r>
              <a:rPr lang="cs-CZ" sz="3600" dirty="0" smtClean="0"/>
              <a:t>, </a:t>
            </a:r>
            <a:r>
              <a:rPr lang="cs-CZ" sz="3600" dirty="0" err="1" smtClean="0"/>
              <a:t>I´m</a:t>
            </a:r>
            <a:r>
              <a:rPr lang="cs-CZ" sz="3600" dirty="0" smtClean="0"/>
              <a:t> </a:t>
            </a:r>
            <a:r>
              <a:rPr lang="cs-CZ" sz="3600" dirty="0" err="1" smtClean="0"/>
              <a:t>lost</a:t>
            </a:r>
            <a:r>
              <a:rPr lang="cs-CZ" sz="3600" dirty="0" smtClean="0"/>
              <a:t>. </a:t>
            </a:r>
            <a:r>
              <a:rPr lang="cs-CZ" sz="3600" dirty="0" err="1" smtClean="0"/>
              <a:t>Can</a:t>
            </a:r>
            <a:r>
              <a:rPr lang="cs-CZ" sz="3600" dirty="0" smtClean="0"/>
              <a:t>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help</a:t>
            </a:r>
            <a:r>
              <a:rPr lang="cs-CZ" sz="3600" dirty="0" smtClean="0"/>
              <a:t> </a:t>
            </a:r>
            <a:r>
              <a:rPr lang="cs-CZ" sz="3600" dirty="0" err="1" smtClean="0"/>
              <a:t>me</a:t>
            </a:r>
            <a:r>
              <a:rPr lang="cs-CZ" sz="3600" dirty="0" smtClean="0"/>
              <a:t>, </a:t>
            </a:r>
            <a:r>
              <a:rPr lang="cs-CZ" sz="3600" dirty="0" err="1" smtClean="0"/>
              <a:t>please</a:t>
            </a:r>
            <a:r>
              <a:rPr lang="cs-CZ" sz="3600" dirty="0" smtClean="0"/>
              <a:t> ? </a:t>
            </a:r>
            <a:r>
              <a:rPr lang="cs-CZ" sz="3600" dirty="0" err="1" smtClean="0"/>
              <a:t>Where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 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Town</a:t>
            </a:r>
            <a:r>
              <a:rPr lang="cs-CZ" sz="3600" dirty="0" smtClean="0"/>
              <a:t> </a:t>
            </a:r>
            <a:r>
              <a:rPr lang="cs-CZ" sz="3600" dirty="0" err="1" smtClean="0"/>
              <a:t>Hall</a:t>
            </a:r>
            <a:r>
              <a:rPr lang="cs-CZ" sz="3600" dirty="0" smtClean="0"/>
              <a:t> ?</a:t>
            </a:r>
          </a:p>
          <a:p>
            <a:r>
              <a:rPr lang="cs-CZ" dirty="0" smtClean="0"/>
              <a:t> </a:t>
            </a:r>
            <a:endParaRPr lang="cs-CZ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4163144"/>
          </a:xfrm>
          <a:blipFill>
            <a:blip r:embed="rId3"/>
            <a:tile tx="0" ty="0" sx="100000" sy="100000" flip="none" algn="tl"/>
          </a:blipFill>
        </p:spPr>
        <p:txBody>
          <a:bodyPr>
            <a:normAutofit fontScale="92500" lnSpcReduction="20000"/>
          </a:bodyPr>
          <a:lstStyle/>
          <a:p>
            <a:r>
              <a:rPr lang="cs-CZ" sz="2600" dirty="0" err="1"/>
              <a:t>Yes</a:t>
            </a:r>
            <a:r>
              <a:rPr lang="cs-CZ" sz="2600" dirty="0"/>
              <a:t>, I </a:t>
            </a:r>
            <a:r>
              <a:rPr lang="cs-CZ" sz="2600" dirty="0" err="1"/>
              <a:t>can</a:t>
            </a:r>
            <a:r>
              <a:rPr lang="cs-CZ" sz="2600" dirty="0"/>
              <a:t>. </a:t>
            </a:r>
            <a:r>
              <a:rPr lang="cs-CZ" sz="2600" dirty="0" err="1"/>
              <a:t>It</a:t>
            </a:r>
            <a:r>
              <a:rPr lang="cs-CZ" sz="2600" dirty="0"/>
              <a:t>´ s in </a:t>
            </a:r>
            <a:r>
              <a:rPr lang="cs-CZ" sz="2600" dirty="0" err="1"/>
              <a:t>the</a:t>
            </a:r>
            <a:r>
              <a:rPr lang="cs-CZ" sz="2600" dirty="0"/>
              <a:t> square. </a:t>
            </a:r>
            <a:endParaRPr lang="cs-CZ" sz="2600" dirty="0" smtClean="0"/>
          </a:p>
          <a:p>
            <a:r>
              <a:rPr lang="cs-CZ" sz="2600" dirty="0" err="1" smtClean="0"/>
              <a:t>Walk</a:t>
            </a:r>
            <a:r>
              <a:rPr lang="cs-CZ" sz="2600" dirty="0" smtClean="0"/>
              <a:t>  </a:t>
            </a:r>
            <a:r>
              <a:rPr lang="cs-CZ" sz="2600" dirty="0" err="1" smtClean="0"/>
              <a:t>straight</a:t>
            </a:r>
            <a:r>
              <a:rPr lang="cs-CZ" sz="2600" dirty="0" smtClean="0"/>
              <a:t> to </a:t>
            </a:r>
            <a:r>
              <a:rPr lang="cs-CZ" sz="2600" dirty="0" err="1" smtClean="0"/>
              <a:t>the</a:t>
            </a:r>
            <a:r>
              <a:rPr lang="cs-CZ" sz="2600" dirty="0" smtClean="0"/>
              <a:t> bus stop. </a:t>
            </a:r>
          </a:p>
          <a:p>
            <a:r>
              <a:rPr lang="cs-CZ" sz="2600" dirty="0" err="1" smtClean="0"/>
              <a:t>Turn</a:t>
            </a:r>
            <a:r>
              <a:rPr lang="cs-CZ" sz="2600" dirty="0" smtClean="0"/>
              <a:t> </a:t>
            </a:r>
            <a:r>
              <a:rPr lang="cs-CZ" sz="2600" dirty="0" err="1" smtClean="0"/>
              <a:t>left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Go on to </a:t>
            </a:r>
            <a:r>
              <a:rPr lang="cs-CZ" sz="2600" dirty="0" err="1" smtClean="0"/>
              <a:t>the</a:t>
            </a:r>
            <a:r>
              <a:rPr lang="cs-CZ" sz="2600" dirty="0" smtClean="0"/>
              <a:t> square.</a:t>
            </a:r>
          </a:p>
          <a:p>
            <a:r>
              <a:rPr lang="cs-CZ" sz="2600" dirty="0" err="1" smtClean="0"/>
              <a:t>Turn</a:t>
            </a:r>
            <a:r>
              <a:rPr lang="cs-CZ" sz="2600" dirty="0" smtClean="0"/>
              <a:t> </a:t>
            </a:r>
            <a:r>
              <a:rPr lang="cs-CZ" sz="2600" dirty="0" err="1" smtClean="0"/>
              <a:t>right</a:t>
            </a:r>
            <a:r>
              <a:rPr lang="cs-CZ" sz="2600" dirty="0" smtClean="0"/>
              <a:t>.</a:t>
            </a:r>
          </a:p>
          <a:p>
            <a:r>
              <a:rPr lang="cs-CZ" sz="2600" dirty="0" err="1" smtClean="0"/>
              <a:t>Cross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market.</a:t>
            </a:r>
          </a:p>
          <a:p>
            <a:r>
              <a:rPr lang="cs-CZ" sz="2600" dirty="0" smtClean="0"/>
              <a:t>And </a:t>
            </a:r>
            <a:r>
              <a:rPr lang="cs-CZ" sz="2600" dirty="0" err="1" smtClean="0"/>
              <a:t>there</a:t>
            </a:r>
            <a:r>
              <a:rPr lang="cs-CZ" sz="2600" dirty="0" smtClean="0"/>
              <a:t> </a:t>
            </a:r>
            <a:r>
              <a:rPr lang="cs-CZ" sz="2600" dirty="0" err="1" smtClean="0"/>
              <a:t>it</a:t>
            </a:r>
            <a:r>
              <a:rPr lang="cs-CZ" sz="2600" dirty="0" smtClean="0"/>
              <a:t> </a:t>
            </a:r>
            <a:r>
              <a:rPr lang="cs-CZ" sz="2600" dirty="0" err="1" smtClean="0"/>
              <a:t>is</a:t>
            </a:r>
            <a:r>
              <a:rPr lang="cs-CZ" sz="2600" dirty="0" smtClean="0"/>
              <a:t>  </a:t>
            </a:r>
            <a:r>
              <a:rPr lang="cs-CZ" sz="2600" dirty="0" err="1" smtClean="0"/>
              <a:t>opposite</a:t>
            </a:r>
            <a:r>
              <a:rPr lang="cs-CZ" sz="2600" dirty="0" smtClean="0"/>
              <a:t> </a:t>
            </a:r>
            <a:r>
              <a:rPr lang="cs-CZ" sz="2600" dirty="0" err="1" smtClean="0"/>
              <a:t>the</a:t>
            </a:r>
            <a:r>
              <a:rPr lang="cs-CZ" sz="2600" dirty="0" smtClean="0"/>
              <a:t> market. </a:t>
            </a:r>
          </a:p>
          <a:p>
            <a:pPr marL="0" indent="0">
              <a:buNone/>
            </a:pPr>
            <a:r>
              <a:rPr lang="cs-CZ" sz="2600" dirty="0" smtClean="0"/>
              <a:t>  </a:t>
            </a:r>
            <a:endParaRPr lang="cs-CZ" sz="2600" dirty="0"/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"/>
          </p:nvPr>
        </p:nvSpPr>
        <p:spPr>
          <a:xfrm>
            <a:off x="251520" y="1412776"/>
            <a:ext cx="3863280" cy="936104"/>
          </a:xfrm>
        </p:spPr>
        <p:txBody>
          <a:bodyPr/>
          <a:lstStyle/>
          <a:p>
            <a:r>
              <a:rPr lang="cs-CZ" sz="2400" dirty="0" err="1" smtClean="0">
                <a:solidFill>
                  <a:srgbClr val="FFFF00"/>
                </a:solidFill>
              </a:rPr>
              <a:t>You</a:t>
            </a:r>
            <a:r>
              <a:rPr lang="cs-CZ" sz="2400" dirty="0" smtClean="0">
                <a:solidFill>
                  <a:srgbClr val="FFFF00"/>
                </a:solidFill>
              </a:rPr>
              <a:t> are on </a:t>
            </a:r>
            <a:r>
              <a:rPr lang="cs-CZ" sz="2400" dirty="0" err="1" smtClean="0">
                <a:solidFill>
                  <a:srgbClr val="FFFF00"/>
                </a:solidFill>
              </a:rPr>
              <a:t>the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bridge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across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the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river</a:t>
            </a:r>
            <a:r>
              <a:rPr lang="cs-CZ" sz="2400" dirty="0" smtClean="0">
                <a:solidFill>
                  <a:srgbClr val="FFFF00"/>
                </a:solidFill>
              </a:rPr>
              <a:t>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343400" y="1412776"/>
            <a:ext cx="3657600" cy="936104"/>
          </a:xfrm>
        </p:spPr>
        <p:txBody>
          <a:bodyPr/>
          <a:lstStyle/>
          <a:p>
            <a:r>
              <a:rPr lang="cs-CZ" sz="2400" dirty="0" smtClean="0">
                <a:solidFill>
                  <a:srgbClr val="FFFF00"/>
                </a:solidFill>
              </a:rPr>
              <a:t>Make </a:t>
            </a:r>
            <a:r>
              <a:rPr lang="cs-CZ" sz="2400" dirty="0" err="1" smtClean="0">
                <a:solidFill>
                  <a:srgbClr val="FFFF00"/>
                </a:solidFill>
              </a:rPr>
              <a:t>the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dialogues</a:t>
            </a:r>
            <a:r>
              <a:rPr lang="cs-CZ" sz="2400" dirty="0" smtClean="0">
                <a:solidFill>
                  <a:srgbClr val="FFFF00"/>
                </a:solidFill>
              </a:rPr>
              <a:t>. </a:t>
            </a:r>
            <a:r>
              <a:rPr lang="cs-CZ" sz="2400" dirty="0" err="1" smtClean="0">
                <a:solidFill>
                  <a:srgbClr val="FFFF00"/>
                </a:solidFill>
              </a:rPr>
              <a:t>Change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the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places</a:t>
            </a:r>
            <a:r>
              <a:rPr lang="cs-CZ" sz="2400" dirty="0" smtClean="0">
                <a:solidFill>
                  <a:srgbClr val="FFFF00"/>
                </a:solidFill>
              </a:rPr>
              <a:t>. 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652587" cy="1243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16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0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build="p" animBg="1"/>
      <p:bldP spid="7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979712" y="260648"/>
            <a:ext cx="4906888" cy="792088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  </a:t>
            </a:r>
            <a:r>
              <a:rPr lang="cs-CZ" sz="4000" b="1" dirty="0" err="1" smtClean="0">
                <a:solidFill>
                  <a:srgbClr val="C00000"/>
                </a:solidFill>
              </a:rPr>
              <a:t>Asking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the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way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07504" y="1268760"/>
            <a:ext cx="4248472" cy="5589240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post </a:t>
            </a:r>
            <a:r>
              <a:rPr lang="cs-CZ" dirty="0" err="1" smtClean="0"/>
              <a:t>office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monuments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restaurant ? </a:t>
            </a:r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 park ?</a:t>
            </a:r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supermarket ?</a:t>
            </a:r>
          </a:p>
          <a:p>
            <a:r>
              <a:rPr lang="cs-CZ" dirty="0" err="1" smtClean="0"/>
              <a:t>Excuse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499992" y="1268760"/>
            <a:ext cx="4248472" cy="558924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40000" lnSpcReduction="20000"/>
          </a:bodyPr>
          <a:lstStyle/>
          <a:p>
            <a:r>
              <a:rPr lang="cs-CZ" sz="6000" dirty="0" err="1" smtClean="0"/>
              <a:t>It</a:t>
            </a:r>
            <a:r>
              <a:rPr lang="cs-CZ" sz="6000" dirty="0" smtClean="0"/>
              <a:t>´ s  </a:t>
            </a:r>
            <a:r>
              <a:rPr lang="cs-CZ" sz="6000" b="1" dirty="0" err="1" smtClean="0">
                <a:solidFill>
                  <a:srgbClr val="FFFF00"/>
                </a:solidFill>
              </a:rPr>
              <a:t>opposite</a:t>
            </a:r>
            <a:r>
              <a:rPr lang="cs-CZ" sz="6000" dirty="0" smtClean="0"/>
              <a:t> </a:t>
            </a:r>
            <a:r>
              <a:rPr lang="cs-CZ" sz="6000" dirty="0" err="1" smtClean="0"/>
              <a:t>the</a:t>
            </a:r>
            <a:r>
              <a:rPr lang="cs-CZ" sz="6000" dirty="0" smtClean="0"/>
              <a:t> </a:t>
            </a:r>
            <a:r>
              <a:rPr lang="cs-CZ" sz="6000" dirty="0" err="1" smtClean="0"/>
              <a:t>church</a:t>
            </a:r>
            <a:r>
              <a:rPr lang="cs-CZ" sz="6000" dirty="0" smtClean="0"/>
              <a:t>.</a:t>
            </a:r>
          </a:p>
          <a:p>
            <a:endParaRPr lang="cs-CZ" sz="6000" dirty="0"/>
          </a:p>
          <a:p>
            <a:r>
              <a:rPr lang="cs-CZ" sz="6000" dirty="0" err="1" smtClean="0"/>
              <a:t>It</a:t>
            </a:r>
            <a:r>
              <a:rPr lang="cs-CZ" sz="6000" dirty="0" smtClean="0"/>
              <a:t>´ s </a:t>
            </a:r>
            <a:r>
              <a:rPr lang="cs-CZ" sz="6000" b="1" dirty="0" err="1" smtClean="0">
                <a:solidFill>
                  <a:srgbClr val="FFFF00"/>
                </a:solidFill>
              </a:rPr>
              <a:t>between</a:t>
            </a:r>
            <a:r>
              <a:rPr lang="cs-CZ" sz="6000" dirty="0" smtClean="0"/>
              <a:t> </a:t>
            </a:r>
            <a:r>
              <a:rPr lang="cs-CZ" sz="6000" dirty="0" err="1" smtClean="0"/>
              <a:t>the</a:t>
            </a:r>
            <a:r>
              <a:rPr lang="cs-CZ" sz="6000" dirty="0" smtClean="0"/>
              <a:t> hotel and </a:t>
            </a:r>
            <a:r>
              <a:rPr lang="cs-CZ" sz="6000" dirty="0" err="1" smtClean="0"/>
              <a:t>the</a:t>
            </a:r>
            <a:r>
              <a:rPr lang="cs-CZ" sz="6000" dirty="0" smtClean="0"/>
              <a:t> market.</a:t>
            </a:r>
          </a:p>
          <a:p>
            <a:pPr marL="0" indent="0">
              <a:buNone/>
            </a:pPr>
            <a:endParaRPr lang="cs-CZ" sz="6000" dirty="0" smtClean="0"/>
          </a:p>
          <a:p>
            <a:r>
              <a:rPr lang="cs-CZ" sz="6000" dirty="0" err="1" smtClean="0"/>
              <a:t>It</a:t>
            </a:r>
            <a:r>
              <a:rPr lang="cs-CZ" sz="6000" dirty="0" smtClean="0"/>
              <a:t>´ s </a:t>
            </a:r>
            <a:r>
              <a:rPr lang="cs-CZ" sz="6000" b="1" dirty="0" err="1" smtClean="0">
                <a:solidFill>
                  <a:srgbClr val="FFFF00"/>
                </a:solidFill>
              </a:rPr>
              <a:t>next</a:t>
            </a:r>
            <a:r>
              <a:rPr lang="cs-CZ" sz="6000" b="1" dirty="0" smtClean="0">
                <a:solidFill>
                  <a:srgbClr val="FFFF00"/>
                </a:solidFill>
              </a:rPr>
              <a:t> to </a:t>
            </a:r>
            <a:r>
              <a:rPr lang="cs-CZ" sz="6000" dirty="0" err="1" smtClean="0"/>
              <a:t>the</a:t>
            </a:r>
            <a:r>
              <a:rPr lang="cs-CZ" sz="6000" dirty="0" smtClean="0"/>
              <a:t> </a:t>
            </a:r>
            <a:r>
              <a:rPr lang="cs-CZ" sz="6000" dirty="0" err="1" smtClean="0"/>
              <a:t>shops</a:t>
            </a:r>
            <a:r>
              <a:rPr lang="cs-CZ" sz="6000" dirty="0" smtClean="0"/>
              <a:t>.</a:t>
            </a:r>
          </a:p>
          <a:p>
            <a:pPr marL="0" indent="0">
              <a:buNone/>
            </a:pPr>
            <a:endParaRPr lang="cs-CZ" sz="6000" dirty="0"/>
          </a:p>
          <a:p>
            <a:r>
              <a:rPr lang="cs-CZ" sz="6000" dirty="0" err="1" smtClean="0"/>
              <a:t>It</a:t>
            </a:r>
            <a:r>
              <a:rPr lang="cs-CZ" sz="6000" dirty="0" smtClean="0"/>
              <a:t>´ s </a:t>
            </a:r>
            <a:r>
              <a:rPr lang="cs-CZ" sz="6000" b="1" dirty="0" err="1" smtClean="0">
                <a:solidFill>
                  <a:srgbClr val="FFFF00"/>
                </a:solidFill>
              </a:rPr>
              <a:t>next</a:t>
            </a:r>
            <a:r>
              <a:rPr lang="cs-CZ" sz="6000" b="1" dirty="0" smtClean="0">
                <a:solidFill>
                  <a:srgbClr val="FFFF00"/>
                </a:solidFill>
              </a:rPr>
              <a:t> to </a:t>
            </a:r>
            <a:r>
              <a:rPr lang="cs-CZ" sz="6000" dirty="0" err="1" smtClean="0"/>
              <a:t>the</a:t>
            </a:r>
            <a:r>
              <a:rPr lang="cs-CZ" sz="6000" dirty="0" smtClean="0"/>
              <a:t> hotel </a:t>
            </a:r>
            <a:r>
              <a:rPr lang="cs-CZ" sz="6000" b="1" dirty="0" smtClean="0">
                <a:solidFill>
                  <a:srgbClr val="FFFF00"/>
                </a:solidFill>
              </a:rPr>
              <a:t>on</a:t>
            </a:r>
            <a:r>
              <a:rPr lang="cs-CZ" sz="6000" dirty="0" smtClean="0"/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the</a:t>
            </a:r>
            <a:r>
              <a:rPr lang="cs-CZ" sz="6000" b="1" dirty="0" smtClean="0">
                <a:solidFill>
                  <a:srgbClr val="FFFF0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left</a:t>
            </a:r>
            <a:r>
              <a:rPr lang="cs-CZ" sz="6000" b="1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sz="6000" dirty="0" err="1" smtClean="0"/>
              <a:t>It</a:t>
            </a:r>
            <a:r>
              <a:rPr lang="cs-CZ" sz="6000" dirty="0" smtClean="0"/>
              <a:t>´ s </a:t>
            </a:r>
            <a:r>
              <a:rPr lang="cs-CZ" sz="6000" b="1" dirty="0" smtClean="0">
                <a:solidFill>
                  <a:srgbClr val="FFFF00"/>
                </a:solidFill>
              </a:rPr>
              <a:t>in</a:t>
            </a:r>
            <a:r>
              <a:rPr lang="cs-CZ" sz="6000" dirty="0" smtClean="0"/>
              <a:t> </a:t>
            </a:r>
            <a:r>
              <a:rPr lang="cs-CZ" sz="6000" dirty="0" err="1" smtClean="0"/>
              <a:t>the</a:t>
            </a:r>
            <a:r>
              <a:rPr lang="cs-CZ" sz="6000" dirty="0" smtClean="0"/>
              <a:t> square.</a:t>
            </a:r>
          </a:p>
          <a:p>
            <a:pPr marL="0" indent="0">
              <a:buNone/>
            </a:pPr>
            <a:endParaRPr lang="cs-CZ" sz="6000" dirty="0" smtClean="0"/>
          </a:p>
          <a:p>
            <a:r>
              <a:rPr lang="cs-CZ" sz="6000" dirty="0" err="1" smtClean="0"/>
              <a:t>It</a:t>
            </a:r>
            <a:r>
              <a:rPr lang="cs-CZ" sz="6000" dirty="0" smtClean="0"/>
              <a:t>´ s </a:t>
            </a:r>
            <a:r>
              <a:rPr lang="cs-CZ" sz="6000" b="1" dirty="0" err="1" smtClean="0">
                <a:solidFill>
                  <a:srgbClr val="FFFF00"/>
                </a:solidFill>
              </a:rPr>
              <a:t>behind</a:t>
            </a:r>
            <a:r>
              <a:rPr lang="cs-CZ" sz="6000" dirty="0" smtClean="0"/>
              <a:t> </a:t>
            </a:r>
            <a:r>
              <a:rPr lang="cs-CZ" sz="6000" dirty="0" err="1" smtClean="0"/>
              <a:t>the</a:t>
            </a:r>
            <a:r>
              <a:rPr lang="cs-CZ" sz="6000" dirty="0" smtClean="0"/>
              <a:t> hotel.</a:t>
            </a:r>
          </a:p>
          <a:p>
            <a:endParaRPr lang="cs-CZ" sz="6000" dirty="0"/>
          </a:p>
          <a:p>
            <a:r>
              <a:rPr lang="cs-CZ" sz="6000" dirty="0" err="1" smtClean="0"/>
              <a:t>It</a:t>
            </a:r>
            <a:r>
              <a:rPr lang="cs-CZ" sz="6000" dirty="0" smtClean="0"/>
              <a:t> ´ s </a:t>
            </a:r>
            <a:r>
              <a:rPr lang="cs-CZ" sz="6000" b="1" dirty="0" err="1" smtClean="0">
                <a:solidFill>
                  <a:srgbClr val="FFFF00"/>
                </a:solidFill>
              </a:rPr>
              <a:t>next</a:t>
            </a:r>
            <a:r>
              <a:rPr lang="cs-CZ" sz="6000" b="1" dirty="0" smtClean="0">
                <a:solidFill>
                  <a:srgbClr val="FFFF00"/>
                </a:solidFill>
              </a:rPr>
              <a:t> to </a:t>
            </a:r>
            <a:r>
              <a:rPr lang="cs-CZ" sz="6000" dirty="0" err="1" smtClean="0"/>
              <a:t>the</a:t>
            </a:r>
            <a:r>
              <a:rPr lang="cs-CZ" sz="6000" dirty="0" smtClean="0"/>
              <a:t> post </a:t>
            </a:r>
            <a:r>
              <a:rPr lang="cs-CZ" sz="6000" dirty="0" err="1" smtClean="0"/>
              <a:t>office</a:t>
            </a:r>
            <a:r>
              <a:rPr lang="cs-CZ" sz="6000" dirty="0" smtClean="0"/>
              <a:t> </a:t>
            </a:r>
            <a:r>
              <a:rPr lang="cs-CZ" sz="6000" b="1" dirty="0" smtClean="0">
                <a:solidFill>
                  <a:srgbClr val="FFFF00"/>
                </a:solidFill>
              </a:rPr>
              <a:t>on </a:t>
            </a:r>
            <a:r>
              <a:rPr lang="cs-CZ" sz="6000" b="1" dirty="0" err="1" smtClean="0">
                <a:solidFill>
                  <a:srgbClr val="FFFF00"/>
                </a:solidFill>
              </a:rPr>
              <a:t>the</a:t>
            </a:r>
            <a:r>
              <a:rPr lang="cs-CZ" sz="6000" b="1" dirty="0" smtClean="0">
                <a:solidFill>
                  <a:srgbClr val="FFFF0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right</a:t>
            </a:r>
            <a:r>
              <a:rPr lang="cs-CZ" sz="6000" b="1" dirty="0" smtClean="0">
                <a:solidFill>
                  <a:srgbClr val="FFFF00"/>
                </a:solidFill>
              </a:rPr>
              <a:t>.</a:t>
            </a:r>
          </a:p>
          <a:p>
            <a:pPr marL="0" indent="0"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3346" y="0"/>
            <a:ext cx="1828800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002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922114"/>
          </a:xfrm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      </a:t>
            </a:r>
            <a:r>
              <a:rPr lang="cs-CZ" sz="3600" dirty="0" err="1" smtClean="0">
                <a:solidFill>
                  <a:srgbClr val="C00000"/>
                </a:solidFill>
              </a:rPr>
              <a:t>Can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you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dirty="0" err="1" smtClean="0">
                <a:solidFill>
                  <a:srgbClr val="C00000"/>
                </a:solidFill>
              </a:rPr>
              <a:t>answer</a:t>
            </a:r>
            <a:r>
              <a:rPr lang="cs-CZ" sz="3600" dirty="0" smtClean="0">
                <a:solidFill>
                  <a:srgbClr val="C00000"/>
                </a:solidFill>
              </a:rPr>
              <a:t> these </a:t>
            </a:r>
            <a:r>
              <a:rPr lang="cs-CZ" sz="3600" dirty="0" err="1" smtClean="0">
                <a:solidFill>
                  <a:srgbClr val="C00000"/>
                </a:solidFill>
              </a:rPr>
              <a:t>questions</a:t>
            </a:r>
            <a:r>
              <a:rPr lang="cs-CZ" sz="3600" dirty="0" smtClean="0">
                <a:solidFill>
                  <a:srgbClr val="C00000"/>
                </a:solidFill>
              </a:rPr>
              <a:t> ?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            </a:t>
            </a:r>
            <a:r>
              <a:rPr lang="cs-CZ" sz="2700" dirty="0" smtClean="0">
                <a:solidFill>
                  <a:srgbClr val="C00000"/>
                </a:solidFill>
              </a:rPr>
              <a:t>Make a </a:t>
            </a:r>
            <a:r>
              <a:rPr lang="cs-CZ" sz="2700" dirty="0" err="1" smtClean="0">
                <a:solidFill>
                  <a:srgbClr val="C00000"/>
                </a:solidFill>
              </a:rPr>
              <a:t>dialogue</a:t>
            </a:r>
            <a:r>
              <a:rPr lang="cs-CZ" sz="2700" dirty="0" smtClean="0">
                <a:solidFill>
                  <a:srgbClr val="C00000"/>
                </a:solidFill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</a:rPr>
              <a:t>with</a:t>
            </a:r>
            <a:r>
              <a:rPr lang="cs-CZ" sz="2700" dirty="0" smtClean="0">
                <a:solidFill>
                  <a:srgbClr val="C00000"/>
                </a:solidFill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</a:rPr>
              <a:t>your</a:t>
            </a:r>
            <a:r>
              <a:rPr lang="cs-CZ" sz="2700" dirty="0" smtClean="0">
                <a:solidFill>
                  <a:srgbClr val="C00000"/>
                </a:solidFill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</a:rPr>
              <a:t>friend</a:t>
            </a:r>
            <a:r>
              <a:rPr lang="cs-CZ" sz="2700" dirty="0" smtClean="0">
                <a:solidFill>
                  <a:srgbClr val="C00000"/>
                </a:solidFill>
              </a:rPr>
              <a:t> </a:t>
            </a:r>
            <a:endParaRPr lang="cs-CZ" sz="2700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3960440" cy="4824536"/>
          </a:xfrm>
          <a:ln>
            <a:solidFill>
              <a:srgbClr val="00B0F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Lucy, </a:t>
            </a: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live in a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a </a:t>
            </a:r>
            <a:r>
              <a:rPr lang="cs-CZ" dirty="0" err="1" smtClean="0"/>
              <a:t>village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 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live in a big </a:t>
            </a:r>
            <a:r>
              <a:rPr lang="cs-CZ" dirty="0" err="1" smtClean="0"/>
              <a:t>or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?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live in a </a:t>
            </a:r>
            <a:r>
              <a:rPr lang="cs-CZ" dirty="0" err="1" smtClean="0"/>
              <a:t>flat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in a house 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address</a:t>
            </a:r>
            <a:r>
              <a:rPr lang="cs-CZ" dirty="0" smtClean="0"/>
              <a:t> ?</a:t>
            </a:r>
          </a:p>
          <a:p>
            <a:r>
              <a:rPr lang="cs-CZ" dirty="0" smtClean="0"/>
              <a:t>And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post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code</a:t>
            </a:r>
            <a:r>
              <a:rPr lang="cs-CZ" dirty="0" smtClean="0"/>
              <a:t> ?</a:t>
            </a:r>
          </a:p>
          <a:p>
            <a:r>
              <a:rPr lang="cs-CZ" dirty="0" smtClean="0"/>
              <a:t>Great. </a:t>
            </a:r>
            <a:r>
              <a:rPr lang="cs-CZ" dirty="0" err="1" smtClean="0"/>
              <a:t>Thanks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427984" y="1484784"/>
            <a:ext cx="4032448" cy="482453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 w="28575">
            <a:solidFill>
              <a:srgbClr val="FF0000"/>
            </a:solidFill>
          </a:ln>
        </p:spPr>
        <p:txBody>
          <a:bodyPr>
            <a:normAutofit fontScale="92500"/>
          </a:bodyPr>
          <a:lstStyle/>
          <a:p>
            <a:r>
              <a:rPr lang="cs-CZ" dirty="0" smtClean="0"/>
              <a:t>I´ m </a:t>
            </a:r>
            <a:r>
              <a:rPr lang="cs-CZ" dirty="0" err="1" smtClean="0"/>
              <a:t>from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live in a </a:t>
            </a:r>
            <a:r>
              <a:rPr lang="cs-CZ" dirty="0" err="1" smtClean="0"/>
              <a:t>town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I live in London.</a:t>
            </a:r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´ s a big city. </a:t>
            </a:r>
            <a:r>
              <a:rPr lang="cs-CZ" dirty="0" err="1" smtClean="0"/>
              <a:t>About</a:t>
            </a:r>
            <a:r>
              <a:rPr lang="cs-CZ" dirty="0" smtClean="0"/>
              <a:t> 7million </a:t>
            </a:r>
            <a:r>
              <a:rPr lang="cs-CZ" dirty="0" err="1" smtClean="0"/>
              <a:t>people</a:t>
            </a:r>
            <a:r>
              <a:rPr lang="cs-CZ" dirty="0" smtClean="0"/>
              <a:t> live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live in a house.</a:t>
            </a:r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address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584 New Street.</a:t>
            </a:r>
          </a:p>
          <a:p>
            <a:r>
              <a:rPr lang="cs-CZ" dirty="0" smtClean="0"/>
              <a:t>My post </a:t>
            </a:r>
            <a:r>
              <a:rPr lang="cs-CZ" dirty="0" err="1" smtClean="0"/>
              <a:t>code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783 621 445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97629"/>
            <a:ext cx="1251700" cy="1368152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1111098" cy="1412776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662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     </a:t>
            </a:r>
            <a:r>
              <a:rPr lang="cs-CZ" dirty="0" err="1" smtClean="0">
                <a:solidFill>
                  <a:srgbClr val="C00000"/>
                </a:solidFill>
              </a:rPr>
              <a:t>Describe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town</a:t>
            </a:r>
            <a:r>
              <a:rPr lang="cs-CZ" dirty="0" smtClean="0">
                <a:solidFill>
                  <a:srgbClr val="C00000"/>
                </a:solidFill>
              </a:rPr>
              <a:t> in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picture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           use </a:t>
            </a:r>
            <a:r>
              <a:rPr lang="cs-CZ" dirty="0" err="1" smtClean="0">
                <a:solidFill>
                  <a:srgbClr val="C00000"/>
                </a:solidFill>
              </a:rPr>
              <a:t>there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/ </a:t>
            </a:r>
            <a:r>
              <a:rPr lang="cs-CZ" dirty="0" err="1" smtClean="0">
                <a:solidFill>
                  <a:srgbClr val="C00000"/>
                </a:solidFill>
              </a:rPr>
              <a:t>there</a:t>
            </a:r>
            <a:r>
              <a:rPr lang="cs-CZ" dirty="0" smtClean="0">
                <a:solidFill>
                  <a:srgbClr val="C00000"/>
                </a:solidFill>
              </a:rPr>
              <a:t> are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107504" y="2420888"/>
            <a:ext cx="4176464" cy="424847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square </a:t>
            </a:r>
            <a:r>
              <a:rPr lang="cs-CZ" dirty="0" err="1" smtClean="0"/>
              <a:t>downtown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post </a:t>
            </a:r>
            <a:r>
              <a:rPr lang="cs-CZ" dirty="0" err="1" smtClean="0"/>
              <a:t>office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market.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post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restaurant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427984" y="2420888"/>
            <a:ext cx="4160465" cy="424847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shops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cars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car park.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trees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buildings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people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market.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323528" y="1569720"/>
            <a:ext cx="3791272" cy="658368"/>
          </a:xfrm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There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singular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756992" cy="658368"/>
          </a:xfrm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There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are             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plural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763688" y="1674515"/>
            <a:ext cx="864096" cy="40889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5889973" y="1674515"/>
            <a:ext cx="792088" cy="408891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11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6" grpId="0" build="p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5616624" cy="817240"/>
          </a:xfrm>
        </p:spPr>
        <p:txBody>
          <a:bodyPr>
            <a:normAutofit fontScale="90000"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2700" dirty="0" err="1" smtClean="0">
                <a:solidFill>
                  <a:srgbClr val="C00000"/>
                </a:solidFill>
              </a:rPr>
              <a:t>describe</a:t>
            </a:r>
            <a:r>
              <a:rPr lang="cs-CZ" sz="2700" dirty="0" smtClean="0">
                <a:solidFill>
                  <a:srgbClr val="C00000"/>
                </a:solidFill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</a:rPr>
              <a:t>Michael´s</a:t>
            </a:r>
            <a:r>
              <a:rPr lang="cs-CZ" sz="2700" dirty="0" smtClean="0">
                <a:solidFill>
                  <a:srgbClr val="C00000"/>
                </a:solidFill>
              </a:rPr>
              <a:t> </a:t>
            </a:r>
            <a:r>
              <a:rPr lang="cs-CZ" sz="2700" dirty="0" err="1" smtClean="0">
                <a:solidFill>
                  <a:srgbClr val="C00000"/>
                </a:solidFill>
              </a:rPr>
              <a:t>town</a:t>
            </a:r>
            <a:r>
              <a:rPr lang="cs-CZ" sz="2700" dirty="0" smtClean="0">
                <a:solidFill>
                  <a:srgbClr val="C00000"/>
                </a:solidFill>
              </a:rPr>
              <a:t/>
            </a:r>
            <a:br>
              <a:rPr lang="cs-CZ" sz="2700" dirty="0" smtClean="0">
                <a:solidFill>
                  <a:srgbClr val="C00000"/>
                </a:solidFill>
              </a:rPr>
            </a:br>
            <a:r>
              <a:rPr lang="cs-CZ" sz="2700" dirty="0">
                <a:solidFill>
                  <a:srgbClr val="C00000"/>
                </a:solidFill>
              </a:rPr>
              <a:t> </a:t>
            </a:r>
            <a:r>
              <a:rPr lang="cs-CZ" sz="2700" dirty="0" smtClean="0">
                <a:solidFill>
                  <a:srgbClr val="C00000"/>
                </a:solidFill>
              </a:rPr>
              <a:t>                     </a:t>
            </a:r>
            <a:r>
              <a:rPr lang="cs-CZ" sz="2700" dirty="0" err="1" smtClean="0">
                <a:solidFill>
                  <a:srgbClr val="C00000"/>
                </a:solidFill>
              </a:rPr>
              <a:t>complete</a:t>
            </a:r>
            <a:endParaRPr lang="cs-CZ" sz="2700" dirty="0">
              <a:solidFill>
                <a:srgbClr val="C0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6444208" y="260648"/>
            <a:ext cx="2304256" cy="6408712"/>
          </a:xfrm>
          <a:ln w="38100">
            <a:solidFill>
              <a:srgbClr val="FF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cs-CZ" sz="3000" dirty="0" err="1"/>
              <a:t>t</a:t>
            </a:r>
            <a:r>
              <a:rPr lang="cs-CZ" sz="3000" dirty="0" err="1" smtClean="0"/>
              <a:t>own</a:t>
            </a:r>
            <a:endParaRPr lang="cs-CZ" sz="3000" dirty="0" smtClean="0"/>
          </a:p>
          <a:p>
            <a:r>
              <a:rPr lang="cs-CZ" sz="3000" dirty="0"/>
              <a:t>b</a:t>
            </a:r>
            <a:r>
              <a:rPr lang="cs-CZ" sz="3000" dirty="0" smtClean="0"/>
              <a:t>ig</a:t>
            </a:r>
          </a:p>
          <a:p>
            <a:r>
              <a:rPr lang="cs-CZ" sz="3000" dirty="0" err="1"/>
              <a:t>s</a:t>
            </a:r>
            <a:r>
              <a:rPr lang="cs-CZ" sz="3000" dirty="0" err="1" smtClean="0"/>
              <a:t>hops</a:t>
            </a:r>
            <a:endParaRPr lang="cs-CZ" sz="3000" dirty="0" smtClean="0"/>
          </a:p>
          <a:p>
            <a:r>
              <a:rPr lang="cs-CZ" sz="3000" dirty="0" err="1"/>
              <a:t>t</a:t>
            </a:r>
            <a:r>
              <a:rPr lang="cs-CZ" sz="3000" dirty="0" err="1" smtClean="0"/>
              <a:t>own</a:t>
            </a:r>
            <a:r>
              <a:rPr lang="cs-CZ" sz="3000" dirty="0" smtClean="0"/>
              <a:t> </a:t>
            </a:r>
            <a:r>
              <a:rPr lang="cs-CZ" sz="3000" dirty="0" err="1" smtClean="0"/>
              <a:t>hall</a:t>
            </a:r>
            <a:endParaRPr lang="cs-CZ" sz="3000" dirty="0" smtClean="0"/>
          </a:p>
          <a:p>
            <a:r>
              <a:rPr lang="cs-CZ" sz="3000" dirty="0"/>
              <a:t>s</a:t>
            </a:r>
            <a:r>
              <a:rPr lang="cs-CZ" sz="3000" dirty="0" smtClean="0"/>
              <a:t>quare</a:t>
            </a:r>
          </a:p>
          <a:p>
            <a:r>
              <a:rPr lang="cs-CZ" sz="3000" dirty="0" err="1"/>
              <a:t>c</a:t>
            </a:r>
            <a:r>
              <a:rPr lang="cs-CZ" sz="3000" dirty="0" err="1" smtClean="0"/>
              <a:t>hurch</a:t>
            </a:r>
            <a:endParaRPr lang="cs-CZ" sz="3000" dirty="0" smtClean="0"/>
          </a:p>
          <a:p>
            <a:r>
              <a:rPr lang="cs-CZ" sz="3000" dirty="0"/>
              <a:t>m</a:t>
            </a:r>
            <a:r>
              <a:rPr lang="cs-CZ" sz="3000" dirty="0" smtClean="0"/>
              <a:t>onument</a:t>
            </a:r>
          </a:p>
          <a:p>
            <a:r>
              <a:rPr lang="cs-CZ" sz="3000" dirty="0" err="1"/>
              <a:t>r</a:t>
            </a:r>
            <a:r>
              <a:rPr lang="cs-CZ" sz="3000" dirty="0" err="1" smtClean="0"/>
              <a:t>iver</a:t>
            </a:r>
            <a:endParaRPr lang="cs-CZ" sz="3000" dirty="0" smtClean="0"/>
          </a:p>
          <a:p>
            <a:r>
              <a:rPr lang="cs-CZ" sz="3000" dirty="0" err="1"/>
              <a:t>f</a:t>
            </a:r>
            <a:r>
              <a:rPr lang="cs-CZ" sz="3000" dirty="0" err="1" smtClean="0"/>
              <a:t>actory</a:t>
            </a:r>
            <a:endParaRPr lang="cs-CZ" sz="3000" dirty="0" smtClean="0"/>
          </a:p>
          <a:p>
            <a:r>
              <a:rPr lang="cs-CZ" sz="3000" dirty="0" err="1"/>
              <a:t>s</a:t>
            </a:r>
            <a:r>
              <a:rPr lang="cs-CZ" sz="3000" dirty="0" err="1" smtClean="0"/>
              <a:t>wimming</a:t>
            </a:r>
            <a:r>
              <a:rPr lang="cs-CZ" sz="3000" dirty="0" smtClean="0"/>
              <a:t> pool</a:t>
            </a:r>
          </a:p>
          <a:p>
            <a:r>
              <a:rPr lang="cs-CZ" sz="3000" dirty="0" err="1"/>
              <a:t>h</a:t>
            </a:r>
            <a:r>
              <a:rPr lang="cs-CZ" sz="3000" dirty="0" err="1" smtClean="0"/>
              <a:t>ospital</a:t>
            </a:r>
            <a:endParaRPr lang="cs-CZ" sz="3000" dirty="0" smtClean="0"/>
          </a:p>
          <a:p>
            <a:r>
              <a:rPr lang="cs-CZ" sz="3000" dirty="0" err="1"/>
              <a:t>p</a:t>
            </a:r>
            <a:r>
              <a:rPr lang="cs-CZ" sz="3000" dirty="0" err="1" smtClean="0"/>
              <a:t>layground</a:t>
            </a:r>
            <a:endParaRPr lang="cs-CZ" sz="3000" dirty="0" smtClean="0"/>
          </a:p>
          <a:p>
            <a:r>
              <a:rPr lang="cs-CZ" sz="3000" dirty="0"/>
              <a:t>s</a:t>
            </a:r>
            <a:r>
              <a:rPr lang="cs-CZ" sz="3000" dirty="0" smtClean="0"/>
              <a:t>tation</a:t>
            </a:r>
          </a:p>
          <a:p>
            <a:r>
              <a:rPr lang="cs-CZ" sz="3000" dirty="0" err="1"/>
              <a:t>c</a:t>
            </a:r>
            <a:r>
              <a:rPr lang="cs-CZ" sz="3000" dirty="0" err="1" smtClean="0"/>
              <a:t>emetery</a:t>
            </a:r>
            <a:endParaRPr lang="cs-CZ" sz="3000" dirty="0" smtClean="0"/>
          </a:p>
          <a:p>
            <a:endParaRPr lang="cs-CZ" sz="3000" dirty="0" smtClean="0"/>
          </a:p>
          <a:p>
            <a:endParaRPr lang="cs-CZ" sz="30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74320"/>
            <a:ext cx="5764088" cy="6327648"/>
          </a:xfrm>
          <a:ln w="38100"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 live in a </a:t>
            </a:r>
            <a:r>
              <a:rPr lang="cs-CZ" b="1" dirty="0" smtClean="0">
                <a:solidFill>
                  <a:srgbClr val="00B050"/>
                </a:solidFill>
              </a:rPr>
              <a:t>město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 t  a  very </a:t>
            </a:r>
            <a:r>
              <a:rPr lang="cs-CZ" b="1" dirty="0" smtClean="0">
                <a:solidFill>
                  <a:srgbClr val="00B050"/>
                </a:solidFill>
              </a:rPr>
              <a:t>velké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live </a:t>
            </a:r>
            <a:r>
              <a:rPr lang="cs-CZ" dirty="0" err="1" smtClean="0"/>
              <a:t>about</a:t>
            </a:r>
            <a:r>
              <a:rPr lang="cs-CZ" dirty="0" smtClean="0"/>
              <a:t>  5000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b="1" dirty="0" smtClean="0">
                <a:solidFill>
                  <a:srgbClr val="00B050"/>
                </a:solidFill>
              </a:rPr>
              <a:t>obchod </a:t>
            </a:r>
            <a:r>
              <a:rPr lang="cs-CZ" dirty="0" smtClean="0"/>
              <a:t>and  </a:t>
            </a:r>
            <a:r>
              <a:rPr lang="cs-CZ" dirty="0" err="1" smtClean="0"/>
              <a:t>two</a:t>
            </a:r>
            <a:r>
              <a:rPr lang="cs-CZ" dirty="0" smtClean="0"/>
              <a:t> big </a:t>
            </a:r>
            <a:r>
              <a:rPr lang="cs-CZ" dirty="0" err="1" smtClean="0"/>
              <a:t>supermarkets.There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00B050"/>
                </a:solidFill>
              </a:rPr>
              <a:t>radnice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náměstí</a:t>
            </a:r>
            <a:r>
              <a:rPr lang="cs-CZ" dirty="0" smtClean="0"/>
              <a:t> and </a:t>
            </a:r>
            <a:r>
              <a:rPr lang="cs-CZ" dirty="0" err="1" smtClean="0"/>
              <a:t>there</a:t>
            </a:r>
            <a:r>
              <a:rPr lang="cs-CZ" dirty="0" smtClean="0"/>
              <a:t> are a restaurant, </a:t>
            </a:r>
            <a:r>
              <a:rPr lang="cs-CZ" b="1" dirty="0" smtClean="0">
                <a:solidFill>
                  <a:srgbClr val="00B050"/>
                </a:solidFill>
              </a:rPr>
              <a:t>kostel</a:t>
            </a:r>
            <a:r>
              <a:rPr lang="cs-CZ" dirty="0" smtClean="0"/>
              <a:t>, a </a:t>
            </a:r>
            <a:r>
              <a:rPr lang="cs-CZ" dirty="0" err="1" smtClean="0"/>
              <a:t>school</a:t>
            </a:r>
            <a:r>
              <a:rPr lang="cs-CZ" dirty="0" smtClean="0"/>
              <a:t> and a </a:t>
            </a:r>
            <a:r>
              <a:rPr lang="cs-CZ" b="1" dirty="0" smtClean="0">
                <a:solidFill>
                  <a:srgbClr val="00B050"/>
                </a:solidFill>
              </a:rPr>
              <a:t>památník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a park and a </a:t>
            </a:r>
            <a:r>
              <a:rPr lang="cs-CZ" b="1" dirty="0" smtClean="0">
                <a:solidFill>
                  <a:srgbClr val="00B050"/>
                </a:solidFill>
              </a:rPr>
              <a:t>řeka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square.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a </a:t>
            </a:r>
            <a:r>
              <a:rPr lang="cs-CZ" b="1" dirty="0" smtClean="0">
                <a:solidFill>
                  <a:srgbClr val="00B050"/>
                </a:solidFill>
              </a:rPr>
              <a:t>továrna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00B050"/>
                </a:solidFill>
              </a:rPr>
              <a:t>bazén</a:t>
            </a:r>
            <a:r>
              <a:rPr lang="cs-CZ" dirty="0" smtClean="0"/>
              <a:t> 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suburbs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town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00B050"/>
                </a:solidFill>
              </a:rPr>
              <a:t>nemocnice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00B050"/>
                </a:solidFill>
              </a:rPr>
              <a:t>hřiště nádraží, hřbitov </a:t>
            </a:r>
            <a:r>
              <a:rPr lang="cs-CZ" dirty="0" smtClean="0"/>
              <a:t>as </a:t>
            </a:r>
            <a:r>
              <a:rPr lang="cs-CZ" dirty="0" err="1" smtClean="0"/>
              <a:t>well</a:t>
            </a:r>
            <a:r>
              <a:rPr lang="cs-CZ" dirty="0" smtClean="0"/>
              <a:t>.     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086" y="-4252"/>
            <a:ext cx="15303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195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2" fill="hold">
                      <p:stCondLst>
                        <p:cond delay="indefinite"/>
                      </p:stCondLst>
                      <p:childTnLst>
                        <p:par>
                          <p:cTn id="273" fill="hold">
                            <p:stCondLst>
                              <p:cond delay="0"/>
                            </p:stCondLst>
                            <p:childTnLst>
                              <p:par>
                                <p:cTn id="2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7787209" cy="821418"/>
          </a:xfr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                použité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3" y="2048074"/>
            <a:ext cx="806489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://www.google.cz/search?tbm=isch&amp;hl=cs&amp;source=hp&amp;biw=1366&amp;bih=561&amp;q=buildings+vocabulary&amp;gbv=2&amp;oq=buildings&amp;aq=1S&amp;aqi=g1g-S9&amp;aql=&amp;</a:t>
            </a:r>
            <a:r>
              <a:rPr lang="cs-CZ" dirty="0" smtClean="0">
                <a:hlinkClick r:id="rId2"/>
              </a:rPr>
              <a:t>gs_l=img.1.1.0j0i24l9.4571.8486.0.20951.9.7.0.2.2.0.125.782.1j6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3" y="3479233"/>
            <a:ext cx="797100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www.google.cz/</a:t>
            </a:r>
            <a:r>
              <a:rPr lang="cs-CZ" dirty="0" err="1" smtClean="0">
                <a:hlinkClick r:id="rId3"/>
              </a:rPr>
              <a:t>search?tbm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isch&amp;hl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cs&amp;source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hp&amp;biw</a:t>
            </a:r>
            <a:r>
              <a:rPr lang="cs-CZ" dirty="0" smtClean="0">
                <a:hlinkClick r:id="rId3"/>
              </a:rPr>
              <a:t>=1366&amp;bih=561&amp;q=</a:t>
            </a:r>
            <a:r>
              <a:rPr lang="cs-CZ" dirty="0" err="1" smtClean="0">
                <a:hlinkClick r:id="rId3"/>
              </a:rPr>
              <a:t>buildings+vocabulary&amp;gbv</a:t>
            </a:r>
            <a:r>
              <a:rPr lang="cs-CZ" dirty="0" smtClean="0">
                <a:hlinkClick r:id="rId3"/>
              </a:rPr>
              <a:t>=2&amp;oq=</a:t>
            </a:r>
            <a:r>
              <a:rPr lang="cs-CZ" dirty="0" err="1" smtClean="0">
                <a:hlinkClick r:id="rId3"/>
              </a:rPr>
              <a:t>buildings&amp;aq</a:t>
            </a:r>
            <a:r>
              <a:rPr lang="cs-CZ" dirty="0" smtClean="0">
                <a:hlinkClick r:id="rId3"/>
              </a:rPr>
              <a:t>=1S&amp;aqi=g1g-6.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5942" y="1096056"/>
            <a:ext cx="84112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http://office.microsoft.com/cs-cz/images/results.aspx?qu=po%C5%A1tovn%C3%AD+%C3%BA%C5%99ad&amp;ex=1#ai:MC900429735</a:t>
            </a:r>
            <a:r>
              <a:rPr lang="cs-CZ" dirty="0" smtClean="0">
                <a:hlinkClick r:id="rId4"/>
              </a:rPr>
              <a:t>|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942" y="4771895"/>
            <a:ext cx="80393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Project  1– Tom </a:t>
            </a:r>
            <a:r>
              <a:rPr lang="cs-CZ" dirty="0" err="1" smtClean="0"/>
              <a:t>Hutchinson</a:t>
            </a:r>
            <a:r>
              <a:rPr lang="cs-CZ" dirty="0" smtClean="0"/>
              <a:t>- </a:t>
            </a:r>
            <a:r>
              <a:rPr lang="cs-CZ" dirty="0" err="1" smtClean="0"/>
              <a:t>student´s</a:t>
            </a:r>
            <a:r>
              <a:rPr lang="cs-CZ" dirty="0" smtClean="0"/>
              <a:t>  </a:t>
            </a:r>
            <a:r>
              <a:rPr lang="cs-CZ" dirty="0" err="1" smtClean="0"/>
              <a:t>book</a:t>
            </a:r>
            <a:r>
              <a:rPr lang="cs-CZ" dirty="0" smtClean="0"/>
              <a:t>, OXFORD 2003 –obrázek </a:t>
            </a:r>
          </a:p>
          <a:p>
            <a:r>
              <a:rPr lang="cs-CZ" dirty="0" smtClean="0"/>
              <a:t>     str.58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7544" y="4402563"/>
            <a:ext cx="3467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http://simpsons-cz.blog.cz/0911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5942" y="5411884"/>
            <a:ext cx="85645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</a:t>
            </a:r>
            <a:r>
              <a:rPr lang="cs-CZ" dirty="0" err="1">
                <a:hlinkClick r:id="rId6"/>
              </a:rPr>
              <a:t>cs-cz</a:t>
            </a:r>
            <a:r>
              <a:rPr lang="cs-CZ" dirty="0">
                <a:hlinkClick r:id="rId6"/>
              </a:rPr>
              <a:t>/</a:t>
            </a:r>
            <a:r>
              <a:rPr lang="cs-CZ" dirty="0" err="1">
                <a:hlinkClick r:id="rId6"/>
              </a:rPr>
              <a:t>images</a:t>
            </a:r>
            <a:r>
              <a:rPr lang="cs-CZ" dirty="0">
                <a:hlinkClick r:id="rId6"/>
              </a:rPr>
              <a:t>/</a:t>
            </a:r>
            <a:r>
              <a:rPr lang="cs-CZ" dirty="0" err="1">
                <a:hlinkClick r:id="rId6"/>
              </a:rPr>
              <a:t>results.aspx?ex</a:t>
            </a:r>
            <a:r>
              <a:rPr lang="cs-CZ" dirty="0">
                <a:hlinkClick r:id="rId6"/>
              </a:rPr>
              <a:t>=2&amp;qu=mladí lidé#ai:MP900439539|mt:0|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4997" y="6058215"/>
            <a:ext cx="763284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http://office.microsoft.com/cs-cz/images/similar.aspx#ai:MP900439294|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58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                   </a:t>
            </a:r>
            <a:r>
              <a:rPr lang="cs-CZ" b="1" dirty="0" smtClean="0">
                <a:solidFill>
                  <a:srgbClr val="FF0000"/>
                </a:solidFill>
              </a:rPr>
              <a:t>Použité 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197399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http://office.microsoft.com/cs-cz/images/results.aspx?ex=2&amp;qu=kostely#ai:MC900203040|mt:0|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843730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http://office.microsoft.com/cs-cz/images/results.aspx?ex=2&amp;qu=hotel#ai:MC900343737|mt:0|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2490061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http://office.microsoft.com/cs-cz/images/results.aspx?qu=muzea&amp;ex=1#ai:MC900157659|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6745" y="3136392"/>
            <a:ext cx="81651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http://office.microsoft.com/cs-cz/images/results.aspx?qu=zdravotn%C3%AD+st%C5%99edisko&amp;ex=1#ai:MC900286864|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6745" y="4049486"/>
            <a:ext cx="870240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http://office.microsoft.com/cs-cz/images/results.aspx?qu=parkovi%C5%A1t%C4%9B&amp;ex=1#ai:MC900079243|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88596" y="4860388"/>
            <a:ext cx="861697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http://office.microsoft.com/cs-cz/images/results.aspx?qu=parkovi%C5%A1t%C4%9B&amp;ex=1#ai:MC900056919|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6120" y="5783718"/>
            <a:ext cx="81263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http://office.microsoft.com/cs-cz/images/results.aspx?qu=autobusov%C3%A1+zast%C3%A1vka&amp;ex=1#ai:MC900231598|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046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6172" y="260648"/>
            <a:ext cx="7467600" cy="850106"/>
          </a:xfr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                     </a:t>
            </a:r>
            <a:r>
              <a:rPr lang="cs-CZ" b="1" dirty="0" smtClean="0">
                <a:solidFill>
                  <a:srgbClr val="FF0000"/>
                </a:solidFill>
              </a:rPr>
              <a:t>Použité 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469743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http://office.microsoft.com/cs-cz/images/results.aspx?qu=obchody%20s%20potravinami#ai:MC900089312|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2116073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http://office.microsoft.com/cs-cz/images/results.aspx?qu=park&amp;ex=1#ai:MC900236689|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2762404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http://office.microsoft.com/cs-cz/images/results.aspx?qu=park&amp;ex=1#ai:MC900236689|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99984" y="3417345"/>
            <a:ext cx="8260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http://office.microsoft.com/cs-cz/images/results.aspx?qu=parky#ai:MC900291104|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99984" y="4063676"/>
            <a:ext cx="8044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http://office.microsoft.com/cs-cz/images/similar.aspx#ai:MC900231332|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99984" y="4433008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http://office.microsoft.com/cs-cz/images/similar.aspx#ai:MC900231332|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30870" y="4987067"/>
            <a:ext cx="81986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http://office.microsoft.com/cs-cz/images/results.aspx?qu=%C5%99eka&amp;ex=1#ai:MC900090088|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36327" y="5580558"/>
            <a:ext cx="79717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http://office.microsoft.com/cs-cz/images/results.aspx?qu=%C5%99eka&amp;ex=1#ai:MC900090088|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0870" y="6095002"/>
            <a:ext cx="79717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http://office.microsoft.com/cs-cz/images/results.aspx?qu=potok&amp;ex=1#ai:MC900435558|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763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               Použité  zdroje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484784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http://office.microsoft.com/cs-cz/images/results.aspx?qu=farmy#ai:MC900100862|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2131115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http://office.microsoft.com/cs-cz/images/results.aspx?qu=h%C5%99bitov&amp;ex=1#ai:MC900149535|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2777446"/>
            <a:ext cx="7416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http://office.microsoft.com/cs-cz/images/results.aspx?qu=h%C5%99bitov&amp;ex=1#ai:MC900149535|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3700776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</a:t>
            </a:r>
            <a:r>
              <a:rPr lang="cs-CZ" dirty="0" err="1">
                <a:hlinkClick r:id="rId3"/>
              </a:rPr>
              <a:t>cs-cz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images</a:t>
            </a:r>
            <a:r>
              <a:rPr lang="cs-CZ" dirty="0">
                <a:hlinkClick r:id="rId3"/>
              </a:rPr>
              <a:t>/</a:t>
            </a:r>
            <a:r>
              <a:rPr lang="cs-CZ" dirty="0" err="1">
                <a:hlinkClick r:id="rId3"/>
              </a:rPr>
              <a:t>results.aspx?ex</a:t>
            </a:r>
            <a:r>
              <a:rPr lang="cs-CZ" dirty="0">
                <a:hlinkClick r:id="rId3"/>
              </a:rPr>
              <a:t>=2&amp;qu=továrny#ai:MC900149651|mt:0|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9363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2048</TotalTime>
  <Words>1014</Words>
  <Application>Microsoft Office PowerPoint</Application>
  <PresentationFormat>Předvádění na obrazovce (4:3)</PresentationFormat>
  <Paragraphs>274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Arkýř</vt:lpstr>
      <vt:lpstr>Prezentace aplikace PowerPoint</vt:lpstr>
      <vt:lpstr>Prezentace aplikace PowerPoint</vt:lpstr>
      <vt:lpstr>Our  town</vt:lpstr>
      <vt:lpstr>Town centre                                     What  are   these   buildings      (downtown)                       in the town ?</vt:lpstr>
      <vt:lpstr>  What are these buildings and places                    in the streets ? </vt:lpstr>
      <vt:lpstr>What are these buildings and places                    in the suburbs ? </vt:lpstr>
      <vt:lpstr>Our  town  and  its   surroundings</vt:lpstr>
      <vt:lpstr>       What  are  these  buildings  and                          places?                                                  Can   you  remember ? </vt:lpstr>
      <vt:lpstr>  Match the czech words  with the                     English words </vt:lpstr>
      <vt:lpstr>         Sort out the letters                 and  write</vt:lpstr>
      <vt:lpstr>                                                                                                     Look. This is our town centre. Where are                           the buildings ? Remember. </vt:lpstr>
      <vt:lpstr>                  Asking the way</vt:lpstr>
      <vt:lpstr>  Asking the way </vt:lpstr>
      <vt:lpstr>      Can you answer these questions ?             Make a dialogue with your friend </vt:lpstr>
      <vt:lpstr>     Describe the town in the picture            use there is / there are</vt:lpstr>
      <vt:lpstr>             describe Michael´s town                       complete</vt:lpstr>
      <vt:lpstr>                 použité zdroje</vt:lpstr>
      <vt:lpstr>                     Použité  zdroje</vt:lpstr>
      <vt:lpstr>                     Použité  zdroje</vt:lpstr>
      <vt:lpstr>                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Student</cp:lastModifiedBy>
  <cp:revision>131</cp:revision>
  <dcterms:modified xsi:type="dcterms:W3CDTF">2012-05-29T07:52:33Z</dcterms:modified>
</cp:coreProperties>
</file>