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6" r:id="rId2"/>
    <p:sldId id="272" r:id="rId3"/>
    <p:sldId id="287" r:id="rId4"/>
    <p:sldId id="293" r:id="rId5"/>
    <p:sldId id="275" r:id="rId6"/>
    <p:sldId id="282" r:id="rId7"/>
    <p:sldId id="288" r:id="rId8"/>
    <p:sldId id="285" r:id="rId9"/>
    <p:sldId id="292" r:id="rId10"/>
    <p:sldId id="284" r:id="rId11"/>
    <p:sldId id="286" r:id="rId12"/>
    <p:sldId id="290" r:id="rId13"/>
    <p:sldId id="26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3E2C544-0EDF-44E4-A8CA-ECC93D3E242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5E9EC23-140F-479A-B108-359854160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08D3998-7BB2-4171-893E-2AD2EEADFA7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E74BDD-A011-4134-94E4-DE577543A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208C9-6B3C-4C61-B53B-705C6EF3661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5F00F-1663-46F5-A727-10387EF5E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600459-B97F-4451-8366-66C5096FEB8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FB3F1C0-0DD6-4EF7-8BB7-2D5AB76D05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1F12E-4E9E-43B1-83FE-9A0ED5DF538B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58C3D2-E8D7-49E2-877C-4F7A2571C0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0CDF0C9-2085-4A8A-9340-39DAE0A1E5D8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C1E55B-A5E7-4769-8F21-B84F9FC8CE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2F758-17BD-4F92-9494-D3E42239B89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FF35A-3D5C-43C6-BD3A-B88B681D41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BF1E6F9-F640-4589-B472-330D0622D8F8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4F69615-5FC5-4821-9F6A-6F267D7B2E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AACABC1-93D5-4CE3-A411-C2044A05B49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1176BB-3B19-4B01-9892-6B304E5A5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753B552-D997-46E9-BE54-44DE436C376D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43461E-AD41-4A39-962A-D575A73E1A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B8365-9ECF-42BC-A098-F38CF309AF7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A0A19-66B6-4382-A458-F6D18D4DAE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4D2C6-1BFB-4262-94B5-7B59730DD28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FF6B2-8AA9-4B18-B479-2A2DC5906E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701E148-BF38-4090-B693-18180DF3477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219F7A3A-D71B-4D64-8983-133A5EACF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Povrch a objem kvádru a krychle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>
                <a:latin typeface="Gill Sans MT"/>
              </a:rPr>
              <a:t>VY_32_INOVACE_049_Povrch a objem kvádru a krychle</a:t>
            </a:r>
            <a:endParaRPr lang="cs-CZ" b="1">
              <a:latin typeface="Gill Sans MT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Povrch a objem kvádru a krychle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476375" y="5516563"/>
            <a:ext cx="309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Autor: Ing. Janeček Jaroslav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Popis kvádru a krychle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1619250" y="2852738"/>
            <a:ext cx="2376488" cy="2232025"/>
          </a:xfrm>
          <a:prstGeom prst="cub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5364163" y="3357563"/>
            <a:ext cx="2808287" cy="1727200"/>
          </a:xfrm>
          <a:prstGeom prst="cub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1258888" y="5084763"/>
            <a:ext cx="339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</a:t>
            </a:r>
          </a:p>
        </p:txBody>
      </p:sp>
      <p:sp>
        <p:nvSpPr>
          <p:cNvPr id="16389" name="TextovéPole 5"/>
          <p:cNvSpPr txBox="1">
            <a:spLocks noChangeArrowheads="1"/>
          </p:cNvSpPr>
          <p:nvPr/>
        </p:nvSpPr>
        <p:spPr bwMode="auto">
          <a:xfrm>
            <a:off x="3419475" y="5084763"/>
            <a:ext cx="339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B</a:t>
            </a:r>
          </a:p>
        </p:txBody>
      </p:sp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3995738" y="4508500"/>
            <a:ext cx="3508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C</a:t>
            </a:r>
          </a:p>
        </p:txBody>
      </p:sp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1258888" y="3068638"/>
            <a:ext cx="339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E</a:t>
            </a:r>
          </a:p>
        </p:txBody>
      </p:sp>
      <p:sp>
        <p:nvSpPr>
          <p:cNvPr id="16392" name="TextovéPole 8"/>
          <p:cNvSpPr txBox="1">
            <a:spLocks noChangeArrowheads="1"/>
          </p:cNvSpPr>
          <p:nvPr/>
        </p:nvSpPr>
        <p:spPr bwMode="auto">
          <a:xfrm>
            <a:off x="3132138" y="3068638"/>
            <a:ext cx="3254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F</a:t>
            </a:r>
          </a:p>
        </p:txBody>
      </p:sp>
      <p:sp>
        <p:nvSpPr>
          <p:cNvPr id="16393" name="TextovéPole 9"/>
          <p:cNvSpPr txBox="1">
            <a:spLocks noChangeArrowheads="1"/>
          </p:cNvSpPr>
          <p:nvPr/>
        </p:nvSpPr>
        <p:spPr bwMode="auto">
          <a:xfrm>
            <a:off x="3995738" y="2492375"/>
            <a:ext cx="365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G</a:t>
            </a:r>
          </a:p>
        </p:txBody>
      </p:sp>
      <p:sp>
        <p:nvSpPr>
          <p:cNvPr id="16394" name="TextovéPole 10"/>
          <p:cNvSpPr txBox="1">
            <a:spLocks noChangeArrowheads="1"/>
          </p:cNvSpPr>
          <p:nvPr/>
        </p:nvSpPr>
        <p:spPr bwMode="auto">
          <a:xfrm>
            <a:off x="1835150" y="2492375"/>
            <a:ext cx="352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H</a:t>
            </a:r>
          </a:p>
        </p:txBody>
      </p:sp>
      <p:sp>
        <p:nvSpPr>
          <p:cNvPr id="16395" name="TextovéPole 11"/>
          <p:cNvSpPr txBox="1">
            <a:spLocks noChangeArrowheads="1"/>
          </p:cNvSpPr>
          <p:nvPr/>
        </p:nvSpPr>
        <p:spPr bwMode="auto">
          <a:xfrm>
            <a:off x="2124075" y="4437063"/>
            <a:ext cx="350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D</a:t>
            </a:r>
          </a:p>
        </p:txBody>
      </p:sp>
      <p:sp>
        <p:nvSpPr>
          <p:cNvPr id="16396" name="TextovéPole 12"/>
          <p:cNvSpPr txBox="1">
            <a:spLocks noChangeArrowheads="1"/>
          </p:cNvSpPr>
          <p:nvPr/>
        </p:nvSpPr>
        <p:spPr bwMode="auto">
          <a:xfrm>
            <a:off x="5003800" y="50847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</a:t>
            </a:r>
          </a:p>
        </p:txBody>
      </p:sp>
      <p:sp>
        <p:nvSpPr>
          <p:cNvPr id="16397" name="TextovéPole 13"/>
          <p:cNvSpPr txBox="1">
            <a:spLocks noChangeArrowheads="1"/>
          </p:cNvSpPr>
          <p:nvPr/>
        </p:nvSpPr>
        <p:spPr bwMode="auto">
          <a:xfrm>
            <a:off x="7740650" y="50847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B</a:t>
            </a:r>
          </a:p>
        </p:txBody>
      </p:sp>
      <p:sp>
        <p:nvSpPr>
          <p:cNvPr id="16398" name="TextovéPole 14"/>
          <p:cNvSpPr txBox="1">
            <a:spLocks noChangeArrowheads="1"/>
          </p:cNvSpPr>
          <p:nvPr/>
        </p:nvSpPr>
        <p:spPr bwMode="auto">
          <a:xfrm>
            <a:off x="8172450" y="4652963"/>
            <a:ext cx="350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C</a:t>
            </a:r>
          </a:p>
        </p:txBody>
      </p:sp>
      <p:sp>
        <p:nvSpPr>
          <p:cNvPr id="16399" name="TextovéPole 15"/>
          <p:cNvSpPr txBox="1">
            <a:spLocks noChangeArrowheads="1"/>
          </p:cNvSpPr>
          <p:nvPr/>
        </p:nvSpPr>
        <p:spPr bwMode="auto">
          <a:xfrm>
            <a:off x="5003800" y="3429000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E</a:t>
            </a:r>
          </a:p>
        </p:txBody>
      </p:sp>
      <p:sp>
        <p:nvSpPr>
          <p:cNvPr id="16400" name="TextovéPole 16"/>
          <p:cNvSpPr txBox="1">
            <a:spLocks noChangeArrowheads="1"/>
          </p:cNvSpPr>
          <p:nvPr/>
        </p:nvSpPr>
        <p:spPr bwMode="auto">
          <a:xfrm>
            <a:off x="7380288" y="3429000"/>
            <a:ext cx="325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F</a:t>
            </a:r>
          </a:p>
        </p:txBody>
      </p:sp>
      <p:sp>
        <p:nvSpPr>
          <p:cNvPr id="16401" name="TextovéPole 17"/>
          <p:cNvSpPr txBox="1">
            <a:spLocks noChangeArrowheads="1"/>
          </p:cNvSpPr>
          <p:nvPr/>
        </p:nvSpPr>
        <p:spPr bwMode="auto">
          <a:xfrm>
            <a:off x="8172450" y="2997200"/>
            <a:ext cx="363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G</a:t>
            </a:r>
          </a:p>
        </p:txBody>
      </p:sp>
      <p:sp>
        <p:nvSpPr>
          <p:cNvPr id="16402" name="TextovéPole 18"/>
          <p:cNvSpPr txBox="1">
            <a:spLocks noChangeArrowheads="1"/>
          </p:cNvSpPr>
          <p:nvPr/>
        </p:nvSpPr>
        <p:spPr bwMode="auto">
          <a:xfrm>
            <a:off x="5435600" y="2997200"/>
            <a:ext cx="352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H</a:t>
            </a:r>
          </a:p>
        </p:txBody>
      </p:sp>
      <p:sp>
        <p:nvSpPr>
          <p:cNvPr id="16403" name="TextovéPole 19"/>
          <p:cNvSpPr txBox="1">
            <a:spLocks noChangeArrowheads="1"/>
          </p:cNvSpPr>
          <p:nvPr/>
        </p:nvSpPr>
        <p:spPr bwMode="auto">
          <a:xfrm>
            <a:off x="5867400" y="4437063"/>
            <a:ext cx="352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D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Volné rovnoběžné promítání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/>
              <a:t>Postup rýsování</a:t>
            </a:r>
            <a:r>
              <a:rPr lang="cs-CZ" sz="2400" smtClean="0"/>
              <a:t>: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68538" y="3068638"/>
            <a:ext cx="1366837" cy="25923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2268538" y="2492375"/>
            <a:ext cx="719137" cy="5762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3635375" y="2492375"/>
            <a:ext cx="649288" cy="5762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987675" y="2492375"/>
            <a:ext cx="12969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3636169" y="5012531"/>
            <a:ext cx="647700" cy="6492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3024188" y="3752850"/>
            <a:ext cx="25209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7" name="TextovéPole 14"/>
          <p:cNvSpPr txBox="1">
            <a:spLocks noChangeArrowheads="1"/>
          </p:cNvSpPr>
          <p:nvPr/>
        </p:nvSpPr>
        <p:spPr bwMode="auto">
          <a:xfrm>
            <a:off x="2700338" y="5661025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</a:t>
            </a:r>
          </a:p>
        </p:txBody>
      </p:sp>
      <p:sp>
        <p:nvSpPr>
          <p:cNvPr id="17418" name="TextovéPole 15"/>
          <p:cNvSpPr txBox="1">
            <a:spLocks noChangeArrowheads="1"/>
          </p:cNvSpPr>
          <p:nvPr/>
        </p:nvSpPr>
        <p:spPr bwMode="auto">
          <a:xfrm>
            <a:off x="3995738" y="5229225"/>
            <a:ext cx="2116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½ b pod úhlem 45</a:t>
            </a:r>
            <a:r>
              <a:rPr lang="cs-CZ" baseline="30000">
                <a:latin typeface="Gill Sans MT"/>
              </a:rPr>
              <a:t>0</a:t>
            </a:r>
            <a:endParaRPr lang="cs-CZ">
              <a:latin typeface="Gill Sans MT"/>
            </a:endParaRPr>
          </a:p>
        </p:txBody>
      </p:sp>
      <p:sp>
        <p:nvSpPr>
          <p:cNvPr id="17419" name="TextovéPole 16"/>
          <p:cNvSpPr txBox="1">
            <a:spLocks noChangeArrowheads="1"/>
          </p:cNvSpPr>
          <p:nvPr/>
        </p:nvSpPr>
        <p:spPr bwMode="auto">
          <a:xfrm>
            <a:off x="3635375" y="40052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c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 flipV="1">
            <a:off x="2268538" y="5013325"/>
            <a:ext cx="719137" cy="6477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 flipH="1" flipV="1">
            <a:off x="1727200" y="3752850"/>
            <a:ext cx="25209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987675" y="5013325"/>
            <a:ext cx="12969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Popis kvádru a krychle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Vrcholy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A, B, C, D, E, F, G, H.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Hrany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AB, BC, CD, AD, EF, FG, GH a EH.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Protější stěny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ABCD, EFGH, …… atd.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Sousední stěny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společná hrana – ABFE, BCGF, … atd.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Dolní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horní stěna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(dolní – ABCD a horní – EFGH podstava).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Boční stěny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BCGF a ADHE.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Přední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zadní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stěna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ABFE (DCGH).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Rozměry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kvádru: 3 různé hrany se společným vrcholem.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Popis kvádru a krychle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Boční stěny rozvinuté do roviny nazýváme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plášť kvádru nebo krychle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Plášť hranolu společně s oběma podstavami nazýváme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síť kvádru nebo krychle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Vzdálenost dolní a horní podstavy se nazývá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výška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kvádru nebo krychle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Povrch krychle – síť 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6375" y="2852738"/>
            <a:ext cx="1511300" cy="158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987675" y="2852738"/>
            <a:ext cx="1584325" cy="158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2852738"/>
            <a:ext cx="1584325" cy="158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56325" y="2852738"/>
            <a:ext cx="1584325" cy="158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2000" y="4437063"/>
            <a:ext cx="1584325" cy="158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2000" y="1268413"/>
            <a:ext cx="1584325" cy="158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488" name="TextovéPole 8"/>
          <p:cNvSpPr txBox="1">
            <a:spLocks noChangeArrowheads="1"/>
          </p:cNvSpPr>
          <p:nvPr/>
        </p:nvSpPr>
        <p:spPr bwMode="auto">
          <a:xfrm>
            <a:off x="5219700" y="1844675"/>
            <a:ext cx="557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Gill Sans MT"/>
              </a:rPr>
              <a:t>S</a:t>
            </a:r>
            <a:r>
              <a:rPr lang="cs-CZ" sz="2800" b="1" baseline="-25000">
                <a:latin typeface="Gill Sans MT"/>
              </a:rPr>
              <a:t>1</a:t>
            </a:r>
            <a:endParaRPr lang="cs-CZ" sz="2800" b="1">
              <a:latin typeface="Gill Sans MT"/>
            </a:endParaRPr>
          </a:p>
        </p:txBody>
      </p:sp>
      <p:sp>
        <p:nvSpPr>
          <p:cNvPr id="20489" name="TextovéPole 9"/>
          <p:cNvSpPr txBox="1">
            <a:spLocks noChangeArrowheads="1"/>
          </p:cNvSpPr>
          <p:nvPr/>
        </p:nvSpPr>
        <p:spPr bwMode="auto">
          <a:xfrm>
            <a:off x="5148263" y="5013325"/>
            <a:ext cx="5556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Gill Sans MT"/>
              </a:rPr>
              <a:t>S</a:t>
            </a:r>
            <a:r>
              <a:rPr lang="cs-CZ" sz="2800" b="1" baseline="-25000">
                <a:latin typeface="Gill Sans MT"/>
              </a:rPr>
              <a:t>1</a:t>
            </a:r>
            <a:endParaRPr lang="cs-CZ" sz="2800" b="1">
              <a:latin typeface="Gill Sans MT"/>
            </a:endParaRPr>
          </a:p>
        </p:txBody>
      </p:sp>
      <p:sp>
        <p:nvSpPr>
          <p:cNvPr id="20490" name="TextovéPole 10"/>
          <p:cNvSpPr txBox="1">
            <a:spLocks noChangeArrowheads="1"/>
          </p:cNvSpPr>
          <p:nvPr/>
        </p:nvSpPr>
        <p:spPr bwMode="auto">
          <a:xfrm>
            <a:off x="6659563" y="3357563"/>
            <a:ext cx="5572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Gill Sans MT"/>
              </a:rPr>
              <a:t>S</a:t>
            </a:r>
            <a:r>
              <a:rPr lang="cs-CZ" sz="2800" b="1" baseline="-25000">
                <a:latin typeface="Gill Sans MT"/>
              </a:rPr>
              <a:t>2</a:t>
            </a:r>
            <a:endParaRPr lang="cs-CZ" sz="2800" b="1">
              <a:latin typeface="Gill Sans MT"/>
            </a:endParaRPr>
          </a:p>
        </p:txBody>
      </p:sp>
      <p:sp>
        <p:nvSpPr>
          <p:cNvPr id="20491" name="TextovéPole 11"/>
          <p:cNvSpPr txBox="1">
            <a:spLocks noChangeArrowheads="1"/>
          </p:cNvSpPr>
          <p:nvPr/>
        </p:nvSpPr>
        <p:spPr bwMode="auto">
          <a:xfrm>
            <a:off x="1116013" y="4437063"/>
            <a:ext cx="3381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</a:t>
            </a:r>
          </a:p>
        </p:txBody>
      </p:sp>
      <p:sp>
        <p:nvSpPr>
          <p:cNvPr id="20492" name="TextovéPole 12"/>
          <p:cNvSpPr txBox="1">
            <a:spLocks noChangeArrowheads="1"/>
          </p:cNvSpPr>
          <p:nvPr/>
        </p:nvSpPr>
        <p:spPr bwMode="auto">
          <a:xfrm>
            <a:off x="2627313" y="4437063"/>
            <a:ext cx="339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B</a:t>
            </a:r>
          </a:p>
        </p:txBody>
      </p:sp>
      <p:sp>
        <p:nvSpPr>
          <p:cNvPr id="20493" name="TextovéPole 13"/>
          <p:cNvSpPr txBox="1">
            <a:spLocks noChangeArrowheads="1"/>
          </p:cNvSpPr>
          <p:nvPr/>
        </p:nvSpPr>
        <p:spPr bwMode="auto">
          <a:xfrm>
            <a:off x="4211638" y="4437063"/>
            <a:ext cx="352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C</a:t>
            </a:r>
          </a:p>
        </p:txBody>
      </p:sp>
      <p:sp>
        <p:nvSpPr>
          <p:cNvPr id="20494" name="TextovéPole 14"/>
          <p:cNvSpPr txBox="1">
            <a:spLocks noChangeArrowheads="1"/>
          </p:cNvSpPr>
          <p:nvPr/>
        </p:nvSpPr>
        <p:spPr bwMode="auto">
          <a:xfrm>
            <a:off x="6156325" y="4437063"/>
            <a:ext cx="350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D</a:t>
            </a:r>
          </a:p>
        </p:txBody>
      </p:sp>
      <p:sp>
        <p:nvSpPr>
          <p:cNvPr id="20495" name="TextovéPole 15"/>
          <p:cNvSpPr txBox="1">
            <a:spLocks noChangeArrowheads="1"/>
          </p:cNvSpPr>
          <p:nvPr/>
        </p:nvSpPr>
        <p:spPr bwMode="auto">
          <a:xfrm>
            <a:off x="7740650" y="44370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</a:t>
            </a:r>
          </a:p>
        </p:txBody>
      </p:sp>
      <p:sp>
        <p:nvSpPr>
          <p:cNvPr id="20496" name="TextovéPole 16"/>
          <p:cNvSpPr txBox="1">
            <a:spLocks noChangeArrowheads="1"/>
          </p:cNvSpPr>
          <p:nvPr/>
        </p:nvSpPr>
        <p:spPr bwMode="auto">
          <a:xfrm>
            <a:off x="1116013" y="249237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E</a:t>
            </a:r>
          </a:p>
        </p:txBody>
      </p:sp>
      <p:sp>
        <p:nvSpPr>
          <p:cNvPr id="20497" name="TextovéPole 17"/>
          <p:cNvSpPr txBox="1">
            <a:spLocks noChangeArrowheads="1"/>
          </p:cNvSpPr>
          <p:nvPr/>
        </p:nvSpPr>
        <p:spPr bwMode="auto">
          <a:xfrm>
            <a:off x="2627313" y="2492375"/>
            <a:ext cx="325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F</a:t>
            </a:r>
          </a:p>
        </p:txBody>
      </p:sp>
      <p:sp>
        <p:nvSpPr>
          <p:cNvPr id="20498" name="TextovéPole 18"/>
          <p:cNvSpPr txBox="1">
            <a:spLocks noChangeArrowheads="1"/>
          </p:cNvSpPr>
          <p:nvPr/>
        </p:nvSpPr>
        <p:spPr bwMode="auto">
          <a:xfrm>
            <a:off x="4211638" y="2492375"/>
            <a:ext cx="365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G</a:t>
            </a:r>
          </a:p>
        </p:txBody>
      </p:sp>
      <p:sp>
        <p:nvSpPr>
          <p:cNvPr id="20499" name="TextovéPole 19"/>
          <p:cNvSpPr txBox="1">
            <a:spLocks noChangeArrowheads="1"/>
          </p:cNvSpPr>
          <p:nvPr/>
        </p:nvSpPr>
        <p:spPr bwMode="auto">
          <a:xfrm>
            <a:off x="6156325" y="2492375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/>
              </a:rPr>
              <a:t>H</a:t>
            </a:r>
          </a:p>
        </p:txBody>
      </p:sp>
      <p:sp>
        <p:nvSpPr>
          <p:cNvPr id="20500" name="TextovéPole 20"/>
          <p:cNvSpPr txBox="1">
            <a:spLocks noChangeArrowheads="1"/>
          </p:cNvSpPr>
          <p:nvPr/>
        </p:nvSpPr>
        <p:spPr bwMode="auto">
          <a:xfrm>
            <a:off x="7740650" y="2492375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E</a:t>
            </a:r>
          </a:p>
        </p:txBody>
      </p:sp>
      <p:sp>
        <p:nvSpPr>
          <p:cNvPr id="20501" name="TextovéPole 21"/>
          <p:cNvSpPr txBox="1">
            <a:spLocks noChangeArrowheads="1"/>
          </p:cNvSpPr>
          <p:nvPr/>
        </p:nvSpPr>
        <p:spPr bwMode="auto">
          <a:xfrm>
            <a:off x="4211638" y="6021388"/>
            <a:ext cx="3381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B</a:t>
            </a:r>
          </a:p>
        </p:txBody>
      </p:sp>
      <p:sp>
        <p:nvSpPr>
          <p:cNvPr id="20502" name="TextovéPole 22"/>
          <p:cNvSpPr txBox="1">
            <a:spLocks noChangeArrowheads="1"/>
          </p:cNvSpPr>
          <p:nvPr/>
        </p:nvSpPr>
        <p:spPr bwMode="auto">
          <a:xfrm>
            <a:off x="6156325" y="6021388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</a:t>
            </a:r>
          </a:p>
        </p:txBody>
      </p:sp>
      <p:sp>
        <p:nvSpPr>
          <p:cNvPr id="20503" name="TextovéPole 23"/>
          <p:cNvSpPr txBox="1">
            <a:spLocks noChangeArrowheads="1"/>
          </p:cNvSpPr>
          <p:nvPr/>
        </p:nvSpPr>
        <p:spPr bwMode="auto">
          <a:xfrm>
            <a:off x="6156325" y="1196975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E</a:t>
            </a:r>
          </a:p>
        </p:txBody>
      </p:sp>
      <p:sp>
        <p:nvSpPr>
          <p:cNvPr id="20504" name="TextovéPole 24"/>
          <p:cNvSpPr txBox="1">
            <a:spLocks noChangeArrowheads="1"/>
          </p:cNvSpPr>
          <p:nvPr/>
        </p:nvSpPr>
        <p:spPr bwMode="auto">
          <a:xfrm>
            <a:off x="4211638" y="1196975"/>
            <a:ext cx="325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F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Povrch kvádru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Povrch kvádru vypočítáme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b="1" smtClean="0">
                <a:latin typeface="Times New Roman" pitchFamily="18" charset="0"/>
                <a:cs typeface="Times New Roman" pitchFamily="18" charset="0"/>
              </a:rPr>
              <a:t>S = 2.(S</a:t>
            </a:r>
            <a:r>
              <a:rPr lang="cs-CZ" b="1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+ S</a:t>
            </a:r>
            <a:r>
              <a:rPr lang="cs-CZ" b="1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+ S</a:t>
            </a:r>
            <a:r>
              <a:rPr lang="cs-CZ" b="1" baseline="-25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smtClean="0">
                <a:latin typeface="Times New Roman" pitchFamily="18" charset="0"/>
                <a:cs typeface="Times New Roman" pitchFamily="18" charset="0"/>
              </a:rPr>
              <a:t>S = 2.(a.c + b.c + a.b)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Obsah přední stěny S</a:t>
            </a:r>
            <a:r>
              <a:rPr lang="cs-CZ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a.c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Obsah boční stěny S</a:t>
            </a:r>
            <a:r>
              <a:rPr lang="cs-CZ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b.c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Obsah jeho dolní stěny (podstavy)          S</a:t>
            </a:r>
            <a:r>
              <a:rPr lang="cs-CZ" baseline="-25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a.b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Povrch krychle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Povrch krychle vypočítáme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b="1" smtClean="0">
                <a:latin typeface="Times New Roman" pitchFamily="18" charset="0"/>
                <a:cs typeface="Times New Roman" pitchFamily="18" charset="0"/>
              </a:rPr>
              <a:t>S = 6.a.a = 6.a</a:t>
            </a:r>
            <a:r>
              <a:rPr lang="cs-CZ" b="1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Všechny stěny krychle mají stejné rozměry – stejný obsah.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Krychle má 6 stěn.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Objem kvádru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355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Pro výpočet </a:t>
            </a:r>
            <a:r>
              <a:rPr lang="cs-CZ" sz="2800" u="sng" smtClean="0">
                <a:latin typeface="Times New Roman" pitchFamily="18" charset="0"/>
                <a:cs typeface="Times New Roman" pitchFamily="18" charset="0"/>
              </a:rPr>
              <a:t>objemu kvádru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s rozměry a, b, c platí vzorec:</a:t>
            </a:r>
          </a:p>
          <a:p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V = a . b . c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Rozměry musíme použít ve stejných jednotkách.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Objem je pak určen v příslušné jednotce objemu.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Objem krychle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Pro výpočet objemu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krychle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s hranou délky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(všechny hrany mají stejnou délku) platí vzorec:</a:t>
            </a:r>
          </a:p>
          <a:p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V = a . a . a = a</a:t>
            </a:r>
            <a:r>
              <a:rPr lang="cs-CZ" sz="3600" b="1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600" b="1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Objem krychle počítáme obdobně jako objem kvádru.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Jednotky objemu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Základní jednotkou je 1 m</a:t>
            </a:r>
            <a:r>
              <a:rPr lang="cs-CZ" sz="2400" baseline="30000" smtClean="0"/>
              <a:t>3</a:t>
            </a:r>
            <a:r>
              <a:rPr lang="cs-CZ" sz="2400" smtClean="0"/>
              <a:t>.</a:t>
            </a:r>
          </a:p>
          <a:p>
            <a:r>
              <a:rPr lang="cs-CZ" sz="2400" smtClean="0"/>
              <a:t>Další jednotky mohou být násobky i části základní jednotky.</a:t>
            </a:r>
          </a:p>
          <a:p>
            <a:r>
              <a:rPr lang="cs-CZ" sz="2400" smtClean="0"/>
              <a:t>Někdy používáme název jednotky – kubický (lat.).</a:t>
            </a:r>
          </a:p>
          <a:p>
            <a:r>
              <a:rPr lang="cs-CZ" sz="2400" smtClean="0"/>
              <a:t>Další jednotkou je 1 litr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304800" y="333375"/>
            <a:ext cx="2365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Zdroje informací:</a:t>
            </a:r>
            <a:endParaRPr lang="cs-CZ" sz="1400">
              <a:latin typeface="Gill Sans MT"/>
            </a:endParaRPr>
          </a:p>
        </p:txBody>
      </p:sp>
      <p:sp>
        <p:nvSpPr>
          <p:cNvPr id="26627" name="Obdélník 4"/>
          <p:cNvSpPr>
            <a:spLocks noChangeArrowheads="1"/>
          </p:cNvSpPr>
          <p:nvPr/>
        </p:nvSpPr>
        <p:spPr bwMode="auto">
          <a:xfrm>
            <a:off x="971550" y="2276475"/>
            <a:ext cx="7488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/>
              </a:rPr>
              <a:t>Veškeré materiály jsou dílem autora prezentace.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854</TotalTime>
  <Words>313</Words>
  <Application>Microsoft Office PowerPoint</Application>
  <PresentationFormat>Předvádění na obrazovce (4:3)</PresentationFormat>
  <Paragraphs>84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13</vt:i4>
      </vt:variant>
    </vt:vector>
  </HeadingPairs>
  <TitlesOfParts>
    <vt:vector size="26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Povrch a objem kvádru a krychle</vt:lpstr>
      <vt:lpstr>Popis kvádru a krychle</vt:lpstr>
      <vt:lpstr>Volné rovnoběžné promítání</vt:lpstr>
      <vt:lpstr>Popis kvádru a krychle</vt:lpstr>
      <vt:lpstr>Popis kvádru a krychle</vt:lpstr>
      <vt:lpstr>Povrch krychle – síť </vt:lpstr>
      <vt:lpstr>Povrch kvádru</vt:lpstr>
      <vt:lpstr>Povrch krychle</vt:lpstr>
      <vt:lpstr>Objem kvádru</vt:lpstr>
      <vt:lpstr>Objem krychle</vt:lpstr>
      <vt:lpstr>Jednotky objemu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152</cp:revision>
  <dcterms:created xsi:type="dcterms:W3CDTF">2011-03-24T11:59:00Z</dcterms:created>
  <dcterms:modified xsi:type="dcterms:W3CDTF">2012-03-04T14:03:20Z</dcterms:modified>
</cp:coreProperties>
</file>