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56" r:id="rId2"/>
    <p:sldId id="272" r:id="rId3"/>
    <p:sldId id="287" r:id="rId4"/>
    <p:sldId id="275" r:id="rId5"/>
    <p:sldId id="282" r:id="rId6"/>
    <p:sldId id="288" r:id="rId7"/>
    <p:sldId id="285" r:id="rId8"/>
    <p:sldId id="284" r:id="rId9"/>
    <p:sldId id="286" r:id="rId10"/>
    <p:sldId id="261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160425A-0239-4644-9F70-607A8CDC2932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F2A7AFA-9DB1-496D-8FF4-E02C2A059E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F98DF79-440F-4AAF-A7DB-A9525B95571A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EBDE3BF-79D1-404D-8842-5891CA79EE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B87B3-F846-4F18-BCAD-8B489582E244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E06E2-FD06-4EAF-92F7-E9EEEBF5BA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D6FAEE8-1710-4C0F-9FD9-D2775A3B9C1E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D3BE131-8B20-4A96-A60C-28F905DE1B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E259C-77FA-4AC8-9636-A768216DAF1F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A2113-C951-46F6-9DAF-0D74717614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41FB154-1587-4AF4-B7B0-EB65BD2D7959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A71E449-649B-4FB0-8D34-A1868F994C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D09EE-C6B7-4BA5-A3D2-B975DAF153C7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AFBF5-BE7A-4AB9-A69A-F11D7B4906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609BFF8-12F8-476C-8BD4-B4C0A042B457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D3CAEAA-27B1-4874-A9DF-DD7815E9A3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E862B6-BD87-4ECE-B4D5-A681761E995D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C9F993-B7D1-45A0-B06A-DE7C40C7D5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Vývojový diagram: postup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21DD73C-A241-46F1-8BCD-314073D5814B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372D424-0EB4-4511-B531-0DE02147D6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E7C9C-D563-42BE-BEEB-D3B1B60EAA36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1A3EE-6588-4DED-985B-8F3AF0A127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37858-7751-4276-A0A8-F0F7E127B696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19AE0-DEEF-4632-827F-D91DA2DEEF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162BD66E-821A-4CDC-ADED-5C51D570EFD3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0D1CB2C9-1BE6-4B8A-BC88-5B150997BF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21" r:id="rId3"/>
    <p:sldLayoutId id="2147483718" r:id="rId4"/>
    <p:sldLayoutId id="2147483722" r:id="rId5"/>
    <p:sldLayoutId id="2147483717" r:id="rId6"/>
    <p:sldLayoutId id="2147483723" r:id="rId7"/>
    <p:sldLayoutId id="2147483724" r:id="rId8"/>
    <p:sldLayoutId id="2147483725" r:id="rId9"/>
    <p:sldLayoutId id="2147483716" r:id="rId10"/>
    <p:sldLayoutId id="2147483715" r:id="rId11"/>
  </p:sldLayoutIdLst>
  <p:transition spd="slow">
    <p:wipe dir="d"/>
    <p:sndAc>
      <p:stSnd>
        <p:snd r:embed="rId13" name="camera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052736"/>
            <a:ext cx="7368398" cy="1944216"/>
          </a:xfr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chemeClr val="tx1"/>
                </a:solidFill>
              </a:rPr>
              <a:t>Povrch a objem hranolu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4338" name="TextovéPole 3"/>
          <p:cNvSpPr txBox="1">
            <a:spLocks noChangeArrowheads="1"/>
          </p:cNvSpPr>
          <p:nvPr/>
        </p:nvSpPr>
        <p:spPr bwMode="auto">
          <a:xfrm flipH="1">
            <a:off x="611188" y="373063"/>
            <a:ext cx="8208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>
                <a:latin typeface="Gill Sans MT"/>
              </a:rPr>
              <a:t>VY_32_INOVACE_050_Povrch a objem hranolu</a:t>
            </a:r>
            <a:endParaRPr lang="cs-CZ" b="1">
              <a:latin typeface="Gill Sans MT"/>
            </a:endParaRP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4446588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</a:rPr>
              <a:t>Povrch a objem hranolu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5362" name="TextovéPole 2"/>
          <p:cNvSpPr txBox="1">
            <a:spLocks noChangeArrowheads="1"/>
          </p:cNvSpPr>
          <p:nvPr/>
        </p:nvSpPr>
        <p:spPr bwMode="auto">
          <a:xfrm>
            <a:off x="1476375" y="5516563"/>
            <a:ext cx="3095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Autor: Ing. Janeček Jaroslav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</a:rPr>
              <a:t>Povrch a objem hranolu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Krychle 2"/>
          <p:cNvSpPr/>
          <p:nvPr/>
        </p:nvSpPr>
        <p:spPr>
          <a:xfrm>
            <a:off x="1619250" y="2852738"/>
            <a:ext cx="2376488" cy="2232025"/>
          </a:xfrm>
          <a:prstGeom prst="cub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Krychle 3"/>
          <p:cNvSpPr/>
          <p:nvPr/>
        </p:nvSpPr>
        <p:spPr>
          <a:xfrm>
            <a:off x="5364163" y="3357563"/>
            <a:ext cx="2808287" cy="1727200"/>
          </a:xfrm>
          <a:prstGeom prst="cub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388" name="TextovéPole 4"/>
          <p:cNvSpPr txBox="1">
            <a:spLocks noChangeArrowheads="1"/>
          </p:cNvSpPr>
          <p:nvPr/>
        </p:nvSpPr>
        <p:spPr bwMode="auto">
          <a:xfrm>
            <a:off x="1258888" y="5084763"/>
            <a:ext cx="339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A</a:t>
            </a:r>
          </a:p>
        </p:txBody>
      </p:sp>
      <p:sp>
        <p:nvSpPr>
          <p:cNvPr id="16389" name="TextovéPole 5"/>
          <p:cNvSpPr txBox="1">
            <a:spLocks noChangeArrowheads="1"/>
          </p:cNvSpPr>
          <p:nvPr/>
        </p:nvSpPr>
        <p:spPr bwMode="auto">
          <a:xfrm>
            <a:off x="3419475" y="5084763"/>
            <a:ext cx="339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B</a:t>
            </a:r>
          </a:p>
        </p:txBody>
      </p:sp>
      <p:sp>
        <p:nvSpPr>
          <p:cNvPr id="16390" name="TextovéPole 6"/>
          <p:cNvSpPr txBox="1">
            <a:spLocks noChangeArrowheads="1"/>
          </p:cNvSpPr>
          <p:nvPr/>
        </p:nvSpPr>
        <p:spPr bwMode="auto">
          <a:xfrm>
            <a:off x="3995738" y="4508500"/>
            <a:ext cx="3508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C</a:t>
            </a:r>
          </a:p>
        </p:txBody>
      </p:sp>
      <p:sp>
        <p:nvSpPr>
          <p:cNvPr id="16391" name="TextovéPole 7"/>
          <p:cNvSpPr txBox="1">
            <a:spLocks noChangeArrowheads="1"/>
          </p:cNvSpPr>
          <p:nvPr/>
        </p:nvSpPr>
        <p:spPr bwMode="auto">
          <a:xfrm>
            <a:off x="1258888" y="3068638"/>
            <a:ext cx="339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E</a:t>
            </a:r>
          </a:p>
        </p:txBody>
      </p:sp>
      <p:sp>
        <p:nvSpPr>
          <p:cNvPr id="16392" name="TextovéPole 8"/>
          <p:cNvSpPr txBox="1">
            <a:spLocks noChangeArrowheads="1"/>
          </p:cNvSpPr>
          <p:nvPr/>
        </p:nvSpPr>
        <p:spPr bwMode="auto">
          <a:xfrm>
            <a:off x="3132138" y="3068638"/>
            <a:ext cx="3254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F</a:t>
            </a:r>
          </a:p>
        </p:txBody>
      </p:sp>
      <p:sp>
        <p:nvSpPr>
          <p:cNvPr id="16393" name="TextovéPole 9"/>
          <p:cNvSpPr txBox="1">
            <a:spLocks noChangeArrowheads="1"/>
          </p:cNvSpPr>
          <p:nvPr/>
        </p:nvSpPr>
        <p:spPr bwMode="auto">
          <a:xfrm>
            <a:off x="3995738" y="2492375"/>
            <a:ext cx="365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G</a:t>
            </a:r>
          </a:p>
        </p:txBody>
      </p:sp>
      <p:sp>
        <p:nvSpPr>
          <p:cNvPr id="16394" name="TextovéPole 10"/>
          <p:cNvSpPr txBox="1">
            <a:spLocks noChangeArrowheads="1"/>
          </p:cNvSpPr>
          <p:nvPr/>
        </p:nvSpPr>
        <p:spPr bwMode="auto">
          <a:xfrm>
            <a:off x="1835150" y="2492375"/>
            <a:ext cx="352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H</a:t>
            </a:r>
          </a:p>
        </p:txBody>
      </p:sp>
      <p:sp>
        <p:nvSpPr>
          <p:cNvPr id="16395" name="TextovéPole 11"/>
          <p:cNvSpPr txBox="1">
            <a:spLocks noChangeArrowheads="1"/>
          </p:cNvSpPr>
          <p:nvPr/>
        </p:nvSpPr>
        <p:spPr bwMode="auto">
          <a:xfrm>
            <a:off x="2124075" y="4437063"/>
            <a:ext cx="3508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D</a:t>
            </a:r>
          </a:p>
        </p:txBody>
      </p:sp>
      <p:sp>
        <p:nvSpPr>
          <p:cNvPr id="16396" name="TextovéPole 12"/>
          <p:cNvSpPr txBox="1">
            <a:spLocks noChangeArrowheads="1"/>
          </p:cNvSpPr>
          <p:nvPr/>
        </p:nvSpPr>
        <p:spPr bwMode="auto">
          <a:xfrm>
            <a:off x="5003800" y="5084763"/>
            <a:ext cx="338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A</a:t>
            </a:r>
          </a:p>
        </p:txBody>
      </p:sp>
      <p:sp>
        <p:nvSpPr>
          <p:cNvPr id="16397" name="TextovéPole 13"/>
          <p:cNvSpPr txBox="1">
            <a:spLocks noChangeArrowheads="1"/>
          </p:cNvSpPr>
          <p:nvPr/>
        </p:nvSpPr>
        <p:spPr bwMode="auto">
          <a:xfrm>
            <a:off x="7740650" y="5084763"/>
            <a:ext cx="338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B</a:t>
            </a:r>
          </a:p>
        </p:txBody>
      </p:sp>
      <p:sp>
        <p:nvSpPr>
          <p:cNvPr id="16398" name="TextovéPole 14"/>
          <p:cNvSpPr txBox="1">
            <a:spLocks noChangeArrowheads="1"/>
          </p:cNvSpPr>
          <p:nvPr/>
        </p:nvSpPr>
        <p:spPr bwMode="auto">
          <a:xfrm>
            <a:off x="8172450" y="4652963"/>
            <a:ext cx="3508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C</a:t>
            </a:r>
          </a:p>
        </p:txBody>
      </p:sp>
      <p:sp>
        <p:nvSpPr>
          <p:cNvPr id="16399" name="TextovéPole 15"/>
          <p:cNvSpPr txBox="1">
            <a:spLocks noChangeArrowheads="1"/>
          </p:cNvSpPr>
          <p:nvPr/>
        </p:nvSpPr>
        <p:spPr bwMode="auto">
          <a:xfrm>
            <a:off x="5003800" y="3429000"/>
            <a:ext cx="3381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E</a:t>
            </a:r>
          </a:p>
        </p:txBody>
      </p:sp>
      <p:sp>
        <p:nvSpPr>
          <p:cNvPr id="16400" name="TextovéPole 16"/>
          <p:cNvSpPr txBox="1">
            <a:spLocks noChangeArrowheads="1"/>
          </p:cNvSpPr>
          <p:nvPr/>
        </p:nvSpPr>
        <p:spPr bwMode="auto">
          <a:xfrm>
            <a:off x="7380288" y="3429000"/>
            <a:ext cx="325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F</a:t>
            </a:r>
          </a:p>
        </p:txBody>
      </p:sp>
      <p:sp>
        <p:nvSpPr>
          <p:cNvPr id="16401" name="TextovéPole 17"/>
          <p:cNvSpPr txBox="1">
            <a:spLocks noChangeArrowheads="1"/>
          </p:cNvSpPr>
          <p:nvPr/>
        </p:nvSpPr>
        <p:spPr bwMode="auto">
          <a:xfrm>
            <a:off x="8172450" y="2997200"/>
            <a:ext cx="3635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G</a:t>
            </a:r>
          </a:p>
        </p:txBody>
      </p:sp>
      <p:sp>
        <p:nvSpPr>
          <p:cNvPr id="16402" name="TextovéPole 18"/>
          <p:cNvSpPr txBox="1">
            <a:spLocks noChangeArrowheads="1"/>
          </p:cNvSpPr>
          <p:nvPr/>
        </p:nvSpPr>
        <p:spPr bwMode="auto">
          <a:xfrm>
            <a:off x="5435600" y="2997200"/>
            <a:ext cx="3524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H</a:t>
            </a:r>
          </a:p>
        </p:txBody>
      </p:sp>
      <p:sp>
        <p:nvSpPr>
          <p:cNvPr id="16403" name="TextovéPole 19"/>
          <p:cNvSpPr txBox="1">
            <a:spLocks noChangeArrowheads="1"/>
          </p:cNvSpPr>
          <p:nvPr/>
        </p:nvSpPr>
        <p:spPr bwMode="auto">
          <a:xfrm>
            <a:off x="5867400" y="4437063"/>
            <a:ext cx="352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D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</a:rPr>
              <a:t>Popis hranolu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Zásady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volného rovnoběžného promítání (45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, ½).</a:t>
            </a:r>
          </a:p>
          <a:p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Vrcholy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: A, B, C, D, E, F, G, H.</a:t>
            </a:r>
          </a:p>
          <a:p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Hrany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: AB, BC, CD, AD, … atd.</a:t>
            </a:r>
          </a:p>
          <a:p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Protější stěny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: ABCD, EFGH, …… atd.</a:t>
            </a:r>
          </a:p>
          <a:p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Sousední stěny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: společná hrana.</a:t>
            </a:r>
          </a:p>
          <a:p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Dolní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horní podstava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Boční stěny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Rozměry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kvádru: 3 různé hrany se společným vrcholem.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Kvádr a krychle jsou zvláštní případ </a:t>
            </a:r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kolmého hranolu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</a:rPr>
              <a:t>Popis hranolu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8434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Boční stěny rozvinuté do roviny nazýváme </a:t>
            </a:r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plášť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hranolu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Plášť hranolu společně s oběma podstavami nazýváme </a:t>
            </a:r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síť hranolu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Vzdálenost dolní a horní podstavy se nazývá </a:t>
            </a:r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výška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hranolu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</a:rPr>
              <a:t>Síť krychle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476375" y="2852738"/>
            <a:ext cx="1511300" cy="15843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987675" y="2852738"/>
            <a:ext cx="1584325" cy="15843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2852738"/>
            <a:ext cx="1584325" cy="15843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156325" y="2852738"/>
            <a:ext cx="1584325" cy="15843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572000" y="4437063"/>
            <a:ext cx="1584325" cy="15843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572000" y="1268413"/>
            <a:ext cx="1584325" cy="15843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19464" name="TextovéPole 8"/>
          <p:cNvSpPr txBox="1">
            <a:spLocks noChangeArrowheads="1"/>
          </p:cNvSpPr>
          <p:nvPr/>
        </p:nvSpPr>
        <p:spPr bwMode="auto">
          <a:xfrm>
            <a:off x="5219700" y="1844675"/>
            <a:ext cx="5572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latin typeface="Gill Sans MT"/>
              </a:rPr>
              <a:t>S</a:t>
            </a:r>
            <a:r>
              <a:rPr lang="cs-CZ" sz="2800" b="1" baseline="-25000">
                <a:latin typeface="Gill Sans MT"/>
              </a:rPr>
              <a:t>1</a:t>
            </a:r>
            <a:endParaRPr lang="cs-CZ" sz="2800" b="1">
              <a:latin typeface="Gill Sans MT"/>
            </a:endParaRPr>
          </a:p>
        </p:txBody>
      </p:sp>
      <p:sp>
        <p:nvSpPr>
          <p:cNvPr id="19465" name="TextovéPole 9"/>
          <p:cNvSpPr txBox="1">
            <a:spLocks noChangeArrowheads="1"/>
          </p:cNvSpPr>
          <p:nvPr/>
        </p:nvSpPr>
        <p:spPr bwMode="auto">
          <a:xfrm>
            <a:off x="5148263" y="5013325"/>
            <a:ext cx="5556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latin typeface="Gill Sans MT"/>
              </a:rPr>
              <a:t>S</a:t>
            </a:r>
            <a:r>
              <a:rPr lang="cs-CZ" sz="2800" b="1" baseline="-25000">
                <a:latin typeface="Gill Sans MT"/>
              </a:rPr>
              <a:t>1</a:t>
            </a:r>
            <a:endParaRPr lang="cs-CZ" sz="2800" b="1">
              <a:latin typeface="Gill Sans MT"/>
            </a:endParaRPr>
          </a:p>
        </p:txBody>
      </p:sp>
      <p:sp>
        <p:nvSpPr>
          <p:cNvPr id="19466" name="TextovéPole 10"/>
          <p:cNvSpPr txBox="1">
            <a:spLocks noChangeArrowheads="1"/>
          </p:cNvSpPr>
          <p:nvPr/>
        </p:nvSpPr>
        <p:spPr bwMode="auto">
          <a:xfrm>
            <a:off x="6659563" y="3357563"/>
            <a:ext cx="5572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latin typeface="Gill Sans MT"/>
              </a:rPr>
              <a:t>S</a:t>
            </a:r>
            <a:r>
              <a:rPr lang="cs-CZ" sz="2800" b="1" baseline="-25000">
                <a:latin typeface="Gill Sans MT"/>
              </a:rPr>
              <a:t>2</a:t>
            </a:r>
            <a:endParaRPr lang="cs-CZ" sz="2800" b="1">
              <a:latin typeface="Gill Sans MT"/>
            </a:endParaRPr>
          </a:p>
        </p:txBody>
      </p:sp>
      <p:sp>
        <p:nvSpPr>
          <p:cNvPr id="19467" name="TextovéPole 11"/>
          <p:cNvSpPr txBox="1">
            <a:spLocks noChangeArrowheads="1"/>
          </p:cNvSpPr>
          <p:nvPr/>
        </p:nvSpPr>
        <p:spPr bwMode="auto">
          <a:xfrm>
            <a:off x="1116013" y="4437063"/>
            <a:ext cx="3381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A</a:t>
            </a:r>
          </a:p>
        </p:txBody>
      </p:sp>
      <p:sp>
        <p:nvSpPr>
          <p:cNvPr id="19468" name="TextovéPole 12"/>
          <p:cNvSpPr txBox="1">
            <a:spLocks noChangeArrowheads="1"/>
          </p:cNvSpPr>
          <p:nvPr/>
        </p:nvSpPr>
        <p:spPr bwMode="auto">
          <a:xfrm>
            <a:off x="2627313" y="4437063"/>
            <a:ext cx="339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B</a:t>
            </a:r>
          </a:p>
        </p:txBody>
      </p:sp>
      <p:sp>
        <p:nvSpPr>
          <p:cNvPr id="19469" name="TextovéPole 13"/>
          <p:cNvSpPr txBox="1">
            <a:spLocks noChangeArrowheads="1"/>
          </p:cNvSpPr>
          <p:nvPr/>
        </p:nvSpPr>
        <p:spPr bwMode="auto">
          <a:xfrm>
            <a:off x="4211638" y="4437063"/>
            <a:ext cx="352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C</a:t>
            </a:r>
          </a:p>
        </p:txBody>
      </p:sp>
      <p:sp>
        <p:nvSpPr>
          <p:cNvPr id="19470" name="TextovéPole 14"/>
          <p:cNvSpPr txBox="1">
            <a:spLocks noChangeArrowheads="1"/>
          </p:cNvSpPr>
          <p:nvPr/>
        </p:nvSpPr>
        <p:spPr bwMode="auto">
          <a:xfrm>
            <a:off x="6156325" y="4437063"/>
            <a:ext cx="3508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D</a:t>
            </a:r>
          </a:p>
        </p:txBody>
      </p:sp>
      <p:sp>
        <p:nvSpPr>
          <p:cNvPr id="19471" name="TextovéPole 15"/>
          <p:cNvSpPr txBox="1">
            <a:spLocks noChangeArrowheads="1"/>
          </p:cNvSpPr>
          <p:nvPr/>
        </p:nvSpPr>
        <p:spPr bwMode="auto">
          <a:xfrm>
            <a:off x="7740650" y="4437063"/>
            <a:ext cx="338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A</a:t>
            </a:r>
          </a:p>
        </p:txBody>
      </p:sp>
      <p:sp>
        <p:nvSpPr>
          <p:cNvPr id="19472" name="TextovéPole 16"/>
          <p:cNvSpPr txBox="1">
            <a:spLocks noChangeArrowheads="1"/>
          </p:cNvSpPr>
          <p:nvPr/>
        </p:nvSpPr>
        <p:spPr bwMode="auto">
          <a:xfrm>
            <a:off x="1116013" y="2492375"/>
            <a:ext cx="3381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E</a:t>
            </a:r>
          </a:p>
        </p:txBody>
      </p:sp>
      <p:sp>
        <p:nvSpPr>
          <p:cNvPr id="19473" name="TextovéPole 17"/>
          <p:cNvSpPr txBox="1">
            <a:spLocks noChangeArrowheads="1"/>
          </p:cNvSpPr>
          <p:nvPr/>
        </p:nvSpPr>
        <p:spPr bwMode="auto">
          <a:xfrm>
            <a:off x="2627313" y="2492375"/>
            <a:ext cx="325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F</a:t>
            </a:r>
          </a:p>
        </p:txBody>
      </p:sp>
      <p:sp>
        <p:nvSpPr>
          <p:cNvPr id="19474" name="TextovéPole 18"/>
          <p:cNvSpPr txBox="1">
            <a:spLocks noChangeArrowheads="1"/>
          </p:cNvSpPr>
          <p:nvPr/>
        </p:nvSpPr>
        <p:spPr bwMode="auto">
          <a:xfrm>
            <a:off x="4211638" y="2492375"/>
            <a:ext cx="365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G</a:t>
            </a:r>
          </a:p>
        </p:txBody>
      </p:sp>
      <p:sp>
        <p:nvSpPr>
          <p:cNvPr id="19475" name="TextovéPole 19"/>
          <p:cNvSpPr txBox="1">
            <a:spLocks noChangeArrowheads="1"/>
          </p:cNvSpPr>
          <p:nvPr/>
        </p:nvSpPr>
        <p:spPr bwMode="auto">
          <a:xfrm>
            <a:off x="6156325" y="2492375"/>
            <a:ext cx="360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Gill Sans MT"/>
              </a:rPr>
              <a:t>H</a:t>
            </a:r>
          </a:p>
        </p:txBody>
      </p:sp>
      <p:sp>
        <p:nvSpPr>
          <p:cNvPr id="19476" name="TextovéPole 20"/>
          <p:cNvSpPr txBox="1">
            <a:spLocks noChangeArrowheads="1"/>
          </p:cNvSpPr>
          <p:nvPr/>
        </p:nvSpPr>
        <p:spPr bwMode="auto">
          <a:xfrm>
            <a:off x="7740650" y="2492375"/>
            <a:ext cx="3381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E</a:t>
            </a:r>
          </a:p>
        </p:txBody>
      </p:sp>
      <p:sp>
        <p:nvSpPr>
          <p:cNvPr id="19477" name="TextovéPole 21"/>
          <p:cNvSpPr txBox="1">
            <a:spLocks noChangeArrowheads="1"/>
          </p:cNvSpPr>
          <p:nvPr/>
        </p:nvSpPr>
        <p:spPr bwMode="auto">
          <a:xfrm>
            <a:off x="4211638" y="6021388"/>
            <a:ext cx="3381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B</a:t>
            </a:r>
          </a:p>
        </p:txBody>
      </p:sp>
      <p:sp>
        <p:nvSpPr>
          <p:cNvPr id="19478" name="TextovéPole 22"/>
          <p:cNvSpPr txBox="1">
            <a:spLocks noChangeArrowheads="1"/>
          </p:cNvSpPr>
          <p:nvPr/>
        </p:nvSpPr>
        <p:spPr bwMode="auto">
          <a:xfrm>
            <a:off x="6156325" y="6021388"/>
            <a:ext cx="338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A</a:t>
            </a:r>
          </a:p>
        </p:txBody>
      </p:sp>
      <p:sp>
        <p:nvSpPr>
          <p:cNvPr id="19479" name="TextovéPole 23"/>
          <p:cNvSpPr txBox="1">
            <a:spLocks noChangeArrowheads="1"/>
          </p:cNvSpPr>
          <p:nvPr/>
        </p:nvSpPr>
        <p:spPr bwMode="auto">
          <a:xfrm>
            <a:off x="6156325" y="1196975"/>
            <a:ext cx="3381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E</a:t>
            </a:r>
          </a:p>
        </p:txBody>
      </p:sp>
      <p:sp>
        <p:nvSpPr>
          <p:cNvPr id="19480" name="TextovéPole 24"/>
          <p:cNvSpPr txBox="1">
            <a:spLocks noChangeArrowheads="1"/>
          </p:cNvSpPr>
          <p:nvPr/>
        </p:nvSpPr>
        <p:spPr bwMode="auto">
          <a:xfrm>
            <a:off x="4211638" y="1196975"/>
            <a:ext cx="325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/>
              </a:rPr>
              <a:t>F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</a:rPr>
              <a:t>Povrch hranolu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Povrch kolmého čtyřbokého hranolu – zde krychle, vypočítáme: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– obsah podstavy (dolní + horní)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– obsah pláště hranolu (boční stěny – 4)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S – povrch celého tělesa</a:t>
            </a:r>
          </a:p>
          <a:p>
            <a:r>
              <a:rPr lang="cs-CZ" sz="3600" b="1" smtClean="0">
                <a:latin typeface="Times New Roman" pitchFamily="18" charset="0"/>
                <a:cs typeface="Times New Roman" pitchFamily="18" charset="0"/>
              </a:rPr>
              <a:t>S = S</a:t>
            </a:r>
            <a:r>
              <a:rPr lang="cs-CZ" sz="3600" b="1" baseline="-2500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3600" b="1" smtClean="0">
                <a:latin typeface="Times New Roman" pitchFamily="18" charset="0"/>
                <a:cs typeface="Times New Roman" pitchFamily="18" charset="0"/>
              </a:rPr>
              <a:t> + S</a:t>
            </a:r>
            <a:r>
              <a:rPr lang="cs-CZ" sz="3600" b="1" baseline="-2500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3600" b="1" smtClean="0">
                <a:latin typeface="Times New Roman" pitchFamily="18" charset="0"/>
                <a:cs typeface="Times New Roman" pitchFamily="18" charset="0"/>
              </a:rPr>
              <a:t> + S</a:t>
            </a:r>
            <a:r>
              <a:rPr lang="cs-CZ" sz="3600" b="1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sz="36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smtClean="0">
                <a:latin typeface="Times New Roman" pitchFamily="18" charset="0"/>
                <a:cs typeface="Times New Roman" pitchFamily="18" charset="0"/>
              </a:rPr>
              <a:t>S = 2.S</a:t>
            </a:r>
            <a:r>
              <a:rPr lang="cs-CZ" sz="3600" b="1" baseline="-2500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3600" b="1" smtClean="0">
                <a:latin typeface="Times New Roman" pitchFamily="18" charset="0"/>
                <a:cs typeface="Times New Roman" pitchFamily="18" charset="0"/>
              </a:rPr>
              <a:t> + S</a:t>
            </a:r>
            <a:r>
              <a:rPr lang="cs-CZ" sz="3600" b="1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sz="36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Podstavou kolmého hranolu může být trojúhelník, rovnoběžník, mnohoúhelník pravidelný i nepravidelný.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Boční stěnou může být čtverec nebo obdélník.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</a:rPr>
              <a:t>Objem hranolu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1506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Pro výpočet objemu </a:t>
            </a:r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jakéhokoliv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hranolu platí:</a:t>
            </a:r>
          </a:p>
          <a:p>
            <a:r>
              <a:rPr lang="cs-CZ" sz="3600" b="1" smtClean="0">
                <a:latin typeface="Times New Roman" pitchFamily="18" charset="0"/>
                <a:cs typeface="Times New Roman" pitchFamily="18" charset="0"/>
              </a:rPr>
              <a:t>V = S</a:t>
            </a:r>
            <a:r>
              <a:rPr lang="cs-CZ" sz="3600" b="1" baseline="-25000" smtClean="0">
                <a:latin typeface="Times New Roman" pitchFamily="18" charset="0"/>
                <a:cs typeface="Times New Roman" pitchFamily="18" charset="0"/>
              </a:rPr>
              <a:t>p </a:t>
            </a:r>
            <a:r>
              <a:rPr lang="cs-CZ" sz="3600" b="1" smtClean="0">
                <a:latin typeface="Times New Roman" pitchFamily="18" charset="0"/>
                <a:cs typeface="Times New Roman" pitchFamily="18" charset="0"/>
              </a:rPr>
              <a:t>. v</a:t>
            </a:r>
          </a:p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– objem hranolu</a:t>
            </a:r>
          </a:p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400" b="1" baseline="-2500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– obsah podstavy</a:t>
            </a:r>
          </a:p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– výška hranolu</a:t>
            </a:r>
          </a:p>
          <a:p>
            <a:pPr>
              <a:buFont typeface="Wingdings 2" pitchFamily="18" charset="2"/>
              <a:buNone/>
            </a:pP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Pro výpočet </a:t>
            </a:r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objemu kvádru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s rozměry a, b, c platí vzorec:</a:t>
            </a:r>
          </a:p>
          <a:p>
            <a:r>
              <a:rPr lang="cs-CZ" sz="3600" b="1" smtClean="0">
                <a:latin typeface="Times New Roman" pitchFamily="18" charset="0"/>
                <a:cs typeface="Times New Roman" pitchFamily="18" charset="0"/>
              </a:rPr>
              <a:t>V = a . b . c = S</a:t>
            </a:r>
            <a:r>
              <a:rPr lang="cs-CZ" sz="3600" b="1" baseline="-2500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3600" b="1" smtClean="0">
                <a:latin typeface="Times New Roman" pitchFamily="18" charset="0"/>
                <a:cs typeface="Times New Roman" pitchFamily="18" charset="0"/>
              </a:rPr>
              <a:t> . v</a:t>
            </a:r>
          </a:p>
          <a:p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800" b="1" baseline="-2500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 = a . b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v = c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</a:rPr>
              <a:t>Objem krychle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Pro výpočet objemu </a:t>
            </a:r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krychle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s hranou délky </a:t>
            </a:r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(všechny hrany mají stejnou délku) platí vzorec:</a:t>
            </a:r>
          </a:p>
          <a:p>
            <a:r>
              <a:rPr lang="cs-CZ" sz="3600" b="1" smtClean="0">
                <a:latin typeface="Times New Roman" pitchFamily="18" charset="0"/>
                <a:cs typeface="Times New Roman" pitchFamily="18" charset="0"/>
              </a:rPr>
              <a:t>V = a . a . a = a</a:t>
            </a:r>
            <a:r>
              <a:rPr lang="cs-CZ" sz="3600" b="1" baseline="3000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sz="3600" b="1" smtClean="0">
                <a:latin typeface="Times New Roman" pitchFamily="18" charset="0"/>
                <a:cs typeface="Times New Roman" pitchFamily="18" charset="0"/>
              </a:rPr>
              <a:t> = S</a:t>
            </a:r>
            <a:r>
              <a:rPr lang="cs-CZ" sz="3600" b="1" baseline="-2500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3600" b="1" smtClean="0">
                <a:latin typeface="Times New Roman" pitchFamily="18" charset="0"/>
                <a:cs typeface="Times New Roman" pitchFamily="18" charset="0"/>
              </a:rPr>
              <a:t> . v</a:t>
            </a:r>
          </a:p>
          <a:p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800" b="1" baseline="-2500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 = a . a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 v = a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ovéPole 1"/>
          <p:cNvSpPr txBox="1">
            <a:spLocks noChangeArrowheads="1"/>
          </p:cNvSpPr>
          <p:nvPr/>
        </p:nvSpPr>
        <p:spPr bwMode="auto">
          <a:xfrm>
            <a:off x="304800" y="333375"/>
            <a:ext cx="2365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Calibri" pitchFamily="34" charset="0"/>
              </a:rPr>
              <a:t>Zdroje informací:</a:t>
            </a:r>
            <a:endParaRPr lang="cs-CZ" sz="1400">
              <a:latin typeface="Gill Sans MT"/>
            </a:endParaRPr>
          </a:p>
        </p:txBody>
      </p:sp>
      <p:sp>
        <p:nvSpPr>
          <p:cNvPr id="23555" name="Obdélník 4"/>
          <p:cNvSpPr>
            <a:spLocks noChangeArrowheads="1"/>
          </p:cNvSpPr>
          <p:nvPr/>
        </p:nvSpPr>
        <p:spPr bwMode="auto">
          <a:xfrm>
            <a:off x="971550" y="2420938"/>
            <a:ext cx="74882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Gill Sans MT"/>
              </a:rPr>
              <a:t>Veškeré materiály jsou dílem autora prezentace.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798</TotalTime>
  <Words>261</Words>
  <Application>Microsoft Office PowerPoint</Application>
  <PresentationFormat>Předvádění na obrazovce (4:3)</PresentationFormat>
  <Paragraphs>77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10</vt:i4>
      </vt:variant>
    </vt:vector>
  </HeadingPairs>
  <TitlesOfParts>
    <vt:vector size="23" baseType="lpstr">
      <vt:lpstr>Gill Sans MT</vt:lpstr>
      <vt:lpstr>Arial</vt:lpstr>
      <vt:lpstr>Wingdings 2</vt:lpstr>
      <vt:lpstr>Verdana</vt:lpstr>
      <vt:lpstr>Calibri</vt:lpstr>
      <vt:lpstr>Times New Roman</vt:lpstr>
      <vt:lpstr>Slunovrat</vt:lpstr>
      <vt:lpstr>Slunovrat</vt:lpstr>
      <vt:lpstr>Slunovrat</vt:lpstr>
      <vt:lpstr>Slunovrat</vt:lpstr>
      <vt:lpstr>Slunovrat</vt:lpstr>
      <vt:lpstr>Slunovrat</vt:lpstr>
      <vt:lpstr>Slunovrat</vt:lpstr>
      <vt:lpstr>Snímek 1</vt:lpstr>
      <vt:lpstr>Povrch a objem hranolu</vt:lpstr>
      <vt:lpstr>Povrch a objem hranolu</vt:lpstr>
      <vt:lpstr>Popis hranolu</vt:lpstr>
      <vt:lpstr>Popis hranolu</vt:lpstr>
      <vt:lpstr>Síť krychle</vt:lpstr>
      <vt:lpstr>Povrch hranolu</vt:lpstr>
      <vt:lpstr>Objem hranolu</vt:lpstr>
      <vt:lpstr>Objem krychle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Školák</dc:creator>
  <cp:lastModifiedBy>Maminka</cp:lastModifiedBy>
  <cp:revision>135</cp:revision>
  <dcterms:created xsi:type="dcterms:W3CDTF">2011-03-24T11:59:00Z</dcterms:created>
  <dcterms:modified xsi:type="dcterms:W3CDTF">2012-03-04T14:01:16Z</dcterms:modified>
</cp:coreProperties>
</file>