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72" r:id="rId3"/>
    <p:sldId id="262" r:id="rId4"/>
    <p:sldId id="263" r:id="rId5"/>
    <p:sldId id="265" r:id="rId6"/>
    <p:sldId id="271" r:id="rId7"/>
    <p:sldId id="266" r:id="rId8"/>
    <p:sldId id="273" r:id="rId9"/>
    <p:sldId id="274" r:id="rId10"/>
    <p:sldId id="26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45F4588-97EF-41B8-93CD-60FEE57EA03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2353EE5-2878-4965-9FB8-433FAFF93E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D321962-F731-4125-86C1-2342F554910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FEDAED2-3129-4EFD-BF27-7A2507C8EC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09BB0-507D-4198-A276-FC84E00F90A7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8E4E4-EA9D-43C4-8FC3-22F344B4BF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7BDFD34-BF31-4E2B-A10A-093761813D37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0193C09-D050-415A-981A-A6E3204165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D5013-F5D8-4A4A-9CE6-D25772535B5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63187-D124-44BC-B8E8-F07727C273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FD06764-87FB-47F6-BE2D-7A857C70075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9645A0D-CF3C-474B-8F67-301C7C401C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36401B-DE1A-44AD-9EA9-A50696F3AC5A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926FC-F237-4E31-8AEE-8F92F39880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360CD99-ED4F-483A-A8D2-8EEB0531EA2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E582C19-9D64-4A8D-8DED-C80CA64FD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3F8DF1A-4EF3-4064-BB31-86A583310402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81333F3-3C14-4798-8968-45E315AB0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ACBA348-E6D6-46B3-B8F9-8114292F088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51FA205-8BBB-4FE0-8943-0C23E4FBDF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A66C9-3B80-4629-B6EF-7F76F45C5F2A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B7E3E-2B0C-4E1A-9CBD-E7B7B8B200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88930-96E8-46EB-8842-926CBB9C3CE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AC0C8-B71D-4321-AC8E-96970AE18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E67919DC-BE6A-4FF7-955B-1223309CFFA8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C58884AB-32B0-44FD-9143-30ACCC10EB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wipe dir="d"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052736"/>
            <a:ext cx="7368398" cy="1944216"/>
          </a:xfr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Obvod a obsah rovinného obrazce III.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4338" name="TextovéPole 3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>
                <a:latin typeface="Gill Sans MT"/>
              </a:rPr>
              <a:t>VY_32_INOVACE_051_Obvod a obsah lichoběžníku</a:t>
            </a:r>
            <a:endParaRPr lang="cs-CZ" b="1">
              <a:latin typeface="Gill Sans MT"/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4446588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Obvod a obsah lichoběžníku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1476375" y="5516563"/>
            <a:ext cx="3095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Autor: Ing. Janeček Jaroslav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>Obvod a obsah lichoběžníku</a:t>
            </a:r>
            <a:endParaRPr lang="cs-CZ" sz="36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Lichoběžníky rozlišujeme: obecný, rovnoramenný a pravoúhlý.</a:t>
            </a:r>
          </a:p>
          <a:p>
            <a:r>
              <a:rPr lang="cs-CZ" smtClean="0"/>
              <a:t>Má čtyři strany, z nichž dvě jsou vždy rovnoběžné – </a:t>
            </a:r>
            <a:r>
              <a:rPr lang="cs-CZ" i="1" u="sng" smtClean="0"/>
              <a:t>základny</a:t>
            </a:r>
            <a:r>
              <a:rPr lang="cs-CZ" smtClean="0"/>
              <a:t>, zbylé strany nazýváme </a:t>
            </a:r>
            <a:r>
              <a:rPr lang="cs-CZ" i="1" u="sng" smtClean="0"/>
              <a:t>ramena</a:t>
            </a:r>
            <a:r>
              <a:rPr lang="cs-CZ" smtClean="0"/>
              <a:t>, a jsou vždy různoběžné.</a:t>
            </a:r>
          </a:p>
          <a:p>
            <a:r>
              <a:rPr lang="cs-CZ" smtClean="0"/>
              <a:t>Součet vnitřních úhlů činí 360</a:t>
            </a:r>
            <a:r>
              <a:rPr lang="cs-CZ" baseline="30000" smtClean="0"/>
              <a:t>0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>Obvod a obsah lichoběžníku</a:t>
            </a:r>
            <a:endParaRPr lang="cs-CZ" sz="36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476375" y="1484313"/>
            <a:ext cx="7240588" cy="4800600"/>
          </a:xfrm>
        </p:spPr>
        <p:txBody>
          <a:bodyPr/>
          <a:lstStyle/>
          <a:p>
            <a:r>
              <a:rPr lang="cs-CZ" u="sng" smtClean="0"/>
              <a:t>Lichoběžník</a:t>
            </a:r>
          </a:p>
        </p:txBody>
      </p:sp>
      <p:sp>
        <p:nvSpPr>
          <p:cNvPr id="17411" name="TextovéPole 23"/>
          <p:cNvSpPr txBox="1">
            <a:spLocks noChangeArrowheads="1"/>
          </p:cNvSpPr>
          <p:nvPr/>
        </p:nvSpPr>
        <p:spPr bwMode="auto">
          <a:xfrm>
            <a:off x="2411413" y="5157788"/>
            <a:ext cx="4587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ill Sans MT"/>
              </a:rPr>
              <a:t>A</a:t>
            </a:r>
          </a:p>
        </p:txBody>
      </p:sp>
      <p:sp>
        <p:nvSpPr>
          <p:cNvPr id="17412" name="TextovéPole 24"/>
          <p:cNvSpPr txBox="1">
            <a:spLocks noChangeArrowheads="1"/>
          </p:cNvSpPr>
          <p:nvPr/>
        </p:nvSpPr>
        <p:spPr bwMode="auto">
          <a:xfrm>
            <a:off x="7092950" y="5157788"/>
            <a:ext cx="4587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ill Sans MT"/>
              </a:rPr>
              <a:t>B</a:t>
            </a:r>
          </a:p>
        </p:txBody>
      </p:sp>
      <p:sp>
        <p:nvSpPr>
          <p:cNvPr id="17413" name="TextovéPole 25"/>
          <p:cNvSpPr txBox="1">
            <a:spLocks noChangeArrowheads="1"/>
          </p:cNvSpPr>
          <p:nvPr/>
        </p:nvSpPr>
        <p:spPr bwMode="auto">
          <a:xfrm>
            <a:off x="6516688" y="2349500"/>
            <a:ext cx="4810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ill Sans MT"/>
              </a:rPr>
              <a:t>C</a:t>
            </a:r>
          </a:p>
        </p:txBody>
      </p:sp>
      <p:sp>
        <p:nvSpPr>
          <p:cNvPr id="17414" name="TextovéPole 26"/>
          <p:cNvSpPr txBox="1">
            <a:spLocks noChangeArrowheads="1"/>
          </p:cNvSpPr>
          <p:nvPr/>
        </p:nvSpPr>
        <p:spPr bwMode="auto">
          <a:xfrm>
            <a:off x="4859338" y="5157788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/>
              </a:rPr>
              <a:t>a</a:t>
            </a:r>
          </a:p>
        </p:txBody>
      </p:sp>
      <p:sp>
        <p:nvSpPr>
          <p:cNvPr id="17415" name="TextovéPole 27"/>
          <p:cNvSpPr txBox="1">
            <a:spLocks noChangeArrowheads="1"/>
          </p:cNvSpPr>
          <p:nvPr/>
        </p:nvSpPr>
        <p:spPr bwMode="auto">
          <a:xfrm>
            <a:off x="4859338" y="25654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c</a:t>
            </a:r>
          </a:p>
        </p:txBody>
      </p:sp>
      <p:sp>
        <p:nvSpPr>
          <p:cNvPr id="17416" name="TextovéPole 28"/>
          <p:cNvSpPr txBox="1">
            <a:spLocks noChangeArrowheads="1"/>
          </p:cNvSpPr>
          <p:nvPr/>
        </p:nvSpPr>
        <p:spPr bwMode="auto">
          <a:xfrm>
            <a:off x="6804025" y="3716338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b</a:t>
            </a:r>
          </a:p>
        </p:txBody>
      </p:sp>
      <p:sp>
        <p:nvSpPr>
          <p:cNvPr id="33" name="Lichoběžník 32"/>
          <p:cNvSpPr/>
          <p:nvPr/>
        </p:nvSpPr>
        <p:spPr>
          <a:xfrm>
            <a:off x="2916238" y="2924175"/>
            <a:ext cx="4176712" cy="2233613"/>
          </a:xfrm>
          <a:prstGeom prst="trapezoi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418" name="TextovéPole 33"/>
          <p:cNvSpPr txBox="1">
            <a:spLocks noChangeArrowheads="1"/>
          </p:cNvSpPr>
          <p:nvPr/>
        </p:nvSpPr>
        <p:spPr bwMode="auto">
          <a:xfrm>
            <a:off x="2987675" y="2349500"/>
            <a:ext cx="4810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ill Sans MT"/>
              </a:rPr>
              <a:t>D</a:t>
            </a:r>
          </a:p>
        </p:txBody>
      </p:sp>
      <p:sp>
        <p:nvSpPr>
          <p:cNvPr id="17419" name="TextovéPole 34"/>
          <p:cNvSpPr txBox="1">
            <a:spLocks noChangeArrowheads="1"/>
          </p:cNvSpPr>
          <p:nvPr/>
        </p:nvSpPr>
        <p:spPr bwMode="auto">
          <a:xfrm>
            <a:off x="2843213" y="3716338"/>
            <a:ext cx="312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d</a:t>
            </a:r>
          </a:p>
        </p:txBody>
      </p:sp>
      <p:cxnSp>
        <p:nvCxnSpPr>
          <p:cNvPr id="37" name="Přímá spojovací čára 36"/>
          <p:cNvCxnSpPr/>
          <p:nvPr/>
        </p:nvCxnSpPr>
        <p:spPr>
          <a:xfrm rot="5400000">
            <a:off x="2375693" y="4040982"/>
            <a:ext cx="223361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21" name="TextovéPole 38"/>
          <p:cNvSpPr txBox="1">
            <a:spLocks noChangeArrowheads="1"/>
          </p:cNvSpPr>
          <p:nvPr/>
        </p:nvSpPr>
        <p:spPr bwMode="auto">
          <a:xfrm>
            <a:off x="3492500" y="4292600"/>
            <a:ext cx="3841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v</a:t>
            </a:r>
            <a:r>
              <a:rPr lang="cs-CZ" baseline="-25000">
                <a:latin typeface="Gill Sans MT"/>
              </a:rPr>
              <a:t>a</a:t>
            </a:r>
            <a:endParaRPr lang="cs-CZ">
              <a:latin typeface="Gill Sans MT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Obvod lichoběžníku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Pro lichoběžník s délkou stran                </a:t>
            </a:r>
            <a:r>
              <a:rPr lang="cs-CZ" b="1" u="sng" smtClean="0"/>
              <a:t>a</a:t>
            </a:r>
            <a:r>
              <a:rPr lang="cs-CZ" smtClean="0"/>
              <a:t> a </a:t>
            </a:r>
            <a:r>
              <a:rPr lang="cs-CZ" b="1" u="sng" smtClean="0"/>
              <a:t>b</a:t>
            </a:r>
            <a:r>
              <a:rPr lang="cs-CZ" smtClean="0"/>
              <a:t> a </a:t>
            </a:r>
            <a:r>
              <a:rPr lang="cs-CZ" b="1" u="sng" smtClean="0"/>
              <a:t>c</a:t>
            </a:r>
            <a:r>
              <a:rPr lang="cs-CZ" smtClean="0"/>
              <a:t> a </a:t>
            </a:r>
            <a:r>
              <a:rPr lang="cs-CZ" b="1" u="sng" smtClean="0"/>
              <a:t>d</a:t>
            </a:r>
            <a:r>
              <a:rPr lang="cs-CZ" smtClean="0"/>
              <a:t> je obvod </a:t>
            </a:r>
            <a:r>
              <a:rPr lang="cs-CZ" b="1" u="sng" smtClean="0"/>
              <a:t>o</a:t>
            </a:r>
            <a:r>
              <a:rPr lang="cs-CZ" smtClean="0"/>
              <a:t> určen vzorcem:  </a:t>
            </a:r>
            <a:r>
              <a:rPr lang="cs-CZ" b="1" smtClean="0"/>
              <a:t>o = a + b + c + d</a:t>
            </a:r>
            <a:endParaRPr lang="cs-CZ" smtClean="0"/>
          </a:p>
          <a:p>
            <a:r>
              <a:rPr lang="cs-CZ" sz="2800" i="1" smtClean="0"/>
              <a:t>Proměnné a výsledek jsou ve </a:t>
            </a:r>
            <a:r>
              <a:rPr lang="cs-CZ" sz="2800" i="1" u="sng" smtClean="0"/>
              <a:t>stejných</a:t>
            </a:r>
            <a:r>
              <a:rPr lang="cs-CZ" sz="2800" i="1" smtClean="0"/>
              <a:t> </a:t>
            </a:r>
            <a:r>
              <a:rPr lang="cs-CZ" sz="2800" i="1" u="sng" smtClean="0"/>
              <a:t>jednotkách délky</a:t>
            </a:r>
            <a:r>
              <a:rPr lang="cs-CZ" sz="2800" i="1" smtClean="0"/>
              <a:t>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Obsah lichoběžníku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Pro lichoběžník s délkou stran                </a:t>
            </a:r>
            <a:r>
              <a:rPr lang="cs-CZ" b="1" u="sng" smtClean="0"/>
              <a:t>a</a:t>
            </a:r>
            <a:r>
              <a:rPr lang="cs-CZ" smtClean="0"/>
              <a:t> a </a:t>
            </a:r>
            <a:r>
              <a:rPr lang="cs-CZ" b="1" u="sng" smtClean="0"/>
              <a:t>c</a:t>
            </a:r>
            <a:r>
              <a:rPr lang="cs-CZ" smtClean="0"/>
              <a:t> a příslušnou výškou k základně (straně) </a:t>
            </a:r>
            <a:r>
              <a:rPr lang="cs-CZ" b="1" u="sng" smtClean="0"/>
              <a:t>a</a:t>
            </a:r>
            <a:r>
              <a:rPr lang="cs-CZ" smtClean="0"/>
              <a:t>, </a:t>
            </a:r>
            <a:r>
              <a:rPr lang="cs-CZ" b="1" u="sng" smtClean="0"/>
              <a:t>v</a:t>
            </a:r>
            <a:r>
              <a:rPr lang="cs-CZ" b="1" u="sng" baseline="-25000" smtClean="0"/>
              <a:t>a</a:t>
            </a:r>
            <a:r>
              <a:rPr lang="cs-CZ" smtClean="0"/>
              <a:t> je obsah </a:t>
            </a:r>
            <a:r>
              <a:rPr lang="cs-CZ" b="1" u="sng" smtClean="0"/>
              <a:t>S</a:t>
            </a:r>
            <a:r>
              <a:rPr lang="cs-CZ" smtClean="0"/>
              <a:t> určen vzorcem:  </a:t>
            </a:r>
            <a:r>
              <a:rPr lang="cs-CZ" b="1" smtClean="0"/>
              <a:t>S = ½ (a + c) . v</a:t>
            </a:r>
            <a:r>
              <a:rPr lang="cs-CZ" b="1" baseline="-25000" smtClean="0"/>
              <a:t>a         </a:t>
            </a:r>
          </a:p>
          <a:p>
            <a:endParaRPr lang="cs-CZ" b="1" baseline="-25000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   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Obsah lichoběžníku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smtClean="0"/>
              <a:t>Proměnné musí být ve </a:t>
            </a:r>
            <a:r>
              <a:rPr lang="cs-CZ" i="1" u="sng" smtClean="0"/>
              <a:t>stejných jednotkách délky</a:t>
            </a:r>
            <a:r>
              <a:rPr lang="cs-CZ" i="1" smtClean="0"/>
              <a:t> a výsledek vyjde v </a:t>
            </a:r>
            <a:r>
              <a:rPr lang="cs-CZ" i="1" u="sng" smtClean="0"/>
              <a:t>příslušné  jednotce obsahu.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Příklad:</a:t>
            </a:r>
            <a:endParaRPr lang="cs-CZ" sz="3200" dirty="0">
              <a:solidFill>
                <a:schemeClr val="tx2">
                  <a:satMod val="13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1403350" y="1916113"/>
            <a:ext cx="6610350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Gill Sans MT"/>
              </a:rPr>
              <a:t>Vypočítejte obvod a obsah lichoběžníku ABCD,</a:t>
            </a:r>
          </a:p>
          <a:p>
            <a:r>
              <a:rPr lang="cs-CZ" sz="2400">
                <a:latin typeface="Gill Sans MT"/>
              </a:rPr>
              <a:t>strana a=10 cm, b=5,8 cm, c=6 cm, d=5,1 cm,</a:t>
            </a:r>
          </a:p>
          <a:p>
            <a:r>
              <a:rPr lang="cs-CZ" sz="2400">
                <a:latin typeface="Gill Sans MT"/>
              </a:rPr>
              <a:t>příslušná výška ke straně a, v</a:t>
            </a:r>
            <a:r>
              <a:rPr lang="cs-CZ" sz="2400" baseline="-25000">
                <a:latin typeface="Gill Sans MT"/>
              </a:rPr>
              <a:t>a</a:t>
            </a:r>
            <a:r>
              <a:rPr lang="cs-CZ" sz="2400">
                <a:latin typeface="Gill Sans MT"/>
              </a:rPr>
              <a:t>  =5 cm. 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i="1" dirty="0" smtClean="0">
                <a:solidFill>
                  <a:schemeClr val="tx2">
                    <a:satMod val="130000"/>
                  </a:schemeClr>
                </a:solidFill>
              </a:rPr>
              <a:t>Řešení:</a:t>
            </a:r>
            <a:endParaRPr lang="cs-CZ" sz="3200" i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1476375" y="1844675"/>
            <a:ext cx="62103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Gill Sans MT"/>
              </a:rPr>
              <a:t>o = a + b + c + d </a:t>
            </a:r>
          </a:p>
          <a:p>
            <a:r>
              <a:rPr lang="cs-CZ" sz="2400">
                <a:latin typeface="Gill Sans MT"/>
              </a:rPr>
              <a:t>o = 10cm + 5,8cm + 6cm + 5,1cm = </a:t>
            </a:r>
            <a:r>
              <a:rPr lang="cs-CZ" sz="2400" u="sng">
                <a:latin typeface="Gill Sans MT"/>
              </a:rPr>
              <a:t>26,9cm</a:t>
            </a:r>
            <a:r>
              <a:rPr lang="cs-CZ" sz="2400">
                <a:latin typeface="Gill Sans MT"/>
              </a:rPr>
              <a:t> </a:t>
            </a:r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1476375" y="3284538"/>
            <a:ext cx="527843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Gill Sans MT"/>
              </a:rPr>
              <a:t>S = ½ . (a + c) . v</a:t>
            </a:r>
            <a:r>
              <a:rPr lang="cs-CZ" sz="2400" baseline="-25000">
                <a:latin typeface="Gill Sans MT"/>
              </a:rPr>
              <a:t>a</a:t>
            </a:r>
            <a:endParaRPr lang="cs-CZ" sz="2400">
              <a:latin typeface="Gill Sans MT"/>
            </a:endParaRPr>
          </a:p>
          <a:p>
            <a:r>
              <a:rPr lang="cs-CZ" sz="2400">
                <a:latin typeface="Gill Sans MT"/>
              </a:rPr>
              <a:t>S = ½ . (10cm + 6cm) . 5cm = </a:t>
            </a:r>
            <a:r>
              <a:rPr lang="cs-CZ" sz="2400" u="sng">
                <a:latin typeface="Gill Sans MT"/>
              </a:rPr>
              <a:t>40 cm</a:t>
            </a:r>
            <a:r>
              <a:rPr lang="cs-CZ" sz="2400" u="sng" baseline="30000">
                <a:latin typeface="Gill Sans MT"/>
              </a:rPr>
              <a:t>2</a:t>
            </a:r>
            <a:endParaRPr lang="cs-CZ" sz="2400" u="sng">
              <a:latin typeface="Gill Sans MT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1"/>
          <p:cNvSpPr txBox="1">
            <a:spLocks noChangeArrowheads="1"/>
          </p:cNvSpPr>
          <p:nvPr/>
        </p:nvSpPr>
        <p:spPr bwMode="auto">
          <a:xfrm>
            <a:off x="304800" y="333375"/>
            <a:ext cx="23653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Zdroje informací:</a:t>
            </a:r>
            <a:endParaRPr lang="cs-CZ" sz="1400">
              <a:latin typeface="Gill Sans MT"/>
            </a:endParaRPr>
          </a:p>
        </p:txBody>
      </p:sp>
      <p:sp>
        <p:nvSpPr>
          <p:cNvPr id="23555" name="Obdélník 4"/>
          <p:cNvSpPr>
            <a:spLocks noChangeArrowheads="1"/>
          </p:cNvSpPr>
          <p:nvPr/>
        </p:nvSpPr>
        <p:spPr bwMode="auto">
          <a:xfrm>
            <a:off x="1042988" y="2420938"/>
            <a:ext cx="7416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/>
              </a:rPr>
              <a:t>Veškeré materiály jsou dílem autora prezentace.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520</TotalTime>
  <Words>188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10</vt:i4>
      </vt:variant>
    </vt:vector>
  </HeadingPairs>
  <TitlesOfParts>
    <vt:vector size="22" baseType="lpstr">
      <vt:lpstr>Gill Sans MT</vt:lpstr>
      <vt:lpstr>Arial</vt:lpstr>
      <vt:lpstr>Wingdings 2</vt:lpstr>
      <vt:lpstr>Verdana</vt:lpstr>
      <vt:lpstr>Calibri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Obvod a obsah lichoběžníku</vt:lpstr>
      <vt:lpstr>Obvod a obsah lichoběžníku</vt:lpstr>
      <vt:lpstr>Obvod a obsah lichoběžníku</vt:lpstr>
      <vt:lpstr>Obvod lichoběžníku</vt:lpstr>
      <vt:lpstr>Obsah lichoběžníku</vt:lpstr>
      <vt:lpstr>Obsah lichoběžníku</vt:lpstr>
      <vt:lpstr>Příklad:</vt:lpstr>
      <vt:lpstr>Řešení: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75</cp:revision>
  <dcterms:created xsi:type="dcterms:W3CDTF">2011-03-24T11:59:00Z</dcterms:created>
  <dcterms:modified xsi:type="dcterms:W3CDTF">2012-03-04T13:59:17Z</dcterms:modified>
</cp:coreProperties>
</file>