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7" r:id="rId3"/>
    <p:sldId id="258" r:id="rId4"/>
    <p:sldId id="259" r:id="rId5"/>
    <p:sldId id="262" r:id="rId6"/>
    <p:sldId id="261" r:id="rId7"/>
    <p:sldId id="265" r:id="rId8"/>
    <p:sldId id="266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E24E377-4BB2-49D9-AD8F-6BFB3A74E1DB}" type="datetimeFigureOut">
              <a:rPr lang="cs-CZ" smtClean="0"/>
              <a:pPr/>
              <a:t>22.10.2011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B39B06B-8E20-4D8E-917B-7E4F92F6B6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24E377-4BB2-49D9-AD8F-6BFB3A74E1DB}" type="datetimeFigureOut">
              <a:rPr lang="cs-CZ" smtClean="0"/>
              <a:pPr/>
              <a:t>22.10.2011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9B06B-8E20-4D8E-917B-7E4F92F6B6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24E377-4BB2-49D9-AD8F-6BFB3A74E1DB}" type="datetimeFigureOut">
              <a:rPr lang="cs-CZ" smtClean="0"/>
              <a:pPr/>
              <a:t>22.10.2011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9B06B-8E20-4D8E-917B-7E4F92F6B6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24E377-4BB2-49D9-AD8F-6BFB3A74E1DB}" type="datetimeFigureOut">
              <a:rPr lang="cs-CZ" smtClean="0"/>
              <a:pPr/>
              <a:t>22.10.2011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9B06B-8E20-4D8E-917B-7E4F92F6B6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24E377-4BB2-49D9-AD8F-6BFB3A74E1DB}" type="datetimeFigureOut">
              <a:rPr lang="cs-CZ" smtClean="0"/>
              <a:pPr/>
              <a:t>22.10.2011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9B06B-8E20-4D8E-917B-7E4F92F6B6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24E377-4BB2-49D9-AD8F-6BFB3A74E1DB}" type="datetimeFigureOut">
              <a:rPr lang="cs-CZ" smtClean="0"/>
              <a:pPr/>
              <a:t>22.10.2011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9B06B-8E20-4D8E-917B-7E4F92F6B6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24E377-4BB2-49D9-AD8F-6BFB3A74E1DB}" type="datetimeFigureOut">
              <a:rPr lang="cs-CZ" smtClean="0"/>
              <a:pPr/>
              <a:t>22.10.2011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9B06B-8E20-4D8E-917B-7E4F92F6B6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E24E377-4BB2-49D9-AD8F-6BFB3A74E1DB}" type="datetimeFigureOut">
              <a:rPr lang="cs-CZ" smtClean="0"/>
              <a:pPr/>
              <a:t>22.10.2011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9B06B-8E20-4D8E-917B-7E4F92F6B6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E24E377-4BB2-49D9-AD8F-6BFB3A74E1DB}" type="datetimeFigureOut">
              <a:rPr lang="cs-CZ" smtClean="0"/>
              <a:pPr/>
              <a:t>22.10.2011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B39B06B-8E20-4D8E-917B-7E4F92F6B6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24E377-4BB2-49D9-AD8F-6BFB3A74E1DB}" type="datetimeFigureOut">
              <a:rPr lang="cs-CZ" smtClean="0"/>
              <a:pPr/>
              <a:t>22.10.2011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9B06B-8E20-4D8E-917B-7E4F92F6B6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24E377-4BB2-49D9-AD8F-6BFB3A74E1DB}" type="datetimeFigureOut">
              <a:rPr lang="cs-CZ" smtClean="0"/>
              <a:pPr/>
              <a:t>22.10.2011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9B06B-8E20-4D8E-917B-7E4F92F6B6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E24E377-4BB2-49D9-AD8F-6BFB3A74E1DB}" type="datetimeFigureOut">
              <a:rPr lang="cs-CZ" smtClean="0"/>
              <a:pPr/>
              <a:t>22.10.2011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B39B06B-8E20-4D8E-917B-7E4F92F6B67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chmania.cz/edutorium/data/fil_1494.gif" TargetMode="External"/><Relationship Id="rId2" Type="http://schemas.openxmlformats.org/officeDocument/2006/relationships/hyperlink" Target="http://fyzika.smoula.net/data/images/civka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cez.cz/edee/content/microsites/elektrina/obr/2-2.gif" TargetMode="External"/><Relationship Id="rId4" Type="http://schemas.openxmlformats.org/officeDocument/2006/relationships/hyperlink" Target="http://upload.wikimedia.org/wikipedia/commons/thumb/5/57/Magnet0873.png/220px-Magnet0873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 txBox="1">
            <a:spLocks/>
          </p:cNvSpPr>
          <p:nvPr/>
        </p:nvSpPr>
        <p:spPr>
          <a:xfrm>
            <a:off x="1439652" y="5157192"/>
            <a:ext cx="6624736" cy="1152128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9. ročníku, slouží k zopakování vlastností magnetického pole, naučení nového učiva připojením cívky k zdroji elektrické energie a vytvořením magnetického pole kolem cívky, vysvětlení pravidla pravé ruky u cívky.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itle 2"/>
          <p:cNvSpPr txBox="1">
            <a:spLocks/>
          </p:cNvSpPr>
          <p:nvPr/>
        </p:nvSpPr>
        <p:spPr>
          <a:xfrm>
            <a:off x="1223628" y="4365104"/>
            <a:ext cx="7577814" cy="749945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b="1" noProof="0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Magnetické pole cívky s proudem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500430" y="692696"/>
            <a:ext cx="535604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09/2011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 FY.9.A.01_Fyzika pro 9. ročník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Název: </a:t>
            </a:r>
            <a:r>
              <a:rPr lang="cs-CZ" b="1" dirty="0" smtClean="0">
                <a:solidFill>
                  <a:srgbClr val="002060"/>
                </a:solidFill>
              </a:rPr>
              <a:t>Magnetické pole cívky s proudem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5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7524" y="548680"/>
            <a:ext cx="1811936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Magnet</a:t>
            </a:r>
            <a:r>
              <a:rPr lang="cs-CZ" b="1" dirty="0" smtClean="0"/>
              <a:t> přitahuje tělesa z feromagnetických látek (hřebíčky z oceli nebo železný klíč).</a:t>
            </a:r>
          </a:p>
          <a:p>
            <a:r>
              <a:rPr lang="cs-CZ" b="1" dirty="0" smtClean="0"/>
              <a:t>Přiblíží-li se dva magnety k sobě </a:t>
            </a:r>
            <a:r>
              <a:rPr lang="cs-CZ" b="1" dirty="0" smtClean="0">
                <a:solidFill>
                  <a:srgbClr val="00B050"/>
                </a:solidFill>
              </a:rPr>
              <a:t>souhlasnými póly, odpuzují se</a:t>
            </a:r>
            <a:r>
              <a:rPr lang="cs-CZ" b="1" dirty="0" smtClean="0"/>
              <a:t>.</a:t>
            </a:r>
          </a:p>
          <a:p>
            <a:r>
              <a:rPr lang="cs-CZ" b="1" dirty="0" smtClean="0"/>
              <a:t>Přiblíží-li se </a:t>
            </a:r>
            <a:r>
              <a:rPr lang="cs-CZ" b="1" dirty="0" smtClean="0">
                <a:solidFill>
                  <a:srgbClr val="00B050"/>
                </a:solidFill>
              </a:rPr>
              <a:t>nesouhlasnými póly, přitahují se</a:t>
            </a:r>
            <a:r>
              <a:rPr lang="cs-CZ" b="1" dirty="0" smtClean="0"/>
              <a:t>.</a:t>
            </a:r>
          </a:p>
          <a:p>
            <a:r>
              <a:rPr lang="cs-CZ" b="1" dirty="0" smtClean="0"/>
              <a:t>Jeden pól magnetky nazýváme </a:t>
            </a:r>
            <a:r>
              <a:rPr lang="cs-CZ" b="1" dirty="0" smtClean="0">
                <a:solidFill>
                  <a:srgbClr val="00B050"/>
                </a:solidFill>
              </a:rPr>
              <a:t>severní</a:t>
            </a:r>
            <a:r>
              <a:rPr lang="cs-CZ" b="1" dirty="0" smtClean="0"/>
              <a:t> (N) a druhý </a:t>
            </a:r>
            <a:r>
              <a:rPr lang="cs-CZ" b="1" dirty="0" smtClean="0">
                <a:solidFill>
                  <a:srgbClr val="00B050"/>
                </a:solidFill>
              </a:rPr>
              <a:t>jižní </a:t>
            </a:r>
            <a:r>
              <a:rPr lang="cs-CZ" b="1" dirty="0" smtClean="0"/>
              <a:t>(S).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Magnetizace</a:t>
            </a:r>
            <a:r>
              <a:rPr lang="cs-CZ" b="1" dirty="0" smtClean="0"/>
              <a:t>, je jev při němž se těleso z feromagnetické látky v magnetickém poli stane magnetem.</a:t>
            </a:r>
            <a:endParaRPr lang="cs-CZ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Co už víme o magnetickém poli</a:t>
            </a:r>
            <a:endParaRPr lang="cs-CZ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Pokračování: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smtClean="0"/>
              <a:t>Čáry, které můžeme řetězci pilin proložit, nazýváme </a:t>
            </a:r>
            <a:r>
              <a:rPr lang="cs-CZ" b="1" dirty="0" smtClean="0">
                <a:solidFill>
                  <a:srgbClr val="0070C0"/>
                </a:solidFill>
              </a:rPr>
              <a:t>indukční čáry magnetického pole</a:t>
            </a:r>
            <a:r>
              <a:rPr lang="cs-CZ" b="1" dirty="0" smtClean="0"/>
              <a:t>.</a:t>
            </a:r>
          </a:p>
          <a:p>
            <a:endParaRPr lang="cs-CZ" b="1" dirty="0" smtClean="0"/>
          </a:p>
          <a:p>
            <a:r>
              <a:rPr lang="cs-CZ" b="1" dirty="0" smtClean="0"/>
              <a:t>Dohodou se označuje </a:t>
            </a:r>
            <a:r>
              <a:rPr lang="cs-CZ" b="1" dirty="0" smtClean="0">
                <a:solidFill>
                  <a:srgbClr val="0070C0"/>
                </a:solidFill>
              </a:rPr>
              <a:t>směr</a:t>
            </a:r>
            <a:r>
              <a:rPr lang="cs-CZ" b="1" dirty="0" smtClean="0"/>
              <a:t> indukčních čar  </a:t>
            </a:r>
            <a:r>
              <a:rPr lang="cs-CZ" b="1" dirty="0" smtClean="0">
                <a:solidFill>
                  <a:srgbClr val="0070C0"/>
                </a:solidFill>
              </a:rPr>
              <a:t>od severního pólu magnetu k jižnímu</a:t>
            </a:r>
            <a:r>
              <a:rPr lang="cs-CZ" b="1" dirty="0" smtClean="0"/>
              <a:t>.</a:t>
            </a:r>
          </a:p>
          <a:p>
            <a:endParaRPr lang="cs-CZ" b="1" dirty="0" smtClean="0"/>
          </a:p>
          <a:p>
            <a:r>
              <a:rPr lang="cs-CZ" b="1" dirty="0" smtClean="0"/>
              <a:t>Kolem vodiče s elektrickým proudem je magnetické pole.</a:t>
            </a:r>
            <a:endParaRPr lang="cs-CZ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268760"/>
            <a:ext cx="2095500" cy="1532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3645024"/>
            <a:ext cx="26289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Při našich pokusech budeme používat </a:t>
            </a:r>
            <a:r>
              <a:rPr lang="cs-CZ" b="1" dirty="0" smtClean="0">
                <a:solidFill>
                  <a:srgbClr val="0070C0"/>
                </a:solidFill>
              </a:rPr>
              <a:t>cívku z vodiče pokrytého izolačním lakem, navinutou na kostře z plastu</a:t>
            </a:r>
            <a:r>
              <a:rPr lang="cs-CZ" b="1" dirty="0" smtClean="0"/>
              <a:t> nebo tuhého papíru.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Cívka:</a:t>
            </a:r>
            <a:endParaRPr lang="cs-CZ" sz="3600" b="1" dirty="0"/>
          </a:p>
        </p:txBody>
      </p:sp>
      <p:pic>
        <p:nvPicPr>
          <p:cNvPr id="1028" name="Picture 4" descr="C:\Users\Home\AppData\Local\Microsoft\Windows\Temporary Internet Files\Content.IE5\WG7E3FW1\MP90038285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3717032"/>
            <a:ext cx="1781944" cy="23363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cívka s proudem se chová jako tyčový magnet</a:t>
            </a:r>
          </a:p>
          <a:p>
            <a:pPr>
              <a:buNone/>
            </a:pPr>
            <a:endParaRPr lang="cs-CZ" b="1" dirty="0" smtClean="0">
              <a:solidFill>
                <a:srgbClr val="FFFF00"/>
              </a:solidFill>
            </a:endParaRPr>
          </a:p>
          <a:p>
            <a:r>
              <a:rPr lang="cs-CZ" b="1" dirty="0" smtClean="0">
                <a:solidFill>
                  <a:srgbClr val="FFFF00"/>
                </a:solidFill>
              </a:rPr>
              <a:t>na jednom konci cívky s proudem je severní pól a na druhém konci jižní pól</a:t>
            </a:r>
          </a:p>
          <a:p>
            <a:pPr>
              <a:buNone/>
            </a:pPr>
            <a:endParaRPr lang="cs-CZ" b="1" dirty="0" smtClean="0">
              <a:solidFill>
                <a:srgbClr val="FFFF00"/>
              </a:solidFill>
            </a:endParaRPr>
          </a:p>
          <a:p>
            <a:r>
              <a:rPr lang="cs-CZ" b="1" dirty="0" smtClean="0">
                <a:solidFill>
                  <a:srgbClr val="FFFF00"/>
                </a:solidFill>
              </a:rPr>
              <a:t>změní-li se směr proudu v cívce, její magnetické póly se vymění</a:t>
            </a:r>
          </a:p>
          <a:p>
            <a:pPr>
              <a:buNone/>
            </a:pPr>
            <a:endParaRPr lang="cs-CZ" b="1" dirty="0" smtClean="0">
              <a:solidFill>
                <a:srgbClr val="FFFF00"/>
              </a:solidFill>
            </a:endParaRPr>
          </a:p>
          <a:p>
            <a:r>
              <a:rPr lang="cs-CZ" b="1" dirty="0" smtClean="0">
                <a:solidFill>
                  <a:srgbClr val="FFFF00"/>
                </a:solidFill>
              </a:rPr>
              <a:t> magnetické pole i uvnitř cívky, kterou prochází elektrický proud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FFFF00"/>
                </a:solidFill>
              </a:rPr>
              <a:t>Vlastnosti cívky s proudem:</a:t>
            </a:r>
            <a:endParaRPr lang="cs-CZ" sz="3600" b="1" u="sng" dirty="0">
              <a:solidFill>
                <a:srgbClr val="FFFF0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2320793"/>
            <a:ext cx="4038600" cy="2846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Pravidlo pravé ruky: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b="1" dirty="0" smtClean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0070C0"/>
                </a:solidFill>
              </a:rPr>
              <a:t>Cívku uchopíme do pravé ruky tak, že ohnuté prsty ukazují směr el. </a:t>
            </a:r>
            <a:r>
              <a:rPr lang="cs-CZ" b="1" dirty="0">
                <a:solidFill>
                  <a:srgbClr val="0070C0"/>
                </a:solidFill>
              </a:rPr>
              <a:t>p</a:t>
            </a:r>
            <a:r>
              <a:rPr lang="cs-CZ" b="1" dirty="0" smtClean="0">
                <a:solidFill>
                  <a:srgbClr val="0070C0"/>
                </a:solidFill>
              </a:rPr>
              <a:t>roudu</a:t>
            </a:r>
            <a:r>
              <a:rPr lang="cs-CZ" b="1" dirty="0" smtClean="0"/>
              <a:t> v jejích závitech. </a:t>
            </a:r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r>
              <a:rPr lang="cs-CZ" b="1" u="sng" dirty="0" smtClean="0">
                <a:solidFill>
                  <a:srgbClr val="0070C0"/>
                </a:solidFill>
              </a:rPr>
              <a:t>Odtažený palec pak ukazuje severní pól.</a:t>
            </a:r>
            <a:endParaRPr lang="cs-CZ" b="1" u="sng" dirty="0">
              <a:solidFill>
                <a:srgbClr val="0070C0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7" y="1916832"/>
            <a:ext cx="4330824" cy="2458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r>
              <a:rPr lang="cs-CZ" dirty="0" smtClean="0">
                <a:solidFill>
                  <a:srgbClr val="00B050"/>
                </a:solidFill>
              </a:rPr>
              <a:t>a</a:t>
            </a:r>
            <a:r>
              <a:rPr lang="cs-CZ" b="1" dirty="0" smtClean="0">
                <a:solidFill>
                  <a:srgbClr val="00B050"/>
                </a:solidFill>
              </a:rPr>
              <a:t>) jenom kolem sebe 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b) kolem sebe i uvnitř cívky</a:t>
            </a:r>
          </a:p>
          <a:p>
            <a:pPr algn="ctr">
              <a:buNone/>
            </a:pPr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c) jenom uvnitř cívky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Kde se nachází magnetické pole cívky s proudem?</a:t>
            </a:r>
            <a:endParaRPr lang="cs-CZ" sz="32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cs-CZ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>
                <a:solidFill>
                  <a:srgbClr val="00B050"/>
                </a:solidFill>
              </a:rPr>
              <a:t>a</a:t>
            </a:r>
            <a:r>
              <a:rPr lang="cs-CZ" b="1" dirty="0" smtClean="0">
                <a:solidFill>
                  <a:srgbClr val="00B050"/>
                </a:solidFill>
              </a:rPr>
              <a:t>) otočením cívky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b) přidáním zdroje elektrického napětí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c) změnou směru elektrického proudu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Čím se vymění póly na cívce?</a:t>
            </a:r>
            <a:endParaRPr lang="cs-CZ" sz="32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>
                <a:hlinkClick r:id="rId2"/>
              </a:rPr>
              <a:t>http://fyzika.</a:t>
            </a:r>
            <a:r>
              <a:rPr lang="cs-CZ" sz="1600" dirty="0" err="1" smtClean="0">
                <a:hlinkClick r:id="rId2"/>
              </a:rPr>
              <a:t>smoula.net</a:t>
            </a:r>
            <a:r>
              <a:rPr lang="cs-CZ" sz="1600" dirty="0" smtClean="0">
                <a:hlinkClick r:id="rId2"/>
              </a:rPr>
              <a:t>/data/images/</a:t>
            </a:r>
            <a:r>
              <a:rPr lang="cs-CZ" sz="1600" dirty="0" err="1" smtClean="0">
                <a:hlinkClick r:id="rId2"/>
              </a:rPr>
              <a:t>civka.jpg</a:t>
            </a:r>
            <a:r>
              <a:rPr lang="cs-CZ" sz="1600" dirty="0" smtClean="0"/>
              <a:t> </a:t>
            </a:r>
            <a:r>
              <a:rPr lang="en-US" sz="1600" dirty="0" smtClean="0"/>
              <a:t>[</a:t>
            </a:r>
            <a:r>
              <a:rPr lang="cs-CZ" sz="1600" dirty="0" smtClean="0"/>
              <a:t>cit: 2011-09-27</a:t>
            </a:r>
            <a:r>
              <a:rPr lang="en-US" sz="1600" dirty="0" smtClean="0"/>
              <a:t>]</a:t>
            </a:r>
            <a:endParaRPr lang="cs-CZ" sz="1600" dirty="0" smtClean="0"/>
          </a:p>
          <a:p>
            <a:r>
              <a:rPr lang="cs-CZ" sz="1600" dirty="0" smtClean="0"/>
              <a:t>galerie office</a:t>
            </a:r>
          </a:p>
          <a:p>
            <a:r>
              <a:rPr lang="cs-CZ" sz="1600" dirty="0" smtClean="0">
                <a:hlinkClick r:id="rId3"/>
              </a:rPr>
              <a:t>http://www.</a:t>
            </a:r>
            <a:r>
              <a:rPr lang="cs-CZ" sz="1600" dirty="0" err="1" smtClean="0">
                <a:hlinkClick r:id="rId3"/>
              </a:rPr>
              <a:t>techmania.cz</a:t>
            </a:r>
            <a:r>
              <a:rPr lang="cs-CZ" sz="1600" dirty="0" smtClean="0">
                <a:hlinkClick r:id="rId3"/>
              </a:rPr>
              <a:t>/</a:t>
            </a:r>
            <a:r>
              <a:rPr lang="cs-CZ" sz="1600" dirty="0" err="1" smtClean="0">
                <a:hlinkClick r:id="rId3"/>
              </a:rPr>
              <a:t>edutorium</a:t>
            </a:r>
            <a:r>
              <a:rPr lang="cs-CZ" sz="1600" dirty="0" smtClean="0">
                <a:hlinkClick r:id="rId3"/>
              </a:rPr>
              <a:t>/data/</a:t>
            </a:r>
            <a:r>
              <a:rPr lang="cs-CZ" sz="1600" dirty="0" err="1" smtClean="0">
                <a:hlinkClick r:id="rId3"/>
              </a:rPr>
              <a:t>fil</a:t>
            </a:r>
            <a:r>
              <a:rPr lang="cs-CZ" sz="1600" dirty="0" smtClean="0">
                <a:hlinkClick r:id="rId3"/>
              </a:rPr>
              <a:t>_1494.gif</a:t>
            </a:r>
            <a:r>
              <a:rPr lang="en-US" sz="1600" dirty="0" smtClean="0"/>
              <a:t> [</a:t>
            </a:r>
            <a:r>
              <a:rPr lang="cs-CZ" sz="1600" dirty="0" smtClean="0"/>
              <a:t>cit: 2011-09-27</a:t>
            </a:r>
            <a:r>
              <a:rPr lang="en-US" sz="1600" dirty="0" smtClean="0"/>
              <a:t>]</a:t>
            </a:r>
            <a:endParaRPr lang="cs-CZ" sz="1600" dirty="0" smtClean="0"/>
          </a:p>
          <a:p>
            <a:r>
              <a:rPr lang="cs-CZ" sz="1600" b="1" dirty="0" smtClean="0"/>
              <a:t>doc. RNDr. Růžena  Kolářová, CSc., PaedDr. Jiří Bohuněk, Fyzika pro 9. ročník základní školy, nakladatelství Prometheus, 2008, ISBN 978-80-7196-193-2.</a:t>
            </a:r>
          </a:p>
          <a:p>
            <a:r>
              <a:rPr lang="cs-CZ" sz="1600" b="1" dirty="0" smtClean="0">
                <a:hlinkClick r:id="rId4"/>
              </a:rPr>
              <a:t>http://upload.wikimedia.org/wikipedia/commons/thumb/5/57/Magnet0873.png/220px-Magnet0873.png</a:t>
            </a:r>
            <a:r>
              <a:rPr lang="en-US" sz="1600" dirty="0" smtClean="0"/>
              <a:t> [</a:t>
            </a:r>
            <a:r>
              <a:rPr lang="cs-CZ" sz="1600" dirty="0" smtClean="0"/>
              <a:t>cit: 2011-09-27</a:t>
            </a:r>
            <a:r>
              <a:rPr lang="en-US" sz="1600" dirty="0" smtClean="0"/>
              <a:t>]</a:t>
            </a:r>
            <a:endParaRPr lang="cs-CZ" sz="1600" dirty="0" smtClean="0"/>
          </a:p>
          <a:p>
            <a:r>
              <a:rPr lang="cs-CZ" sz="1600" dirty="0" smtClean="0">
                <a:hlinkClick r:id="rId5"/>
              </a:rPr>
              <a:t>http://www.</a:t>
            </a:r>
            <a:r>
              <a:rPr lang="cs-CZ" sz="1600" dirty="0" err="1" smtClean="0">
                <a:hlinkClick r:id="rId5"/>
              </a:rPr>
              <a:t>cez.cz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edee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content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microsites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elektrina</a:t>
            </a:r>
            <a:r>
              <a:rPr lang="cs-CZ" sz="1600" dirty="0" smtClean="0">
                <a:hlinkClick r:id="rId5"/>
              </a:rPr>
              <a:t>/obr/2-2.gif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[</a:t>
            </a:r>
            <a:r>
              <a:rPr lang="cs-CZ" sz="1600" dirty="0" smtClean="0"/>
              <a:t>cit: 2011-09-27</a:t>
            </a:r>
            <a:r>
              <a:rPr lang="en-US" sz="1600" dirty="0" smtClean="0"/>
              <a:t>]</a:t>
            </a:r>
            <a:endParaRPr lang="cs-CZ" sz="1600" dirty="0" smtClean="0"/>
          </a:p>
          <a:p>
            <a:endParaRPr lang="cs-CZ" sz="1800" b="1" dirty="0" smtClean="0"/>
          </a:p>
          <a:p>
            <a:endParaRPr lang="cs-CZ" sz="1800" b="1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2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Použité zdroje:</a:t>
            </a:r>
            <a:endParaRPr lang="cs-CZ" sz="32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100</TotalTime>
  <Words>383</Words>
  <Application>Microsoft Office PowerPoint</Application>
  <PresentationFormat>Předvádění na obrazovce (4:3)</PresentationFormat>
  <Paragraphs>63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Shluk</vt:lpstr>
      <vt:lpstr>Snímek 1</vt:lpstr>
      <vt:lpstr>Co už víme o magnetickém poli</vt:lpstr>
      <vt:lpstr>Pokračování:</vt:lpstr>
      <vt:lpstr>Cívka:</vt:lpstr>
      <vt:lpstr>Vlastnosti cívky s proudem:</vt:lpstr>
      <vt:lpstr>Pravidlo pravé ruky:</vt:lpstr>
      <vt:lpstr>Kde se nachází magnetické pole cívky s proudem?</vt:lpstr>
      <vt:lpstr>Čím se vymění póly na cívce?</vt:lpstr>
      <vt:lpstr>Použité zdroje: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Elektromagnetické jevy</dc:title>
  <dc:creator>Home</dc:creator>
  <cp:lastModifiedBy>Radlena</cp:lastModifiedBy>
  <cp:revision>24</cp:revision>
  <dcterms:created xsi:type="dcterms:W3CDTF">2010-08-18T18:48:16Z</dcterms:created>
  <dcterms:modified xsi:type="dcterms:W3CDTF">2011-10-22T16:24:38Z</dcterms:modified>
</cp:coreProperties>
</file>