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69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7" r:id="rId10"/>
    <p:sldId id="268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E13DC8A-888A-478F-95BC-C7F478CADA9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FC706D-B4B6-41C8-8328-259A14D2144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D2CBA5-C1D7-4C21-A197-68787A365AA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8834E7-1A7B-42C1-B0C0-6833CAA7943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927F29-B326-48A3-B226-BD37E8B492C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9B2ADE-0A3A-4EC3-9452-FA8AE564C22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98D7A1-D624-43D4-BC12-16E37480392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97FEB5-553B-4473-AB4B-35B49F13178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87349D7-1096-444D-9C9C-33B62498E6C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EB6FCC-EF53-42CE-B9A2-EC6BA9184E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16456E-7A3C-4C56-BACA-057A6FBE56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3979943-C44E-478D-B070-808CCE54E793}" type="slidenum">
              <a:rPr lang="cs-CZ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1631ABC-AFC8-430D-BC43-48E2D245F212}" type="slidenum">
              <a:rPr lang="cs-CZ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5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810390C-029F-45FE-9688-5197926A747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z.cz/edee/content/microsites/elektrina/anim/ani-ind.gif" TargetMode="External"/><Relationship Id="rId2" Type="http://schemas.openxmlformats.org/officeDocument/2006/relationships/hyperlink" Target="http://fyzweb.cz/materialy/videopokusy/POKUSY/LENZ/lenz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mundi.com/images/faraday17911867.jpg" TargetMode="External"/><Relationship Id="rId4" Type="http://schemas.openxmlformats.org/officeDocument/2006/relationships/hyperlink" Target="http://fyzika.jreichl.com/data/E_nestacionarni_pole_soubory/image003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 txBox="1">
            <a:spLocks/>
          </p:cNvSpPr>
          <p:nvPr/>
        </p:nvSpPr>
        <p:spPr>
          <a:xfrm>
            <a:off x="1439652" y="5157192"/>
            <a:ext cx="6624736" cy="1152128"/>
          </a:xfrm>
          <a:prstGeom prst="rect">
            <a:avLst/>
          </a:prstGeom>
        </p:spPr>
        <p:txBody>
          <a:bodyPr>
            <a:normAutofit fontScale="925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</a:t>
            </a:r>
            <a:r>
              <a:rPr lang="cs-CZ" sz="1600" b="1" dirty="0" smtClean="0">
                <a:solidFill>
                  <a:srgbClr val="00B0F0"/>
                </a:solidFill>
              </a:rPr>
              <a:t>Slouží k naučení nového učiva. Popis vzniku indukovaného proudu v okolí cívky  bez zdroje napětí. Vysvětlení pokusů vzniku indukovaného proudu. Zavedení nového pojmu „elektromagnetická indukce.“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1223628" y="4365104"/>
            <a:ext cx="7577814" cy="749945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Elektromagnetická indukce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28992" y="692696"/>
            <a:ext cx="54634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10/2011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FY.9.A.04_Fyzika pro 9.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Elektromagnetická indukce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486" y="54868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0825" y="1700213"/>
            <a:ext cx="8664575" cy="1905000"/>
          </a:xfrm>
          <a:noFill/>
          <a:ln/>
        </p:spPr>
        <p:txBody>
          <a:bodyPr>
            <a:normAutofit fontScale="90000"/>
          </a:bodyPr>
          <a:lstStyle/>
          <a:p>
            <a:r>
              <a:rPr lang="cs-CZ" sz="7200" dirty="0">
                <a:solidFill>
                  <a:srgbClr val="FF5050"/>
                </a:solidFill>
              </a:rPr>
              <a:t>Elektromagnetická indukce</a:t>
            </a: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5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1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animBg="1"/>
      <p:bldP spid="3074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idx="1"/>
          </p:nvPr>
        </p:nvSpPr>
        <p:spPr>
          <a:xfrm>
            <a:off x="457200" y="428604"/>
            <a:ext cx="8229600" cy="6286544"/>
          </a:xfrm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Víme</a:t>
            </a:r>
            <a:r>
              <a:rPr lang="cs-CZ" dirty="0"/>
              <a:t>, že kolem vodiče s elektrickým proudem je </a:t>
            </a:r>
            <a:r>
              <a:rPr lang="cs-CZ" b="1" dirty="0">
                <a:solidFill>
                  <a:srgbClr val="00B050"/>
                </a:solidFill>
              </a:rPr>
              <a:t>magnetické pole</a:t>
            </a:r>
            <a:r>
              <a:rPr lang="cs-CZ" dirty="0"/>
              <a:t>. Je možné, aby pomocí magnetického pole vznikl v uzavřeném obvodu </a:t>
            </a:r>
            <a:r>
              <a:rPr lang="cs-CZ" b="1" dirty="0">
                <a:solidFill>
                  <a:srgbClr val="00B050"/>
                </a:solidFill>
              </a:rPr>
              <a:t>elektrický proud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5" y="3143248"/>
            <a:ext cx="4929223" cy="350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idx="1"/>
          </p:nvPr>
        </p:nvSpPr>
        <p:spPr>
          <a:xfrm>
            <a:off x="468313" y="642918"/>
            <a:ext cx="4533900" cy="495619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400" b="1" u="sng" dirty="0">
                <a:solidFill>
                  <a:srgbClr val="0070C0"/>
                </a:solidFill>
              </a:rPr>
              <a:t>Cívku připojíme ke svorkám ampérmetru s nulovou čárkou uprostřed </a:t>
            </a:r>
            <a:r>
              <a:rPr lang="cs-CZ" sz="2400" b="1" u="sng" dirty="0" smtClean="0">
                <a:solidFill>
                  <a:srgbClr val="0070C0"/>
                </a:solidFill>
              </a:rPr>
              <a:t>stupnice:</a:t>
            </a: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dirty="0" smtClean="0">
                <a:solidFill>
                  <a:srgbClr val="00B050"/>
                </a:solidFill>
              </a:rPr>
              <a:t>Tyčový </a:t>
            </a:r>
            <a:r>
              <a:rPr lang="cs-CZ" sz="2400" dirty="0">
                <a:solidFill>
                  <a:srgbClr val="00B050"/>
                </a:solidFill>
              </a:rPr>
              <a:t>magnet přiblížíme a vsuneme do cívky.</a:t>
            </a:r>
            <a:r>
              <a:rPr lang="cs-CZ" sz="2400" dirty="0"/>
              <a:t> </a:t>
            </a: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Ručka ampérmetru se vychýlí. 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rgbClr val="00B050"/>
                </a:solidFill>
              </a:rPr>
              <a:t>Je-li magnet v klidu</a:t>
            </a:r>
            <a:r>
              <a:rPr lang="cs-CZ" sz="2400" dirty="0"/>
              <a:t>, </a:t>
            </a: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ručka ampérmetru bude na nule. </a:t>
            </a:r>
          </a:p>
          <a:p>
            <a:pPr>
              <a:lnSpc>
                <a:spcPct val="90000"/>
              </a:lnSpc>
            </a:pPr>
            <a:r>
              <a:rPr lang="cs-CZ" sz="2400" dirty="0"/>
              <a:t>Když </a:t>
            </a:r>
            <a:r>
              <a:rPr lang="cs-CZ" sz="2400" dirty="0">
                <a:solidFill>
                  <a:srgbClr val="00B050"/>
                </a:solidFill>
              </a:rPr>
              <a:t>magnet oddalujeme od cívky</a:t>
            </a:r>
            <a:r>
              <a:rPr lang="cs-CZ" sz="2400" dirty="0"/>
              <a:t>, </a:t>
            </a: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ručka se vychýlí na opačnou stranu od nuly.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2071678"/>
            <a:ext cx="2714644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body" sz="half" idx="2"/>
          </p:nvPr>
        </p:nvSpPr>
        <p:spPr>
          <a:xfrm>
            <a:off x="285721" y="571481"/>
            <a:ext cx="8318530" cy="5500726"/>
          </a:xfrm>
        </p:spPr>
        <p:txBody>
          <a:bodyPr/>
          <a:lstStyle/>
          <a:p>
            <a:pPr>
              <a:buClr>
                <a:schemeClr val="tx2"/>
              </a:buClr>
              <a:buFont typeface="Wingdings" pitchFamily="2" charset="2"/>
              <a:buBlip>
                <a:blip r:embed="rId2"/>
              </a:buBlip>
            </a:pPr>
            <a:r>
              <a:rPr lang="cs-CZ" sz="2800" dirty="0"/>
              <a:t>V uzavřeném obvodu vzniká </a:t>
            </a:r>
            <a:r>
              <a:rPr lang="cs-CZ" sz="2800" dirty="0">
                <a:solidFill>
                  <a:srgbClr val="FF5050"/>
                </a:solidFill>
              </a:rPr>
              <a:t>při změně magnetického pole v okolí cívky indukovaný elektrický proud.</a:t>
            </a: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dirty="0"/>
              <a:t>Tento jev se </a:t>
            </a:r>
            <a:r>
              <a:rPr lang="cs-CZ" sz="2800" dirty="0" smtClean="0"/>
              <a:t>nazývá</a:t>
            </a:r>
            <a:r>
              <a:rPr lang="cs-CZ" sz="2800" b="1" u="sng" dirty="0" smtClean="0">
                <a:solidFill>
                  <a:srgbClr val="FF5050"/>
                </a:solidFill>
              </a:rPr>
              <a:t> elektromagnetická indukce.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500034" y="2643182"/>
            <a:ext cx="7486650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Blip>
                <a:blip r:embed="rId2"/>
              </a:buBlip>
            </a:pPr>
            <a:r>
              <a:rPr lang="cs-CZ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2800" dirty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Pohybujeme-li magnetem nebo cívkou rychleji, je výchylka větší.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Blip>
                <a:blip r:embed="rId2"/>
              </a:buBlip>
            </a:pPr>
            <a:r>
              <a:rPr lang="cs-CZ" sz="2800" dirty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Čím je změna magnetického pole rychlejší a větší, tím větší je indukovaný proud.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Blip>
                <a:blip r:embed="rId2"/>
              </a:buBlip>
            </a:pPr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Indukovaný proud při zesílení magnetického pole má opačný směr než při zeslabení pole.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None/>
            </a:pPr>
            <a:endParaRPr lang="cs-CZ" sz="28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build="p"/>
      <p:bldP spid="7171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428605"/>
            <a:ext cx="4464050" cy="3071834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400" u="sng" dirty="0">
                <a:solidFill>
                  <a:srgbClr val="0070C0"/>
                </a:solidFill>
              </a:rPr>
              <a:t>Sestavme elektrický obvod, kde primární cívku zapojíme do obvodu I se zdrojem napětí a spínačem, sekundární  cívku připojíme do obvodu II k ampérmetru. Obě cívky nasuneme na společné jádro z magneticky měkké oceli. 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250825" y="3573462"/>
            <a:ext cx="8424863" cy="2713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cs-CZ" sz="2400" dirty="0"/>
              <a:t>V obvodu </a:t>
            </a:r>
            <a:r>
              <a:rPr lang="cs-CZ" sz="2400" dirty="0">
                <a:solidFill>
                  <a:srgbClr val="00B050"/>
                </a:solidFill>
              </a:rPr>
              <a:t>I zapneme spínač</a:t>
            </a:r>
            <a:r>
              <a:rPr lang="cs-CZ" sz="2400" dirty="0"/>
              <a:t>. V obvodu II se </a:t>
            </a:r>
            <a:r>
              <a:rPr lang="cs-CZ" sz="2400" dirty="0">
                <a:solidFill>
                  <a:srgbClr val="00B050"/>
                </a:solidFill>
              </a:rPr>
              <a:t>vychýlí ručka ampérmetru</a:t>
            </a:r>
            <a:r>
              <a:rPr lang="cs-CZ" sz="2400" dirty="0"/>
              <a:t>.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cs-CZ" sz="2400" dirty="0"/>
              <a:t>Když se v obvodu </a:t>
            </a:r>
            <a:r>
              <a:rPr lang="cs-CZ" sz="2400" dirty="0">
                <a:solidFill>
                  <a:srgbClr val="00B050"/>
                </a:solidFill>
              </a:rPr>
              <a:t>I nemění proud, je ručka ampérmetru na nule</a:t>
            </a:r>
            <a:r>
              <a:rPr lang="cs-CZ" sz="2400" dirty="0"/>
              <a:t>.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cs-CZ" sz="2400" dirty="0"/>
              <a:t>Když </a:t>
            </a:r>
            <a:r>
              <a:rPr lang="cs-CZ" sz="2400" dirty="0">
                <a:solidFill>
                  <a:srgbClr val="00B050"/>
                </a:solidFill>
              </a:rPr>
              <a:t>vypneme spínač v obvodu I, v obvodu II se vychýlí ručka ampérmetru na opačnou stranu</a:t>
            </a:r>
            <a:r>
              <a:rPr lang="cs-CZ" sz="2400" dirty="0"/>
              <a:t>.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cs-CZ" sz="2400" dirty="0"/>
              <a:t>Také při zvětšování nebo zmenšování proudu v obvodu I pomocí reostatu se v sekundární cívce indukuje proud.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857232"/>
            <a:ext cx="3695726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Elipsa 5"/>
          <p:cNvSpPr/>
          <p:nvPr/>
        </p:nvSpPr>
        <p:spPr>
          <a:xfrm>
            <a:off x="7929586" y="1142984"/>
            <a:ext cx="357190" cy="35719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build="p"/>
      <p:bldP spid="819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idx="1"/>
          </p:nvPr>
        </p:nvSpPr>
        <p:spPr>
          <a:xfrm>
            <a:off x="611188" y="1196975"/>
            <a:ext cx="8064500" cy="4114800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cs-CZ" sz="2800" dirty="0"/>
              <a:t>K tomu, aby cívkou procházel indukovaný proud, je nutné, aby mezi jejími svorkami bylo elektrické napětí. </a:t>
            </a:r>
          </a:p>
          <a:p>
            <a:pPr>
              <a:lnSpc>
                <a:spcPct val="80000"/>
              </a:lnSpc>
            </a:pPr>
            <a:r>
              <a:rPr lang="cs-CZ" sz="2800" dirty="0"/>
              <a:t>Při změně magnetického pole v okolí cívky vzniká mezi jejími svorkami </a:t>
            </a:r>
            <a:r>
              <a:rPr lang="cs-CZ" sz="2800" dirty="0">
                <a:solidFill>
                  <a:srgbClr val="FF5050"/>
                </a:solidFill>
              </a:rPr>
              <a:t>indukované napětí.</a:t>
            </a:r>
            <a:r>
              <a:rPr lang="cs-CZ" sz="2800" dirty="0"/>
              <a:t> Pokud je obvod cívky uzavřen, prochází cívkou </a:t>
            </a:r>
            <a:r>
              <a:rPr lang="cs-CZ" sz="2800" dirty="0">
                <a:solidFill>
                  <a:srgbClr val="FF5050"/>
                </a:solidFill>
              </a:rPr>
              <a:t>indukovaný proud.</a:t>
            </a:r>
            <a:r>
              <a:rPr lang="cs-CZ" sz="2800" dirty="0"/>
              <a:t> </a:t>
            </a:r>
          </a:p>
          <a:p>
            <a:pPr>
              <a:lnSpc>
                <a:spcPct val="80000"/>
              </a:lnSpc>
            </a:pPr>
            <a:endParaRPr lang="cs-CZ" sz="2800" dirty="0"/>
          </a:p>
          <a:p>
            <a:pPr>
              <a:lnSpc>
                <a:spcPct val="80000"/>
              </a:lnSpc>
            </a:pPr>
            <a:r>
              <a:rPr lang="cs-CZ" sz="2800" dirty="0"/>
              <a:t>Objev elektromagnetické indukce se stal základem elektrotechniky, na tomto jevu je založena výroba elektrického proudu v elektrárnách. </a:t>
            </a:r>
          </a:p>
          <a:p>
            <a:pPr>
              <a:lnSpc>
                <a:spcPct val="80000"/>
              </a:lnSpc>
            </a:pPr>
            <a:endParaRPr lang="cs-CZ" sz="28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87450" y="549275"/>
            <a:ext cx="7286625" cy="2093907"/>
          </a:xfrm>
        </p:spPr>
        <p:txBody>
          <a:bodyPr>
            <a:normAutofit fontScale="90000"/>
          </a:bodyPr>
          <a:lstStyle/>
          <a:p>
            <a:r>
              <a:rPr lang="cs-CZ" sz="4000" dirty="0">
                <a:solidFill>
                  <a:srgbClr val="FF5050"/>
                </a:solidFill>
              </a:rPr>
              <a:t>Michael FARADAY</a:t>
            </a:r>
            <a:br>
              <a:rPr lang="cs-CZ" sz="4000" dirty="0">
                <a:solidFill>
                  <a:srgbClr val="FF5050"/>
                </a:solidFill>
              </a:rPr>
            </a:br>
            <a:r>
              <a:rPr lang="cs-CZ" sz="3200" dirty="0">
                <a:solidFill>
                  <a:srgbClr val="FF5050"/>
                </a:solidFill>
              </a:rPr>
              <a:t>1791-1867</a:t>
            </a:r>
            <a:br>
              <a:rPr lang="cs-CZ" sz="3200" dirty="0">
                <a:solidFill>
                  <a:srgbClr val="FF5050"/>
                </a:solidFill>
              </a:rPr>
            </a:br>
            <a:r>
              <a:rPr lang="cs-CZ" sz="3200" dirty="0">
                <a:solidFill>
                  <a:srgbClr val="FF5050"/>
                </a:solidFill>
              </a:rPr>
              <a:t>anglický fyzik a  chemik</a:t>
            </a:r>
            <a:r>
              <a:rPr lang="cs-CZ" sz="4000" dirty="0">
                <a:solidFill>
                  <a:srgbClr val="FF5050"/>
                </a:solidFill>
              </a:rPr>
              <a:t/>
            </a:r>
            <a:br>
              <a:rPr lang="cs-CZ" sz="4000" dirty="0">
                <a:solidFill>
                  <a:srgbClr val="FF5050"/>
                </a:solidFill>
              </a:rPr>
            </a:br>
            <a:endParaRPr lang="cs-CZ" sz="4000" dirty="0">
              <a:solidFill>
                <a:srgbClr val="FF5050"/>
              </a:solidFill>
            </a:endParaRP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3635375" y="2741613"/>
            <a:ext cx="5114925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Arial" charset="0"/>
              </a:rPr>
              <a:t>Objevil elektromagnetickou indukci, která se stala základem rozvoje elektrotechniky. </a:t>
            </a:r>
            <a:br>
              <a:rPr lang="cs-CZ" sz="2400" dirty="0">
                <a:solidFill>
                  <a:srgbClr val="00B0F0"/>
                </a:solidFill>
                <a:latin typeface="Arial" charset="0"/>
              </a:rPr>
            </a:br>
            <a:endParaRPr lang="cs-CZ" sz="2400" dirty="0" smtClean="0">
              <a:solidFill>
                <a:srgbClr val="00B0F0"/>
              </a:solidFill>
              <a:latin typeface="Arial" charset="0"/>
            </a:endParaRPr>
          </a:p>
          <a:p>
            <a:r>
              <a:rPr lang="cs-CZ" sz="2400" dirty="0" smtClean="0">
                <a:solidFill>
                  <a:srgbClr val="00B0F0"/>
                </a:solidFill>
                <a:latin typeface="Arial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charset="0"/>
              </a:rPr>
              <a:t>Zavedl pojmy „elektrická“ a „magnetická siločára“.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214414" y="2643182"/>
            <a:ext cx="1833564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4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149927"/>
          </a:xfrm>
        </p:spPr>
        <p:txBody>
          <a:bodyPr/>
          <a:lstStyle/>
          <a:p>
            <a:r>
              <a:rPr lang="cs-CZ" dirty="0" smtClean="0"/>
              <a:t>a) </a:t>
            </a:r>
            <a:r>
              <a:rPr lang="cs-CZ" b="1" dirty="0" smtClean="0">
                <a:solidFill>
                  <a:srgbClr val="7030A0"/>
                </a:solidFill>
              </a:rPr>
              <a:t>Bez zdroje napětí NEMŮŽE </a:t>
            </a:r>
            <a:r>
              <a:rPr lang="cs-CZ" dirty="0" smtClean="0"/>
              <a:t>vzniknout v uzavřeném elektrickém obvodu elektrický proud.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b) </a:t>
            </a:r>
            <a:r>
              <a:rPr lang="cs-CZ" b="1" dirty="0" smtClean="0">
                <a:solidFill>
                  <a:srgbClr val="7030A0"/>
                </a:solidFill>
              </a:rPr>
              <a:t>Bez zdroje napětí MŮŽE </a:t>
            </a:r>
            <a:r>
              <a:rPr lang="cs-CZ" dirty="0" smtClean="0"/>
              <a:t>vzniknout v uzavřeném elektrickém obvodu elektrický proud </a:t>
            </a:r>
            <a:r>
              <a:rPr lang="cs-CZ" b="1" dirty="0" smtClean="0">
                <a:solidFill>
                  <a:srgbClr val="7030A0"/>
                </a:solidFill>
              </a:rPr>
              <a:t>při změně magnetického pole v okolí cívky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00B050"/>
                </a:solidFill>
                <a:effectLst/>
              </a:rPr>
              <a:t>Vyberte správnou odpověď:</a:t>
            </a:r>
            <a:r>
              <a:rPr lang="cs-CZ" sz="2800" dirty="0" smtClean="0">
                <a:solidFill>
                  <a:srgbClr val="0070C0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70C0"/>
                </a:solidFill>
                <a:effectLst/>
              </a:rPr>
            </a:br>
            <a:r>
              <a:rPr lang="cs-CZ" sz="2800" dirty="0" smtClean="0">
                <a:solidFill>
                  <a:srgbClr val="0070C0"/>
                </a:solidFill>
                <a:effectLst/>
              </a:rPr>
              <a:t>Může vzniknout v uzavřeném elektrickém obvodu </a:t>
            </a:r>
            <a:r>
              <a:rPr lang="cs-CZ" sz="2800" u="sng" dirty="0" smtClean="0">
                <a:solidFill>
                  <a:srgbClr val="00B050"/>
                </a:solidFill>
                <a:effectLst/>
              </a:rPr>
              <a:t>bez zdroje napětí </a:t>
            </a:r>
            <a:r>
              <a:rPr lang="cs-CZ" sz="2800" dirty="0" smtClean="0">
                <a:solidFill>
                  <a:srgbClr val="0070C0"/>
                </a:solidFill>
                <a:effectLst/>
              </a:rPr>
              <a:t>elektrický proud? </a:t>
            </a:r>
            <a:endParaRPr lang="cs-CZ" sz="28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30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dirty="0" smtClean="0">
                <a:solidFill>
                  <a:srgbClr val="7030A0"/>
                </a:solidFill>
              </a:rPr>
              <a:t>Popsal vztlakovou sílu působící na tělesa v kapalinách i v plynech.</a:t>
            </a:r>
          </a:p>
          <a:p>
            <a:r>
              <a:rPr lang="cs-CZ" dirty="0" smtClean="0"/>
              <a:t>b) </a:t>
            </a:r>
            <a:r>
              <a:rPr lang="cs-CZ" dirty="0" smtClean="0">
                <a:solidFill>
                  <a:srgbClr val="00B050"/>
                </a:solidFill>
              </a:rPr>
              <a:t>Zkoumal tlak v kapalinách i plynech.</a:t>
            </a:r>
          </a:p>
          <a:p>
            <a:r>
              <a:rPr lang="cs-CZ" dirty="0" smtClean="0"/>
              <a:t>c)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Byl jedním z objevitelů zákona zachování energie a prokázal, že teplota těles může vzrůst při konání práce.</a:t>
            </a:r>
          </a:p>
          <a:p>
            <a:r>
              <a:rPr lang="cs-CZ" dirty="0" smtClean="0"/>
              <a:t>d) </a:t>
            </a:r>
            <a:r>
              <a:rPr lang="cs-CZ" dirty="0" smtClean="0">
                <a:solidFill>
                  <a:srgbClr val="0070C0"/>
                </a:solidFill>
              </a:rPr>
              <a:t>Zavedl pojmy „elektrická“ a „magnetická“ siločára, objevil elektromagnetickou indukci a formuloval dva zákony elektrolýzy.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effectLst/>
              </a:rPr>
              <a:t>Čím se zabýval Michael Faraday?</a:t>
            </a:r>
            <a:endParaRPr lang="cs-CZ" sz="32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54" dur="indefinite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http://fyzweb.cz/materialy/videopokusy/POKUSY/LENZ/lenz1.jpg</a:t>
            </a:r>
            <a:r>
              <a:rPr lang="cs-CZ" sz="1600" dirty="0" smtClean="0"/>
              <a:t> (4.10.2011)</a:t>
            </a:r>
          </a:p>
          <a:p>
            <a:r>
              <a:rPr lang="cs-CZ" sz="1600" dirty="0" smtClean="0">
                <a:hlinkClick r:id="rId3"/>
              </a:rPr>
              <a:t>http://www.cez.cz/edee/content/microsites/elektrina/anim/ani-ind.gif</a:t>
            </a:r>
            <a:r>
              <a:rPr lang="cs-CZ" sz="1600" dirty="0" smtClean="0"/>
              <a:t> (4.10.2011)</a:t>
            </a:r>
          </a:p>
          <a:p>
            <a:r>
              <a:rPr lang="cs-CZ" sz="1600" dirty="0" smtClean="0">
                <a:hlinkClick r:id="rId4"/>
              </a:rPr>
              <a:t>http://fyzika.jreichl.com/data/E_nestacionarni_pole_soubory/image003.png</a:t>
            </a:r>
            <a:r>
              <a:rPr lang="cs-CZ" sz="1600" dirty="0" smtClean="0"/>
              <a:t> (4.10.2011)</a:t>
            </a:r>
          </a:p>
          <a:p>
            <a:r>
              <a:rPr lang="cs-CZ" sz="1600" dirty="0" smtClean="0">
                <a:hlinkClick r:id="rId5"/>
              </a:rPr>
              <a:t>http://mundi.com/images/faraday17911867.jpg</a:t>
            </a:r>
            <a:r>
              <a:rPr lang="cs-CZ" sz="1600" dirty="0" smtClean="0"/>
              <a:t> (4.10.2011)</a:t>
            </a:r>
          </a:p>
          <a:p>
            <a:r>
              <a:rPr lang="cs-CZ" sz="1600" b="1" dirty="0" smtClean="0"/>
              <a:t>doc. RNDr. Růžena  Kolářová, CSc., PaedDr. Jiří Bohuněk, Fyzika pro 9. ročník základní školy, nakladatelství Prometheus, 2008, ISBN 978-80-7196-193-2.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70C0"/>
                </a:solidFill>
              </a:rPr>
              <a:t>Použité zdroje:</a:t>
            </a:r>
            <a:endParaRPr lang="cs-CZ" sz="3600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93</TotalTime>
  <Words>499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Snímek 1</vt:lpstr>
      <vt:lpstr>Elektromagnetická indukce</vt:lpstr>
      <vt:lpstr>Snímek 3</vt:lpstr>
      <vt:lpstr>Snímek 4</vt:lpstr>
      <vt:lpstr>Snímek 5</vt:lpstr>
      <vt:lpstr>Snímek 6</vt:lpstr>
      <vt:lpstr>Snímek 7</vt:lpstr>
      <vt:lpstr>Michael FARADAY 1791-1867 anglický fyzik a  chemik </vt:lpstr>
      <vt:lpstr>Vyberte správnou odpověď: Může vzniknout v uzavřeném elektrickém obvodu bez zdroje napětí elektrický proud? </vt:lpstr>
      <vt:lpstr>Čím se zabýval Michael Faraday?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Elektromagnetická indukce</dc:title>
  <dc:creator>.</dc:creator>
  <cp:lastModifiedBy>Radlena</cp:lastModifiedBy>
  <cp:revision>20</cp:revision>
  <dcterms:created xsi:type="dcterms:W3CDTF">2006-11-14T18:07:21Z</dcterms:created>
  <dcterms:modified xsi:type="dcterms:W3CDTF">2011-10-22T16:25:12Z</dcterms:modified>
</cp:coreProperties>
</file>