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5" r:id="rId7"/>
    <p:sldId id="262" r:id="rId8"/>
    <p:sldId id="263" r:id="rId9"/>
    <p:sldId id="264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522C9B3-0DE6-47B3-992B-9231AF78D45D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18A0C6B-8843-40E7-A7C5-63A4758EC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F1423-0C8A-415D-828A-2BD2811F322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59B26-6637-4B3D-8626-C6B6242421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E795DB2-FB31-4B95-83B8-E8D055CFBB3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DF37EEF-FBFC-4FB9-80C9-5A88AB356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C022E3-B8F8-4BE6-80FE-C9E4135112E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6D91909-1F4E-4396-9750-F1D318F565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B2AD79F-7592-45E3-B9F3-2B802785C84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97D2BBF-695A-4130-981F-7D2FF42189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1A49BAA-1ECF-4655-A300-9E771ADF84DE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B36E94-E7A1-4B56-B42F-F473DBDAE9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852A-D440-48FD-99A6-D30B1621D25A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F43D2-6253-4707-9275-DC1CA7D121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5FA4CF-9F59-4902-8A34-2BED9C75C4F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BFF8D0-98C8-4D54-9FBA-E140CD0F4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AB289F8-F50B-4E6B-AD78-8EC65EB2A13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EF5C789-E8EC-47BC-95D2-E0642A0930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F50B8-3B56-4FE5-9950-5401631E8D7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BD118-10CC-4133-8837-829C860E8C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125AC-8CF9-45EE-BCD0-489E7CB56A2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0FE5B-EED4-4B19-9941-9FB32344F6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9415C4D-5A33-415A-B564-EB49C56D150E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21C457F-1588-4CD5-BD6F-2DA4F8DE2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rom.hranet.cz/projekty/2004/pjajcim/obrazky/elektrolyza2.jpg" TargetMode="External"/><Relationship Id="rId3" Type="http://schemas.openxmlformats.org/officeDocument/2006/relationships/hyperlink" Target="http://elektross.gjn.cz/obrazky/kapal1.gif" TargetMode="External"/><Relationship Id="rId7" Type="http://schemas.openxmlformats.org/officeDocument/2006/relationships/hyperlink" Target="http://www.cez.cz/edee/content/microsites/elektrina/obr/2-23.jpg" TargetMode="External"/><Relationship Id="rId2" Type="http://schemas.openxmlformats.org/officeDocument/2006/relationships/hyperlink" Target="http://www.chempokusy.webzdarma.cz/galerie/fotky/P102035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ezpecnostni-znaceni.bezpecnostni-tabulky.cz/picts/image/1999t.gif" TargetMode="External"/><Relationship Id="rId5" Type="http://schemas.openxmlformats.org/officeDocument/2006/relationships/hyperlink" Target="http://nd01.jxs.cz/969/461/4af6f8dad8_21244139_o2.jpg" TargetMode="External"/><Relationship Id="rId4" Type="http://schemas.openxmlformats.org/officeDocument/2006/relationships/hyperlink" Target="http://upload.wikimedia.org/wikipedia/commons/thumb/6/6b/Copper(II)-nitrate-trihydrate-sample.jpg/220px-Copper(II)-nitrate-trihydrate-samp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642938" y="4572000"/>
            <a:ext cx="7421562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9. ročníku. Slouží k naučení nového učiva. Vysvětluje vedení elektrického proudu ve vodném roztoku kuchyňské soli. Rozebírá jednotlivé pokusy s vodou z vodovodu jako vodičem, s destilovanou vodou jako izolantem a lidským tělem jako vodičem elektrického proudu. Vysvětluje využití pokovování a výrobu čistých kovů.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85750" y="3714750"/>
            <a:ext cx="8515350" cy="571500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Vedení elektrického proudu v kapalinách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857500" y="785813"/>
            <a:ext cx="5889625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11/2011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 FY.9.A.07_Fyzika pro 9. ročník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Vedení elektrického proudu v kapalinách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6100" y="569913"/>
            <a:ext cx="1811338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7030A0"/>
                </a:solidFill>
                <a:effectLst/>
              </a:rPr>
              <a:t>Vodný roztok kuchyňské soli je elektrický vodič: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0063" y="1428750"/>
            <a:ext cx="4040187" cy="4770438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ve skleničce je voda s kuchyňskou solí (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NaCl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obvod je tvořen zdrojem napětí, žárovkou, vodiči a dvěma elektrodami ponořenými do vodného roztoku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žárovka svítí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vytvořeným obvodem prochází elektrický proud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4339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4786313" y="1357313"/>
            <a:ext cx="3898900" cy="2714625"/>
          </a:xfrm>
          <a:ln>
            <a:prstDash val="solid"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70C0"/>
                </a:solidFill>
                <a:effectLst/>
              </a:rPr>
              <a:t>Vysvětlení jste poznali v chemii: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143000"/>
            <a:ext cx="5043488" cy="48577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200" smtClean="0">
                <a:solidFill>
                  <a:srgbClr val="002060"/>
                </a:solidFill>
              </a:rPr>
              <a:t>Při rozpuštění kuchyňské soli </a:t>
            </a:r>
            <a:r>
              <a:rPr lang="cs-CZ" sz="2200" smtClean="0">
                <a:solidFill>
                  <a:srgbClr val="002060"/>
                </a:solidFill>
                <a:latin typeface="Arial" charset="0"/>
              </a:rPr>
              <a:t>   </a:t>
            </a:r>
            <a:r>
              <a:rPr lang="cs-CZ" sz="2200" smtClean="0">
                <a:solidFill>
                  <a:srgbClr val="002060"/>
                </a:solidFill>
              </a:rPr>
              <a:t>ve vodě vznikají volně neuspořádan</a:t>
            </a:r>
            <a:r>
              <a:rPr lang="cs-CZ" sz="2200" smtClean="0">
                <a:solidFill>
                  <a:srgbClr val="002060"/>
                </a:solidFill>
                <a:latin typeface="Arial" charset="0"/>
              </a:rPr>
              <a:t>ě</a:t>
            </a:r>
            <a:r>
              <a:rPr lang="cs-CZ" sz="2200" smtClean="0">
                <a:solidFill>
                  <a:srgbClr val="002060"/>
                </a:solidFill>
              </a:rPr>
              <a:t> se pohybující </a:t>
            </a:r>
            <a:r>
              <a:rPr lang="cs-CZ" sz="2200" b="1" u="sng" smtClean="0">
                <a:solidFill>
                  <a:srgbClr val="002060"/>
                </a:solidFill>
              </a:rPr>
              <a:t>kationty sodíku a anionty chloru.</a:t>
            </a:r>
          </a:p>
          <a:p>
            <a:pPr>
              <a:lnSpc>
                <a:spcPct val="90000"/>
              </a:lnSpc>
            </a:pPr>
            <a:r>
              <a:rPr lang="cs-CZ" sz="2200" smtClean="0">
                <a:solidFill>
                  <a:srgbClr val="002060"/>
                </a:solidFill>
              </a:rPr>
              <a:t>Po uzavření obvodu se mezi uhlíkovými elektrodami </a:t>
            </a:r>
            <a:r>
              <a:rPr lang="cs-CZ" sz="2200" b="1" u="sng" smtClean="0">
                <a:solidFill>
                  <a:srgbClr val="002060"/>
                </a:solidFill>
              </a:rPr>
              <a:t>vytvoří el. pole</a:t>
            </a:r>
            <a:r>
              <a:rPr lang="cs-CZ" sz="2200" smtClean="0">
                <a:solidFill>
                  <a:srgbClr val="002060"/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sz="2200" smtClean="0">
                <a:solidFill>
                  <a:srgbClr val="002060"/>
                </a:solidFill>
              </a:rPr>
              <a:t>Kladné ionty se začnou </a:t>
            </a:r>
            <a:r>
              <a:rPr lang="cs-CZ" sz="2200" b="1" u="sng" smtClean="0">
                <a:solidFill>
                  <a:srgbClr val="002060"/>
                </a:solidFill>
              </a:rPr>
              <a:t>pohybovat </a:t>
            </a:r>
            <a:r>
              <a:rPr lang="cs-CZ" sz="2200" smtClean="0">
                <a:solidFill>
                  <a:srgbClr val="002060"/>
                </a:solidFill>
              </a:rPr>
              <a:t>k záporné elektrodě </a:t>
            </a:r>
            <a:r>
              <a:rPr lang="cs-CZ" sz="2200" smtClean="0">
                <a:solidFill>
                  <a:srgbClr val="002060"/>
                </a:solidFill>
                <a:latin typeface="Arial" charset="0"/>
              </a:rPr>
              <a:t>  </a:t>
            </a:r>
            <a:r>
              <a:rPr lang="cs-CZ" sz="2200" smtClean="0">
                <a:solidFill>
                  <a:srgbClr val="002060"/>
                </a:solidFill>
              </a:rPr>
              <a:t>a záporné ionty ke kladné elektrodě.</a:t>
            </a:r>
          </a:p>
          <a:p>
            <a:pPr>
              <a:lnSpc>
                <a:spcPct val="90000"/>
              </a:lnSpc>
            </a:pPr>
            <a:r>
              <a:rPr lang="cs-CZ" sz="2200" b="1" u="sng" smtClean="0">
                <a:solidFill>
                  <a:srgbClr val="00B050"/>
                </a:solidFill>
              </a:rPr>
              <a:t>Závěr: Elektrický proud ve vodném roztoku soli je tvořen usměrněným pohybem kationtů a aniontů.</a:t>
            </a: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38" y="1571625"/>
            <a:ext cx="2795587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např. roztok modré skalice, octanu olovnatého nebo roztok kyseliny sírové</a:t>
            </a:r>
          </a:p>
          <a:p>
            <a:r>
              <a:rPr lang="cs-CZ" b="1" smtClean="0">
                <a:solidFill>
                  <a:srgbClr val="FF0000"/>
                </a:solidFill>
              </a:rPr>
              <a:t>kapaliny, které obsahují volné ionty, VEDOU ELEKTRICKÝ PROUD a nazývají se </a:t>
            </a:r>
            <a:r>
              <a:rPr lang="cs-CZ" b="1" u="sng" smtClean="0">
                <a:solidFill>
                  <a:srgbClr val="FF0000"/>
                </a:solidFill>
              </a:rPr>
              <a:t>ELEKTROLYTY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B050"/>
                </a:solidFill>
                <a:effectLst/>
              </a:rPr>
              <a:t>El. proud vedou i vodné roztoky některých dalších látek: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13" y="4643438"/>
            <a:ext cx="20955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0" y="4054475"/>
            <a:ext cx="2928938" cy="2195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25"/>
            <a:ext cx="8229600" cy="3863975"/>
          </a:xfrm>
        </p:spPr>
        <p:txBody>
          <a:bodyPr>
            <a:normAutofit/>
          </a:bodyPr>
          <a:lstStyle/>
          <a:p>
            <a:pPr marL="624078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Vůbec nevede elektrický proud.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624078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Vede elektrický proud, protože obsahuje alespoň malé množství volných iontů, např. sodné, draselné, sírové ionty.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624078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Vede pouze pokud má vysokou teplotu.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Vede voda z vodovodu alespoň trochu elektrický proud?</a:t>
            </a:r>
            <a:br>
              <a:rPr lang="cs-CZ" sz="3600" dirty="0" smtClean="0">
                <a:solidFill>
                  <a:schemeClr val="accent2">
                    <a:lumMod val="75000"/>
                  </a:schemeClr>
                </a:solidFill>
                <a:effectLst/>
              </a:rPr>
            </a:b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Vyberte správnou odpověď:</a:t>
            </a:r>
            <a:endParaRPr lang="cs-CZ" sz="36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z="3200" b="1" smtClean="0">
                <a:solidFill>
                  <a:srgbClr val="00B050"/>
                </a:solidFill>
              </a:rPr>
              <a:t>A) Destilovaná voda vede elektrický proud.</a:t>
            </a:r>
          </a:p>
          <a:p>
            <a:r>
              <a:rPr lang="cs-CZ" sz="3200" b="1" smtClean="0">
                <a:solidFill>
                  <a:srgbClr val="00B050"/>
                </a:solidFill>
              </a:rPr>
              <a:t>B) Destilovaná voda je vodič elektrického proudu.</a:t>
            </a:r>
          </a:p>
          <a:p>
            <a:r>
              <a:rPr lang="cs-CZ" sz="3200" b="1" smtClean="0">
                <a:solidFill>
                  <a:srgbClr val="00B050"/>
                </a:solidFill>
              </a:rPr>
              <a:t>C) Destilovaná voda je izolant, to znamená, že nevede elektrický proud.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7030A0"/>
                </a:solidFill>
                <a:effectLst/>
              </a:rPr>
              <a:t>Je destilovaná voda vodič nebo izolant?</a:t>
            </a:r>
            <a:br>
              <a:rPr lang="cs-CZ" sz="3600" dirty="0" smtClean="0">
                <a:solidFill>
                  <a:srgbClr val="7030A0"/>
                </a:solidFill>
                <a:effectLst/>
              </a:rPr>
            </a:br>
            <a:r>
              <a:rPr lang="cs-CZ" sz="3600" dirty="0" smtClean="0">
                <a:solidFill>
                  <a:srgbClr val="7030A0"/>
                </a:solidFill>
                <a:effectLst/>
              </a:rPr>
              <a:t>Vyberte správnou odpověď: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rgbClr val="7030A0"/>
                </a:solidFill>
              </a:rPr>
              <a:t>Pokus: k baterii o napětí 4,5 V připojíme žárovičku a ampérmetr a do každé ruky uchopíme jeden banánek…naše tělo se stane součástí obvodu.</a:t>
            </a:r>
          </a:p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rgbClr val="7030A0"/>
                </a:solidFill>
              </a:rPr>
              <a:t>Žárovička se sice nerozsvítí, ale citlivý ampérmetr ukáže, že NAŠÍM TĚLEM PROCHÁZÍ ELEKTRICKÝ PROUD.</a:t>
            </a:r>
          </a:p>
          <a:p>
            <a:pPr>
              <a:buFont typeface="Wingdings" pitchFamily="2" charset="2"/>
              <a:buChar char="§"/>
            </a:pPr>
            <a:r>
              <a:rPr lang="cs-CZ" smtClean="0">
                <a:solidFill>
                  <a:srgbClr val="7030A0"/>
                </a:solidFill>
              </a:rPr>
              <a:t>Jestliže si prsty navlhčíme, proud se zvětší.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Vede lidské tělo elektrický proud?</a:t>
            </a:r>
            <a:endParaRPr lang="cs-CZ" sz="3600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>
                <a:solidFill>
                  <a:srgbClr val="002060"/>
                </a:solidFill>
              </a:rPr>
              <a:t>Pokud by zdroj v obvodu měl větší napětí než 24 V (u střídavého napětí dokonce 12 V), prošel by naším tělem tak velký proud, že by nás mohl vážně zranit. </a:t>
            </a:r>
          </a:p>
          <a:p>
            <a:r>
              <a:rPr lang="cs-CZ" sz="2800" smtClean="0">
                <a:solidFill>
                  <a:srgbClr val="002060"/>
                </a:solidFill>
              </a:rPr>
              <a:t>V případě síťového napětí 230 V by nás mohl proud i usmrtit.</a:t>
            </a:r>
          </a:p>
          <a:p>
            <a:endParaRPr lang="cs-CZ" sz="2800" smtClean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0000"/>
                </a:solidFill>
                <a:effectLst/>
              </a:rPr>
              <a:t>Jaké hrozí člověku nebezpečí?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3" y="3929063"/>
            <a:ext cx="2571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Využití vedení elektrického proudu v elektrolytech: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614863" cy="4841875"/>
          </a:xfrm>
        </p:spPr>
        <p:txBody>
          <a:bodyPr>
            <a:normAutofit fontScale="775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rgbClr val="92D050"/>
                </a:solidFill>
              </a:rPr>
              <a:t>K pokovování některých předmětů – např. když chceme ocelový hřebík pokrýt vrstvou mědi, aby nezrezivěl, zapojíme ho jako zápornou elektrodu do vodného roztoku síranu měďnatého a necháme procházet proud.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rgbClr val="92D050"/>
                </a:solidFill>
              </a:rPr>
              <a:t>Železné předměty se pokrývají vrstvou chromu, aby se zabránilo korozi.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rgbClr val="92D050"/>
                </a:solidFill>
              </a:rPr>
              <a:t>K výrobě čistých kovů.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2150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5500688" y="1571625"/>
            <a:ext cx="2771775" cy="1838325"/>
          </a:xfrm>
          <a:ln>
            <a:prstDash val="solid"/>
          </a:ln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3786188"/>
            <a:ext cx="3381375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>
                <a:hlinkClick r:id="rId2"/>
              </a:rPr>
              <a:t>http://www.chempokusy.webzdarma.cz/galerie/fotky/P1020350.JPG</a:t>
            </a:r>
            <a:r>
              <a:rPr lang="cs-CZ" sz="1600" smtClean="0"/>
              <a:t> </a:t>
            </a:r>
            <a:r>
              <a:rPr lang="en-US" sz="1600" smtClean="0"/>
              <a:t>[</a:t>
            </a:r>
            <a:r>
              <a:rPr lang="cs-CZ" sz="1600" smtClean="0"/>
              <a:t>2011-11-04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smtClean="0">
                <a:hlinkClick r:id="rId3"/>
              </a:rPr>
              <a:t>http://elektross.gjn.cz/obrazky/kapal1.gif</a:t>
            </a:r>
            <a:r>
              <a:rPr lang="cs-CZ" sz="1600" smtClean="0"/>
              <a:t> </a:t>
            </a:r>
            <a:r>
              <a:rPr lang="en-US" sz="1600" smtClean="0"/>
              <a:t>[</a:t>
            </a:r>
            <a:r>
              <a:rPr lang="cs-CZ" sz="1600" smtClean="0"/>
              <a:t>2011-11-04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smtClean="0">
                <a:hlinkClick r:id="rId4"/>
              </a:rPr>
              <a:t>http://upload.wikimedia.org/wikipedia/commons/thumb/6/6b/Copper%28II%29-nitrate-trihydrate-sample.jpg/220px-Copper%28II%29-nitrate-trihydrate-sample.jpg</a:t>
            </a:r>
            <a:r>
              <a:rPr lang="cs-CZ" sz="1600" smtClean="0"/>
              <a:t> </a:t>
            </a:r>
            <a:r>
              <a:rPr lang="en-US" sz="1600" smtClean="0"/>
              <a:t>[</a:t>
            </a:r>
            <a:r>
              <a:rPr lang="cs-CZ" sz="1600" smtClean="0"/>
              <a:t>2011-11-04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smtClean="0">
                <a:hlinkClick r:id="rId5"/>
              </a:rPr>
              <a:t>http://nd01.jxs.cz/969/461/4af6f8dad8_21244139_o2.jpg</a:t>
            </a:r>
            <a:r>
              <a:rPr lang="cs-CZ" sz="1600" smtClean="0"/>
              <a:t> </a:t>
            </a:r>
            <a:r>
              <a:rPr lang="en-US" sz="1600" smtClean="0"/>
              <a:t>[</a:t>
            </a:r>
            <a:r>
              <a:rPr lang="cs-CZ" sz="1600" smtClean="0"/>
              <a:t>2011-11-04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smtClean="0">
                <a:hlinkClick r:id="rId6"/>
              </a:rPr>
              <a:t>http://bezpecnostni-znaceni.bezpecnostni-tabulky.cz/picts/image/1999t.gif</a:t>
            </a:r>
            <a:r>
              <a:rPr lang="cs-CZ" sz="1600" smtClean="0"/>
              <a:t> </a:t>
            </a:r>
            <a:r>
              <a:rPr lang="en-US" sz="1600" smtClean="0"/>
              <a:t>[</a:t>
            </a:r>
            <a:r>
              <a:rPr lang="cs-CZ" sz="1600" smtClean="0"/>
              <a:t>2011-11-04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smtClean="0">
                <a:hlinkClick r:id="rId7"/>
              </a:rPr>
              <a:t>http://www.cez.cz/edee/content/microsites/elektrina/obr/2-23.jpg</a:t>
            </a:r>
            <a:r>
              <a:rPr lang="cs-CZ" sz="1600" smtClean="0"/>
              <a:t> </a:t>
            </a:r>
            <a:r>
              <a:rPr lang="en-US" sz="1600" smtClean="0"/>
              <a:t>[</a:t>
            </a:r>
            <a:r>
              <a:rPr lang="cs-CZ" sz="1600" smtClean="0"/>
              <a:t>2011-11-04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smtClean="0">
                <a:hlinkClick r:id="rId8"/>
              </a:rPr>
              <a:t>http://www.srom.hranet.cz/projekty/2004/pjajcim/obrazky/elektrolyza2.jpg</a:t>
            </a:r>
            <a:r>
              <a:rPr lang="cs-CZ" sz="1600" smtClean="0"/>
              <a:t> </a:t>
            </a:r>
            <a:r>
              <a:rPr lang="en-US" sz="1600" smtClean="0"/>
              <a:t>[</a:t>
            </a:r>
            <a:r>
              <a:rPr lang="cs-CZ" sz="1600" smtClean="0"/>
              <a:t>2011-11-04</a:t>
            </a:r>
            <a:r>
              <a:rPr lang="en-US" sz="1600" smtClean="0"/>
              <a:t>]</a:t>
            </a:r>
            <a:endParaRPr lang="cs-CZ" sz="1600" smtClean="0"/>
          </a:p>
          <a:p>
            <a:r>
              <a:rPr lang="cs-CZ" sz="1600" b="1" smtClean="0"/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600" b="1" smtClean="0"/>
              <a:t>galerie office </a:t>
            </a:r>
          </a:p>
          <a:p>
            <a:endParaRPr lang="cs-CZ" sz="160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219</TotalTime>
  <Words>416</Words>
  <Application>Microsoft Office PowerPoint</Application>
  <PresentationFormat>On-screen Show (4:3)</PresentationFormat>
  <Paragraphs>42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10</vt:i4>
      </vt:variant>
    </vt:vector>
  </HeadingPairs>
  <TitlesOfParts>
    <vt:vector size="25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24</cp:revision>
  <dcterms:created xsi:type="dcterms:W3CDTF">2011-11-02T15:21:51Z</dcterms:created>
  <dcterms:modified xsi:type="dcterms:W3CDTF">2012-03-04T14:23:16Z</dcterms:modified>
</cp:coreProperties>
</file>