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67" r:id="rId2"/>
    <p:sldId id="256" r:id="rId3"/>
    <p:sldId id="257" r:id="rId4"/>
    <p:sldId id="259" r:id="rId5"/>
    <p:sldId id="260" r:id="rId6"/>
    <p:sldId id="264" r:id="rId7"/>
    <p:sldId id="261" r:id="rId8"/>
    <p:sldId id="262" r:id="rId9"/>
    <p:sldId id="263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90" d="100"/>
          <a:sy n="90" d="100"/>
        </p:scale>
        <p:origin x="138" y="47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6B3F5C-FA03-49BE-916C-3C4017A2BBCD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6543EA-D6BD-43B8-881E-540863AB2E0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6543EA-D6BD-43B8-881E-540863AB2E03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25D152C-5992-4828-B52B-C9DE47105AE2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A72B64-5E46-470E-9C43-7D4668F3F0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 spd="slow">
    <p:cover dir="r"/>
    <p:sndAc>
      <p:stSnd>
        <p:snd r:embed="rId1" name="chimes.wav" builtIn="1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25D152C-5992-4828-B52B-C9DE47105AE2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A72B64-5E46-470E-9C43-7D4668F3F0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r"/>
    <p:sndAc>
      <p:stSnd>
        <p:snd r:embed="rId1" name="chimes.wav" builtIn="1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25D152C-5992-4828-B52B-C9DE47105AE2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A72B64-5E46-470E-9C43-7D4668F3F0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 spd="slow">
    <p:cover dir="r"/>
    <p:sndAc>
      <p:stSnd>
        <p:snd r:embed="rId1" name="chimes.wav" builtIn="1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25D152C-5992-4828-B52B-C9DE47105AE2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A72B64-5E46-470E-9C43-7D4668F3F0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r"/>
    <p:sndAc>
      <p:stSnd>
        <p:snd r:embed="rId1" name="chimes.wav" builtIn="1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25D152C-5992-4828-B52B-C9DE47105AE2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A72B64-5E46-470E-9C43-7D4668F3F0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 spd="slow">
    <p:cover dir="r"/>
    <p:sndAc>
      <p:stSnd>
        <p:snd r:embed="rId1" name="chimes.wav" builtIn="1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25D152C-5992-4828-B52B-C9DE47105AE2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A72B64-5E46-470E-9C43-7D4668F3F0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r"/>
    <p:sndAc>
      <p:stSnd>
        <p:snd r:embed="rId1" name="chimes.wav" builtIn="1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25D152C-5992-4828-B52B-C9DE47105AE2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A72B64-5E46-470E-9C43-7D4668F3F0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r"/>
    <p:sndAc>
      <p:stSnd>
        <p:snd r:embed="rId1" name="chimes.wav" builtIn="1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25D152C-5992-4828-B52B-C9DE47105AE2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A72B64-5E46-470E-9C43-7D4668F3F0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r"/>
    <p:sndAc>
      <p:stSnd>
        <p:snd r:embed="rId1" name="chimes.wav" builtIn="1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225D152C-5992-4828-B52B-C9DE47105AE2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0DA72B64-5E46-470E-9C43-7D4668F3F0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r"/>
    <p:sndAc>
      <p:stSnd>
        <p:snd r:embed="rId1" name="chimes.wav" builtIn="1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25D152C-5992-4828-B52B-C9DE47105AE2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A72B64-5E46-470E-9C43-7D4668F3F0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r"/>
    <p:sndAc>
      <p:stSnd>
        <p:snd r:embed="rId1" name="chimes.wav" builtIn="1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25D152C-5992-4828-B52B-C9DE47105AE2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A72B64-5E46-470E-9C43-7D4668F3F0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r"/>
    <p:sndAc>
      <p:stSnd>
        <p:snd r:embed="rId1" name="chimes.wav" builtIn="1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9000">
              <a:schemeClr val="tx2">
                <a:lumMod val="25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bg2">
                <a:tint val="88000"/>
                <a:satMod val="40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225D152C-5992-4828-B52B-C9DE47105AE2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0DA72B64-5E46-470E-9C43-7D4668F3F0F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cover dir="r"/>
    <p:sndAc>
      <p:stSnd>
        <p:snd r:embed="rId13" name="chimes.wav" builtIn="1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anovnici.estranky.cz/img/picture/262/Marie-Terezie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royal-history.sweb.cz/mariatheresia2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iu.cas.cz/cs/download/atlas_mest/kt708jicin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oje-nazory.estranky.cz/img/picture/528/bitva-1866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antiquanova.cz/inshop/catalogue/products/pictures/l3g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zlatobezdph.cz/data/blob/shop_products-image_pjpeg-20110213025418-2886-30107-610-r.jpg.full" TargetMode="External"/><Relationship Id="rId4" Type="http://schemas.openxmlformats.org/officeDocument/2006/relationships/hyperlink" Target="http://www.zlatobezdph.cz/data/blob/shop_products-image_pjpeg-20110213025418-1363-30107-610-a.jpg.thumb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s.mb-net.cz/mb-pravek-novovek/media/jakzili/JS1701004-1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eaktuality.cz/wp-content/uploads/skolnidochazka.pn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obaka.cz/wp-content/uploads/2012/04/projekt_03.jpg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428728" y="714355"/>
          <a:ext cx="5786478" cy="5200750"/>
        </p:xfrm>
        <a:graphic>
          <a:graphicData uri="http://schemas.openxmlformats.org/drawingml/2006/table">
            <a:tbl>
              <a:tblPr/>
              <a:tblGrid>
                <a:gridCol w="2571768"/>
                <a:gridCol w="3214710"/>
              </a:tblGrid>
              <a:tr h="242881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ZŠ a MŠ </a:t>
                      </a:r>
                      <a:r>
                        <a:rPr lang="cs-CZ" sz="1200" dirty="0" err="1">
                          <a:latin typeface="Times New Roman"/>
                          <a:ea typeface="Times New Roman"/>
                          <a:cs typeface="Times New Roman"/>
                        </a:rPr>
                        <a:t>Verneřice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2881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Autor výukového materiálu: </a:t>
                      </a:r>
                      <a:endParaRPr lang="cs-CZ" sz="12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Lenka Lehká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2881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2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CZ.1.07/1.4.00/21.1526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2881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2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VY_32_INOVACE_III.VL7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2881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Vytvořeno:</a:t>
                      </a:r>
                      <a:endParaRPr lang="cs-CZ" sz="12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  <a:cs typeface="Times New Roman"/>
                        </a:rPr>
                        <a:t>10.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  <a:cs typeface="Times New Roman"/>
                        </a:rPr>
                        <a:t> 3. </a:t>
                      </a:r>
                      <a:r>
                        <a:rPr lang="cs-CZ" sz="1200" baseline="0" smtClean="0">
                          <a:latin typeface="Calibri"/>
                          <a:ea typeface="Times New Roman"/>
                          <a:cs typeface="Times New Roman"/>
                        </a:rPr>
                        <a:t>2012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2881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Vzdělávací oblast: </a:t>
                      </a:r>
                      <a:endParaRPr lang="cs-CZ" sz="12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Člověk </a:t>
                      </a: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 jeho svět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2881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Vzdělávací obor: </a:t>
                      </a:r>
                      <a:endParaRPr lang="cs-CZ" sz="12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Vlastivěda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0098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Tematický okruh: </a:t>
                      </a:r>
                      <a:endParaRPr lang="cs-CZ" sz="12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České dějiny –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Marie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Terezie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2881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Určeno pro:</a:t>
                      </a:r>
                      <a:endParaRPr lang="cs-CZ" sz="12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4. ročník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8713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Výukový materiál seznamuje žáky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s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osobností Marie Terezie a s jejími reformami.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71519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Metodický pokyn: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Materiál je vhodný pro frontální výuku a na závěr pro práci jednotlivců, dvojic, či skupiny. Pro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úplné </a:t>
                      </a: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využití materiálu je nutné připojení k 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internetu</a:t>
                      </a: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.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613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Autorem materiálu a všech jeho částí, není-li uvedeno jinak, je Lenka Lehká.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60331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71604" y="4786322"/>
            <a:ext cx="5407025" cy="103822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ver dir="r"/>
    <p:sndAc>
      <p:stSnd>
        <p:snd r:embed="rId2" name="chimes.wav" builtIn="1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57224" y="4286256"/>
            <a:ext cx="7772400" cy="1975104"/>
          </a:xfrm>
        </p:spPr>
        <p:txBody>
          <a:bodyPr>
            <a:normAutofit/>
          </a:bodyPr>
          <a:lstStyle/>
          <a:p>
            <a:endParaRPr lang="cs-CZ" sz="8000" b="1" i="1" dirty="0">
              <a:solidFill>
                <a:schemeClr val="accent4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28662" y="2714620"/>
            <a:ext cx="7772400" cy="1508760"/>
          </a:xfrm>
          <a:effectLst>
            <a:reflection blurRad="6350" stA="50000" endA="300" endPos="55000" dir="5400000" sy="-100000" algn="bl" rotWithShape="0"/>
          </a:effectLst>
        </p:spPr>
        <p:txBody>
          <a:bodyPr>
            <a:noAutofit/>
          </a:bodyPr>
          <a:lstStyle/>
          <a:p>
            <a:r>
              <a:rPr lang="cs-CZ" sz="9600" b="1" i="1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Marie Terezie</a:t>
            </a:r>
            <a:endParaRPr lang="cs-CZ" sz="9600" b="1" i="1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</p:spTree>
  </p:cSld>
  <p:clrMapOvr>
    <a:masterClrMapping/>
  </p:clrMapOvr>
  <p:transition spd="slow">
    <p:cover dir="r"/>
    <p:sndAc>
      <p:stSnd>
        <p:snd r:embed="rId2" name="chimes.wav" builtIn="1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reflection blurRad="6350" stA="52000" endA="300" endPos="35000" dir="5400000" sy="-100000" algn="bl" rotWithShape="0"/>
          </a:effectLst>
        </p:spPr>
        <p:txBody>
          <a:bodyPr/>
          <a:lstStyle/>
          <a:p>
            <a:r>
              <a:rPr lang="cs-CZ" i="1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Císařovna a královna</a:t>
            </a:r>
            <a:endParaRPr lang="cs-CZ" i="1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571612"/>
            <a:ext cx="8501122" cy="5000660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1740 - nástup Marie Terezie na habsburský trůn - díky pragmatické sankci</a:t>
            </a:r>
          </a:p>
          <a:p>
            <a:pPr>
              <a:buFont typeface="Wingdings" pitchFamily="2" charset="2"/>
              <a:buChar char="v"/>
            </a:pPr>
            <a:endParaRPr lang="cs-CZ" sz="2400" dirty="0" smtClean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Říše - rakouské, české, uherské, italské země + jižní Nizozemí</a:t>
            </a:r>
          </a:p>
          <a:p>
            <a:pPr>
              <a:buFont typeface="Wingdings" pitchFamily="2" charset="2"/>
              <a:buChar char="v"/>
            </a:pPr>
            <a:endParaRPr lang="cs-CZ" sz="2400" dirty="0" smtClean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Slezské války =&gt; ztráta Slezska a Kladska</a:t>
            </a:r>
          </a:p>
          <a:p>
            <a:pPr>
              <a:buFont typeface="Wingdings" pitchFamily="2" charset="2"/>
              <a:buChar char="v"/>
            </a:pPr>
            <a:endParaRPr lang="cs-CZ" sz="2400" dirty="0" smtClean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Spravování země - dvorské úřady + moc šlecht. stavovských sněmů</a:t>
            </a:r>
          </a:p>
          <a:p>
            <a:pPr>
              <a:buFont typeface="Wingdings" pitchFamily="2" charset="2"/>
              <a:buChar char="v"/>
            </a:pPr>
            <a:endParaRPr lang="cs-CZ" sz="2400" dirty="0" smtClean="0">
              <a:solidFill>
                <a:schemeClr val="accent4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sz="2000" dirty="0" smtClean="0">
                <a:solidFill>
                  <a:schemeClr val="accent4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  <a:hlinkClick r:id="rId3" tooltip="Císařovna"/>
              </a:rPr>
              <a:t>Císařovna</a:t>
            </a:r>
            <a:endParaRPr lang="cs-CZ" sz="2400" dirty="0">
              <a:solidFill>
                <a:schemeClr val="accent4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cover dir="r"/>
    <p:sndAc>
      <p:stSnd>
        <p:snd r:embed="rId2" name="chimes.wav" builtIn="1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Reformy</a:t>
            </a:r>
            <a:endParaRPr lang="cs-CZ" i="1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571612"/>
            <a:ext cx="8329642" cy="4783948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sz="26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Osvícenské reformy Marie Terezie – cílem bylo posílit stát, hospodářství, centralizace, germanizace, </a:t>
            </a:r>
            <a:r>
              <a:rPr lang="cs-CZ" sz="26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armádu.</a:t>
            </a:r>
          </a:p>
          <a:p>
            <a:pPr>
              <a:buFont typeface="Wingdings" pitchFamily="2" charset="2"/>
              <a:buChar char="v"/>
            </a:pPr>
            <a:endParaRPr lang="cs-CZ" sz="2600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6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Centralizace </a:t>
            </a:r>
            <a:r>
              <a:rPr lang="cs-CZ" sz="26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+ místo šlechticů spravují jednotlivé země císařští úředníci podřízení </a:t>
            </a:r>
            <a:r>
              <a:rPr lang="cs-CZ" sz="26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panovnici.</a:t>
            </a:r>
          </a:p>
          <a:p>
            <a:pPr>
              <a:buFont typeface="Wingdings" pitchFamily="2" charset="2"/>
              <a:buChar char="v"/>
            </a:pPr>
            <a:endParaRPr lang="cs-CZ" sz="2600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6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P</a:t>
            </a:r>
            <a:r>
              <a:rPr lang="cs-CZ" sz="26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ovinná </a:t>
            </a:r>
            <a:r>
              <a:rPr lang="cs-CZ" sz="26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školní docházka </a:t>
            </a:r>
            <a:endParaRPr lang="cs-CZ" sz="2600" dirty="0" smtClean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endParaRPr lang="cs-CZ" sz="2600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6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N</a:t>
            </a:r>
            <a:r>
              <a:rPr lang="cs-CZ" sz="26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ový </a:t>
            </a:r>
            <a:r>
              <a:rPr lang="cs-CZ" sz="26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robotní </a:t>
            </a:r>
            <a:r>
              <a:rPr lang="cs-CZ" sz="26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řád</a:t>
            </a:r>
          </a:p>
          <a:p>
            <a:pPr>
              <a:buFont typeface="Wingdings" pitchFamily="2" charset="2"/>
              <a:buChar char="v"/>
            </a:pPr>
            <a:endParaRPr lang="cs-CZ" sz="2600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6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Z</a:t>
            </a:r>
            <a:r>
              <a:rPr lang="cs-CZ" sz="26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rušení </a:t>
            </a:r>
            <a:r>
              <a:rPr lang="cs-CZ" sz="26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jezuitského </a:t>
            </a:r>
            <a:r>
              <a:rPr lang="cs-CZ" sz="26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řádu</a:t>
            </a:r>
          </a:p>
          <a:p>
            <a:pPr>
              <a:buFont typeface="Wingdings" pitchFamily="2" charset="2"/>
              <a:buChar char="v"/>
            </a:pPr>
            <a:endParaRPr lang="cs-CZ" sz="2200" dirty="0" smtClean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200" dirty="0" smtClean="0">
                <a:solidFill>
                  <a:schemeClr val="accent4">
                    <a:lumMod val="40000"/>
                    <a:lumOff val="60000"/>
                  </a:schemeClr>
                </a:solidFill>
                <a:hlinkClick r:id="rId3" tooltip="Císařovna s rodinou"/>
              </a:rPr>
              <a:t>Císařovna</a:t>
            </a:r>
            <a:r>
              <a:rPr lang="cs-CZ" sz="2000" dirty="0" smtClean="0">
                <a:solidFill>
                  <a:schemeClr val="accent4">
                    <a:lumMod val="40000"/>
                    <a:lumOff val="60000"/>
                  </a:schemeClr>
                </a:solidFill>
                <a:hlinkClick r:id="rId3" tooltip="Císařovna s rodinou"/>
              </a:rPr>
              <a:t> s rodinou</a:t>
            </a:r>
            <a:endParaRPr lang="cs-CZ" sz="2000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</p:spTree>
  </p:cSld>
  <p:clrMapOvr>
    <a:masterClrMapping/>
  </p:clrMapOvr>
  <p:transition spd="slow">
    <p:cover dir="r"/>
    <p:sndAc>
      <p:stSnd>
        <p:snd r:embed="rId2" name="chimes.wav" builtIn="1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Správní reformy</a:t>
            </a:r>
            <a:endParaRPr lang="cs-CZ" i="1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3560"/>
            <a:ext cx="8329642" cy="4572000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sz="2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S</a:t>
            </a:r>
            <a:r>
              <a:rPr lang="cs-CZ" sz="24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polečné </a:t>
            </a:r>
            <a:r>
              <a:rPr lang="cs-CZ" sz="2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úřady, kromě Uher. </a:t>
            </a:r>
            <a:endParaRPr lang="cs-CZ" sz="2400" dirty="0" smtClean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endParaRPr lang="cs-CZ" sz="2400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Byla zrušena </a:t>
            </a:r>
            <a:r>
              <a:rPr lang="cs-CZ" sz="2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definitivně česká samostatnost </a:t>
            </a:r>
            <a:r>
              <a:rPr lang="cs-CZ" sz="24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,zřízením Česko-rakouské </a:t>
            </a:r>
            <a:r>
              <a:rPr lang="cs-CZ" sz="2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kanceláře, v úřadech profesionální úředníci </a:t>
            </a:r>
            <a:r>
              <a:rPr lang="cs-CZ" sz="24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.</a:t>
            </a:r>
          </a:p>
          <a:p>
            <a:pPr>
              <a:buFont typeface="Wingdings" pitchFamily="2" charset="2"/>
              <a:buChar char="v"/>
            </a:pPr>
            <a:endParaRPr lang="cs-CZ" sz="2400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Omezeny </a:t>
            </a:r>
            <a:r>
              <a:rPr lang="cs-CZ" sz="24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pravomoci </a:t>
            </a:r>
            <a:r>
              <a:rPr lang="cs-CZ" sz="2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stavovských zemských sněmů. </a:t>
            </a:r>
            <a:endParaRPr lang="cs-CZ" sz="2400" dirty="0" smtClean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endParaRPr lang="cs-CZ" sz="2400" dirty="0" smtClean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Soudní dvůr - zákaz mučení poddaných.</a:t>
            </a:r>
            <a:endParaRPr lang="cs-CZ" sz="2000" dirty="0" smtClean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endParaRPr lang="cs-CZ" sz="2000" dirty="0" smtClean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000" dirty="0" smtClean="0">
                <a:solidFill>
                  <a:schemeClr val="accent4">
                    <a:lumMod val="40000"/>
                    <a:lumOff val="60000"/>
                  </a:schemeClr>
                </a:solidFill>
                <a:hlinkClick r:id="rId3" tooltip="Správní reformy"/>
              </a:rPr>
              <a:t>Správní reformy</a:t>
            </a:r>
            <a:endParaRPr lang="cs-CZ" sz="2000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</p:spTree>
  </p:cSld>
  <p:clrMapOvr>
    <a:masterClrMapping/>
  </p:clrMapOvr>
  <p:transition spd="slow">
    <p:cover dir="r"/>
    <p:sndAc>
      <p:stSnd>
        <p:snd r:embed="rId2" name="chimes.wav" builtIn="1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Vojenská reforma</a:t>
            </a:r>
            <a:endParaRPr lang="cs-CZ" i="1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3560"/>
            <a:ext cx="8329642" cy="457200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Odvody mladých </a:t>
            </a:r>
            <a:r>
              <a:rPr lang="cs-CZ" sz="24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mužů (na mnoho let, někdy celý život)</a:t>
            </a:r>
          </a:p>
          <a:p>
            <a:pPr>
              <a:buNone/>
            </a:pPr>
            <a:endParaRPr lang="cs-CZ" sz="2400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Jednotný </a:t>
            </a:r>
            <a:r>
              <a:rPr lang="cs-CZ" sz="2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výcvik, uniformy, výzbroj = růst </a:t>
            </a:r>
            <a:r>
              <a:rPr lang="cs-CZ" sz="24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nákladů</a:t>
            </a:r>
          </a:p>
          <a:p>
            <a:pPr>
              <a:buFont typeface="Wingdings" pitchFamily="2" charset="2"/>
              <a:buChar char="v"/>
            </a:pPr>
            <a:endParaRPr lang="cs-CZ" sz="2000" dirty="0" smtClean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000" dirty="0" smtClean="0">
                <a:solidFill>
                  <a:schemeClr val="accent4">
                    <a:lumMod val="40000"/>
                    <a:lumOff val="60000"/>
                  </a:schemeClr>
                </a:solidFill>
                <a:hlinkClick r:id="rId3" tooltip="Povinná vojna"/>
              </a:rPr>
              <a:t>Povinná vojna</a:t>
            </a:r>
            <a:endParaRPr lang="cs-CZ" sz="2000" dirty="0" smtClean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</p:spTree>
  </p:cSld>
  <p:clrMapOvr>
    <a:masterClrMapping/>
  </p:clrMapOvr>
  <p:transition spd="slow">
    <p:cover dir="r"/>
    <p:sndAc>
      <p:stSnd>
        <p:snd r:embed="rId2" name="chimes.wav" builtIn="1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Hospodářské reformy</a:t>
            </a:r>
            <a:endParaRPr lang="cs-CZ" i="1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500174"/>
            <a:ext cx="8786842" cy="4855386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sz="26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P</a:t>
            </a:r>
            <a:r>
              <a:rPr lang="cs-CZ" sz="26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odpora </a:t>
            </a:r>
            <a:r>
              <a:rPr lang="cs-CZ" sz="26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podnikání – textilní manufaktury – a ochrana před zahraniční konkurencí.</a:t>
            </a:r>
          </a:p>
          <a:p>
            <a:pPr>
              <a:buFont typeface="Wingdings" pitchFamily="2" charset="2"/>
              <a:buChar char="v"/>
            </a:pPr>
            <a:r>
              <a:rPr lang="cs-CZ" sz="26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Jednotná měna – tolarová a zlatková (1 tolar = 2 zlaté), první papírové peníze (bankocetle). </a:t>
            </a:r>
          </a:p>
          <a:p>
            <a:pPr>
              <a:buFont typeface="Wingdings" pitchFamily="2" charset="2"/>
              <a:buChar char="v"/>
            </a:pPr>
            <a:r>
              <a:rPr lang="cs-CZ" sz="26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Sjednoceny míry a váhy. </a:t>
            </a:r>
          </a:p>
          <a:p>
            <a:pPr>
              <a:buFont typeface="Wingdings" pitchFamily="2" charset="2"/>
              <a:buChar char="v"/>
            </a:pPr>
            <a:r>
              <a:rPr lang="cs-CZ" sz="26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Celní unie = zrychlen pohyb zboží (kromě Uher).</a:t>
            </a:r>
          </a:p>
          <a:p>
            <a:pPr>
              <a:buFont typeface="Wingdings" pitchFamily="2" charset="2"/>
              <a:buChar char="v"/>
            </a:pPr>
            <a:r>
              <a:rPr lang="cs-CZ" sz="26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Soupis půdy a obyvatel </a:t>
            </a:r>
          </a:p>
          <a:p>
            <a:pPr>
              <a:buFont typeface="Wingdings" pitchFamily="2" charset="2"/>
              <a:buChar char="v"/>
            </a:pPr>
            <a:r>
              <a:rPr lang="cs-CZ" sz="26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Urbariální patent = upraveno a zlepšeno postavení poddaných proti zvůli šlechty. </a:t>
            </a:r>
            <a:endParaRPr lang="cs-CZ" sz="2600" dirty="0" smtClean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endParaRPr lang="cs-CZ" sz="2000" dirty="0" smtClean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200" dirty="0" smtClean="0">
                <a:solidFill>
                  <a:schemeClr val="accent4">
                    <a:lumMod val="40000"/>
                    <a:lumOff val="60000"/>
                  </a:schemeClr>
                </a:solidFill>
                <a:hlinkClick r:id="rId3" tooltip="grešle"/>
              </a:rPr>
              <a:t>Grešle</a:t>
            </a:r>
            <a:endParaRPr lang="cs-CZ" sz="2200" dirty="0" smtClean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200" dirty="0" smtClean="0">
                <a:solidFill>
                  <a:schemeClr val="accent4">
                    <a:lumMod val="40000"/>
                    <a:lumOff val="60000"/>
                  </a:schemeClr>
                </a:solidFill>
                <a:hlinkClick r:id="rId4" tooltip="Replika dukátu 1"/>
              </a:rPr>
              <a:t>Replika dukátu 1</a:t>
            </a:r>
            <a:endParaRPr lang="cs-CZ" sz="2200" dirty="0" smtClean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200" dirty="0" smtClean="0">
                <a:solidFill>
                  <a:schemeClr val="accent4">
                    <a:lumMod val="40000"/>
                    <a:lumOff val="60000"/>
                  </a:schemeClr>
                </a:solidFill>
                <a:hlinkClick r:id="rId5" tooltip="Replika dukátu 2"/>
              </a:rPr>
              <a:t>Replika dukátu 2</a:t>
            </a:r>
            <a:endParaRPr lang="cs-CZ" sz="2200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</p:spTree>
  </p:cSld>
  <p:clrMapOvr>
    <a:masterClrMapping/>
  </p:clrMapOvr>
  <p:transition spd="slow">
    <p:cover dir="r"/>
    <p:sndAc>
      <p:stSnd>
        <p:snd r:embed="rId2" name="chimes.wav" builtIn="1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Robotní patent</a:t>
            </a:r>
            <a:endParaRPr lang="cs-CZ" i="1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501122" cy="4572000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sz="26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R</a:t>
            </a:r>
            <a:r>
              <a:rPr lang="cs-CZ" sz="26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obotní </a:t>
            </a:r>
            <a:r>
              <a:rPr lang="cs-CZ" sz="26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patent zmírnil </a:t>
            </a:r>
            <a:r>
              <a:rPr lang="cs-CZ" sz="26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robotu - na tři dny v týdnu.</a:t>
            </a:r>
            <a:endParaRPr lang="cs-CZ" sz="2600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pPr>
              <a:buNone/>
            </a:pPr>
            <a:endParaRPr lang="cs-CZ" sz="2600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6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Část </a:t>
            </a:r>
            <a:r>
              <a:rPr lang="cs-CZ" sz="26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vrchnostenské půdy </a:t>
            </a:r>
            <a:r>
              <a:rPr lang="cs-CZ" sz="26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byla rozdělena </a:t>
            </a:r>
            <a:r>
              <a:rPr lang="cs-CZ" sz="26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za poplatek mezi </a:t>
            </a:r>
            <a:r>
              <a:rPr lang="cs-CZ" sz="26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rolníky. </a:t>
            </a:r>
          </a:p>
          <a:p>
            <a:pPr>
              <a:buFont typeface="Wingdings" pitchFamily="2" charset="2"/>
              <a:buChar char="v"/>
            </a:pPr>
            <a:endParaRPr lang="cs-CZ" sz="2600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6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Zlepšilo </a:t>
            </a:r>
            <a:r>
              <a:rPr lang="cs-CZ" sz="26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se </a:t>
            </a:r>
            <a:r>
              <a:rPr lang="cs-CZ" sz="26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obdělávání půdy </a:t>
            </a:r>
            <a:r>
              <a:rPr lang="cs-CZ" sz="26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(pluh), používání brambor (proč </a:t>
            </a:r>
            <a:r>
              <a:rPr lang="cs-CZ" sz="26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brambory? </a:t>
            </a:r>
            <a:r>
              <a:rPr lang="cs-CZ" sz="26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Protože k nám došly z Ameriky přes Braniborsko</a:t>
            </a:r>
            <a:r>
              <a:rPr lang="cs-CZ" sz="26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!).</a:t>
            </a:r>
          </a:p>
          <a:p>
            <a:pPr>
              <a:buFont typeface="Wingdings" pitchFamily="2" charset="2"/>
              <a:buChar char="v"/>
            </a:pPr>
            <a:endParaRPr lang="cs-CZ" sz="2600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6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26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Jak </a:t>
            </a:r>
            <a:r>
              <a:rPr lang="cs-CZ" sz="26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roste počet obyvatel (245 nových vesnic v Čechách !) = více daní = větší bohatství státu. </a:t>
            </a:r>
            <a:endParaRPr lang="cs-CZ" sz="2600" dirty="0" smtClean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endParaRPr lang="cs-CZ" sz="2000" dirty="0" smtClean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000" dirty="0" smtClean="0">
                <a:solidFill>
                  <a:schemeClr val="accent4">
                    <a:lumMod val="40000"/>
                    <a:lumOff val="60000"/>
                  </a:schemeClr>
                </a:solidFill>
                <a:hlinkClick r:id="rId3" tooltip="Robota "/>
              </a:rPr>
              <a:t>Robota = těžká </a:t>
            </a:r>
            <a:r>
              <a:rPr lang="cs-CZ" sz="2200" dirty="0" smtClean="0">
                <a:solidFill>
                  <a:schemeClr val="accent4">
                    <a:lumMod val="40000"/>
                    <a:lumOff val="60000"/>
                  </a:schemeClr>
                </a:solidFill>
                <a:hlinkClick r:id="rId3" tooltip="Robota "/>
              </a:rPr>
              <a:t>práce</a:t>
            </a:r>
            <a:endParaRPr lang="cs-CZ" sz="2000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</p:spTree>
  </p:cSld>
  <p:clrMapOvr>
    <a:masterClrMapping/>
  </p:clrMapOvr>
  <p:transition spd="slow">
    <p:cover dir="r"/>
    <p:sndAc>
      <p:stSnd>
        <p:snd r:embed="rId2" name="chimes.wav" builtIn="1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Školská reforma</a:t>
            </a:r>
            <a:endParaRPr lang="cs-CZ" i="1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500174"/>
            <a:ext cx="8329642" cy="4855386"/>
          </a:xfrm>
        </p:spPr>
        <p:txBody>
          <a:bodyPr>
            <a:normAutofit fontScale="775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sz="31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1774 školský řád– vliv osvícenství + Komenský = povinná šestiletá docházka. </a:t>
            </a:r>
            <a:endParaRPr lang="cs-CZ" sz="3100" dirty="0" smtClean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endParaRPr lang="cs-CZ" sz="3100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31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Školy </a:t>
            </a:r>
            <a:r>
              <a:rPr lang="cs-CZ" sz="31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triviální na </a:t>
            </a:r>
            <a:r>
              <a:rPr lang="cs-CZ" sz="31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venkově, </a:t>
            </a:r>
          </a:p>
          <a:p>
            <a:pPr>
              <a:buFont typeface="Wingdings" pitchFamily="2" charset="2"/>
              <a:buChar char="v"/>
            </a:pPr>
            <a:endParaRPr lang="cs-CZ" sz="3100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31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školy hlavní ve </a:t>
            </a:r>
            <a:r>
              <a:rPr lang="cs-CZ" sz="31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městech, </a:t>
            </a:r>
          </a:p>
          <a:p>
            <a:pPr>
              <a:buFont typeface="Wingdings" pitchFamily="2" charset="2"/>
              <a:buChar char="v"/>
            </a:pPr>
            <a:endParaRPr lang="cs-CZ" sz="3100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31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školy normální (výuka </a:t>
            </a:r>
            <a:r>
              <a:rPr lang="cs-CZ" sz="31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pedagogů),</a:t>
            </a:r>
          </a:p>
          <a:p>
            <a:pPr>
              <a:buFont typeface="Wingdings" pitchFamily="2" charset="2"/>
              <a:buChar char="v"/>
            </a:pPr>
            <a:endParaRPr lang="cs-CZ" sz="3100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31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31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místo </a:t>
            </a:r>
            <a:r>
              <a:rPr lang="cs-CZ" sz="31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latiny se učí </a:t>
            </a:r>
            <a:r>
              <a:rPr lang="cs-CZ" sz="31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německy.</a:t>
            </a:r>
          </a:p>
          <a:p>
            <a:pPr>
              <a:buFont typeface="Wingdings" pitchFamily="2" charset="2"/>
              <a:buChar char="v"/>
            </a:pPr>
            <a:endParaRPr lang="cs-CZ" sz="2000" dirty="0" smtClean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600" dirty="0" smtClean="0">
                <a:solidFill>
                  <a:schemeClr val="accent4">
                    <a:lumMod val="40000"/>
                    <a:lumOff val="60000"/>
                  </a:schemeClr>
                </a:solidFill>
                <a:hlinkClick r:id="rId3" tooltip="škola tehdy"/>
              </a:rPr>
              <a:t>Škola tehdy</a:t>
            </a:r>
            <a:endParaRPr lang="cs-CZ" sz="2600" dirty="0" smtClean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600" dirty="0" smtClean="0">
                <a:solidFill>
                  <a:schemeClr val="accent4">
                    <a:lumMod val="40000"/>
                    <a:lumOff val="60000"/>
                  </a:schemeClr>
                </a:solidFill>
                <a:hlinkClick r:id="rId4" tooltip="Škola dnes"/>
              </a:rPr>
              <a:t>Škola dnes</a:t>
            </a:r>
            <a:endParaRPr lang="cs-CZ" sz="2600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</p:spTree>
  </p:cSld>
  <p:clrMapOvr>
    <a:masterClrMapping/>
  </p:clrMapOvr>
  <p:transition spd="slow">
    <p:cover dir="r"/>
    <p:sndAc>
      <p:stSnd>
        <p:snd r:embed="rId2" name="chimes.wav" builtIn="1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Opakování</a:t>
            </a:r>
            <a:br>
              <a:rPr lang="cs-CZ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3560"/>
            <a:ext cx="8643998" cy="457200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Jak se dostala na trůn Marie Terezie jako žena?</a:t>
            </a:r>
          </a:p>
          <a:p>
            <a:r>
              <a:rPr lang="cs-CZ" sz="24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Jaké reformy zavedla Marie Terezie?</a:t>
            </a:r>
          </a:p>
          <a:p>
            <a:r>
              <a:rPr lang="cs-CZ" sz="24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Kterou reformu ty osobně považuješ za nejdůležitější a proč?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	(Žáci diskutují nad svými názory.)</a:t>
            </a:r>
          </a:p>
        </p:txBody>
      </p:sp>
    </p:spTree>
  </p:cSld>
  <p:clrMapOvr>
    <a:masterClrMapping/>
  </p:clrMapOvr>
  <p:transition spd="slow">
    <p:cover dir="r"/>
    <p:sndAc>
      <p:stSnd>
        <p:snd r:embed="rId2" name="chimes.wav" builtIn="1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Opakování</a:t>
            </a:r>
            <a:br>
              <a:rPr lang="cs-CZ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</a:br>
            <a:endParaRPr lang="cs-CZ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3560"/>
            <a:ext cx="8786842" cy="4572000"/>
          </a:xfrm>
        </p:spPr>
        <p:txBody>
          <a:bodyPr/>
          <a:lstStyle/>
          <a:p>
            <a:r>
              <a:rPr lang="cs-CZ" sz="24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Jak se dostala na trůn Marie Terezie jako žena?</a:t>
            </a:r>
          </a:p>
          <a:p>
            <a:pPr>
              <a:buNone/>
            </a:pPr>
            <a:r>
              <a:rPr lang="cs-CZ" sz="2400" i="1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	</a:t>
            </a:r>
            <a:r>
              <a:rPr lang="cs-CZ" sz="2400" i="1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Díky </a:t>
            </a:r>
            <a:r>
              <a:rPr lang="cs-CZ" sz="2400" i="1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pragmatické sankci</a:t>
            </a:r>
          </a:p>
          <a:p>
            <a:r>
              <a:rPr lang="cs-CZ" sz="24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Jaké reformy zavedla Marie Terezie? </a:t>
            </a:r>
          </a:p>
          <a:p>
            <a:pPr marL="444500" lvl="1" indent="-82550">
              <a:buNone/>
            </a:pPr>
            <a:r>
              <a:rPr lang="cs-CZ" sz="2400" i="1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 Školská reforma, hospodářské reformy, robotní  </a:t>
            </a:r>
            <a:r>
              <a:rPr lang="cs-CZ" sz="2400" i="1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patent</a:t>
            </a:r>
            <a:r>
              <a:rPr lang="cs-CZ" sz="2400" i="1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, vojenská </a:t>
            </a:r>
            <a:r>
              <a:rPr lang="cs-CZ" sz="2400" i="1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reforma</a:t>
            </a:r>
            <a:r>
              <a:rPr lang="cs-CZ" sz="2400" i="1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, správní </a:t>
            </a:r>
            <a:r>
              <a:rPr lang="cs-CZ" sz="2400" i="1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reformy</a:t>
            </a:r>
            <a:endParaRPr lang="cs-CZ" sz="2400" dirty="0" smtClean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Kterou reformu ty osobně považuješ za nejdůležitější a proč?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	(Žáci diskutují nad svými názory.)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cover dir="r"/>
    <p:sndAc>
      <p:stSnd>
        <p:snd r:embed="rId3" name="chimes.wav" builtIn="1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205</TotalTime>
  <Words>440</Words>
  <Application>Microsoft Office PowerPoint</Application>
  <PresentationFormat>Předvádění na obrazovce (4:3)</PresentationFormat>
  <Paragraphs>109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Metro</vt:lpstr>
      <vt:lpstr>Snímek 1</vt:lpstr>
      <vt:lpstr>Snímek 2</vt:lpstr>
      <vt:lpstr>Císařovna a královna</vt:lpstr>
      <vt:lpstr>Reformy</vt:lpstr>
      <vt:lpstr>Správní reformy</vt:lpstr>
      <vt:lpstr>Vojenská reforma</vt:lpstr>
      <vt:lpstr>Hospodářské reformy</vt:lpstr>
      <vt:lpstr>Robotní patent</vt:lpstr>
      <vt:lpstr>Školská reforma</vt:lpstr>
      <vt:lpstr>Opakování  </vt:lpstr>
      <vt:lpstr>Opakování </vt:lpstr>
    </vt:vector>
  </TitlesOfParts>
  <Company>lumik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Marie Terezie</dc:title>
  <dc:creator>Arbalest</dc:creator>
  <cp:lastModifiedBy>Jirka</cp:lastModifiedBy>
  <cp:revision>30</cp:revision>
  <dcterms:created xsi:type="dcterms:W3CDTF">2012-03-06T12:03:07Z</dcterms:created>
  <dcterms:modified xsi:type="dcterms:W3CDTF">2012-06-11T17:06:23Z</dcterms:modified>
</cp:coreProperties>
</file>