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3B5AFA5-334D-4144-BE7D-88202A1499C6}" type="datetimeFigureOut">
              <a:rPr lang="cs-CZ" smtClean="0"/>
              <a:t>13.11.2011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AB86F46D-537D-44A3-A900-14737D418F5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forum.matweb.cz/upload/1259003316-vybojova_trubice_provazek.jpg" TargetMode="External"/><Relationship Id="rId3" Type="http://schemas.openxmlformats.org/officeDocument/2006/relationships/hyperlink" Target="http://upload.wikimedia.org/wikipedia/commons/thumb/f/f8/Lichtbogen_3000_Volt.jpg/220px-Lichtbogen_3000_Volt.jpg" TargetMode="External"/><Relationship Id="rId7" Type="http://schemas.openxmlformats.org/officeDocument/2006/relationships/hyperlink" Target="http://fyzweb.cz/materialy/videopokusy/POKUSY/VYBOJPRIRUZNEMTLAKU/popis_soubory/image001.jpg" TargetMode="External"/><Relationship Id="rId2" Type="http://schemas.openxmlformats.org/officeDocument/2006/relationships/hyperlink" Target="http://www.blesk.kx.cz/images/blesk1b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lektronik.webz.cz/img/min/ps-spark.jpg" TargetMode="External"/><Relationship Id="rId5" Type="http://schemas.openxmlformats.org/officeDocument/2006/relationships/hyperlink" Target="http://www.taspek.cz/soubory/file72.jpg" TargetMode="External"/><Relationship Id="rId4" Type="http://schemas.openxmlformats.org/officeDocument/2006/relationships/hyperlink" Target="http://upload.wikimedia.org/wikipedia/commons/thumb/c/c2/Van_de_graaf_generator.svg/220px-Van_de_graaf_generator.svg.png" TargetMode="External"/><Relationship Id="rId9" Type="http://schemas.openxmlformats.org/officeDocument/2006/relationships/hyperlink" Target="http://absolventi.gymcheb.cz/2008/otzemli/fyzika/index_soubory/image116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642910" y="4572008"/>
            <a:ext cx="7421478" cy="1428760"/>
          </a:xfrm>
          <a:prstGeom prst="rect">
            <a:avLst/>
          </a:prstGeom>
        </p:spPr>
        <p:txBody>
          <a:bodyPr>
            <a:normAutofit lnSpcReduction="10000"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</a:t>
            </a:r>
            <a:r>
              <a:rPr lang="cs-CZ" sz="1600" b="1" dirty="0" smtClean="0">
                <a:solidFill>
                  <a:srgbClr val="00B0F0"/>
                </a:solidFill>
              </a:rPr>
              <a:t>Slouží k naučení nového učiva</a:t>
            </a:r>
            <a:r>
              <a:rPr lang="cs-CZ" sz="1600" b="1" dirty="0" smtClean="0">
                <a:solidFill>
                  <a:srgbClr val="00B0F0"/>
                </a:solidFill>
              </a:rPr>
              <a:t>. Vysvětluje vznik elektrického proudu v plynech, tzv. ionizace. Popis jiskrového výboje, vzniku blesku. Vysvětlení dalšího příkladu vedení el. proudu ve vzduchu, elektrického oblouku, uvedení příkladů z praxe (sváření kolejí, sváření ocelové konstrukce). Praktické využití elektrického výboje ve zředěných plynech. 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85720" y="3714753"/>
            <a:ext cx="8515722" cy="571504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Vedení</a:t>
            </a:r>
            <a:r>
              <a:rPr kumimoji="0" lang="cs-CZ" sz="32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elektrického proudu v </a:t>
            </a:r>
            <a:r>
              <a:rPr lang="cs-CZ" sz="32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plynech</a:t>
            </a:r>
            <a:endParaRPr kumimoji="0" lang="cs-CZ" sz="3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488" y="785794"/>
            <a:ext cx="58904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</a:t>
            </a:r>
            <a:r>
              <a:rPr lang="cs-CZ" b="1" dirty="0" smtClean="0">
                <a:solidFill>
                  <a:srgbClr val="002060"/>
                </a:solidFill>
              </a:rPr>
              <a:t>11/2011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</a:t>
            </a:r>
            <a:r>
              <a:rPr lang="cs-CZ" b="1" dirty="0" smtClean="0">
                <a:solidFill>
                  <a:srgbClr val="002060"/>
                </a:solidFill>
              </a:rPr>
              <a:t>FY.9.A.09_Fyzika </a:t>
            </a:r>
            <a:r>
              <a:rPr lang="cs-CZ" b="1" dirty="0" smtClean="0">
                <a:solidFill>
                  <a:srgbClr val="002060"/>
                </a:solidFill>
              </a:rPr>
              <a:t>pro 9.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Vedení elektrického proudu v </a:t>
            </a:r>
            <a:r>
              <a:rPr lang="cs-CZ" b="1" dirty="0" smtClean="0">
                <a:solidFill>
                  <a:srgbClr val="002060"/>
                </a:solidFill>
              </a:rPr>
              <a:t>plynech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5486" y="570340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6186502" cy="4525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0070C0"/>
                </a:solidFill>
              </a:rPr>
              <a:t> za běžných podmínek (pokojové teploty a běžného atmosférického tlaku) je VZDUCH IZOLANTEM</a:t>
            </a:r>
          </a:p>
          <a:p>
            <a:pPr>
              <a:buFont typeface="Wingdings" pitchFamily="2" charset="2"/>
              <a:buChar char="q"/>
            </a:pPr>
            <a:r>
              <a:rPr lang="cs-CZ" b="1" dirty="0">
                <a:solidFill>
                  <a:srgbClr val="0070C0"/>
                </a:solidFill>
              </a:rPr>
              <a:t> </a:t>
            </a:r>
            <a:r>
              <a:rPr lang="cs-CZ" b="1" dirty="0" smtClean="0">
                <a:solidFill>
                  <a:srgbClr val="0070C0"/>
                </a:solidFill>
              </a:rPr>
              <a:t>uvedeme tři příklady vedení elektrického proudu ve vzduchu nebo v plynech:</a:t>
            </a:r>
          </a:p>
          <a:p>
            <a:pPr marL="514350" indent="-514350">
              <a:lnSpc>
                <a:spcPct val="90000"/>
              </a:lnSpc>
              <a:buClr>
                <a:schemeClr val="hlink"/>
              </a:buClr>
              <a:buSzPct val="80000"/>
              <a:buAutoNum type="alphaLcParenR"/>
            </a:pPr>
            <a:r>
              <a:rPr lang="cs-CZ" b="1" dirty="0" smtClean="0">
                <a:solidFill>
                  <a:srgbClr val="0070C0"/>
                </a:solidFill>
                <a:latin typeface="Comic Sans MS" pitchFamily="66" charset="0"/>
              </a:rPr>
              <a:t>Jiskrový elektrický výboj</a:t>
            </a:r>
          </a:p>
          <a:p>
            <a:pPr marL="514350" indent="-514350">
              <a:lnSpc>
                <a:spcPct val="90000"/>
              </a:lnSpc>
              <a:buClr>
                <a:schemeClr val="hlink"/>
              </a:buClr>
              <a:buSzPct val="80000"/>
              <a:buAutoNum type="alphaLcParenR"/>
            </a:pPr>
            <a:r>
              <a:rPr lang="cs-CZ" b="1" dirty="0" smtClean="0">
                <a:solidFill>
                  <a:srgbClr val="0070C0"/>
                </a:solidFill>
                <a:latin typeface="Comic Sans MS" pitchFamily="66" charset="0"/>
              </a:rPr>
              <a:t>Elektrický oblouk</a:t>
            </a:r>
          </a:p>
          <a:p>
            <a:pPr marL="514350" indent="-514350">
              <a:lnSpc>
                <a:spcPct val="90000"/>
              </a:lnSpc>
              <a:buClr>
                <a:schemeClr val="hlink"/>
              </a:buClr>
              <a:buSzPct val="80000"/>
              <a:buAutoNum type="alphaLcParenR"/>
            </a:pPr>
            <a:r>
              <a:rPr lang="cs-CZ" b="1" dirty="0" smtClean="0">
                <a:solidFill>
                  <a:srgbClr val="0070C0"/>
                </a:solidFill>
                <a:latin typeface="Comic Sans MS" pitchFamily="66" charset="0"/>
              </a:rPr>
              <a:t>Elektrický výboj ve zředěných plynech</a:t>
            </a:r>
            <a:endParaRPr lang="cs-CZ" b="1" dirty="0" smtClean="0">
              <a:solidFill>
                <a:schemeClr val="folHlink"/>
              </a:solidFill>
              <a:latin typeface="Comic Sans MS" pitchFamily="66" charset="0"/>
            </a:endParaRPr>
          </a:p>
          <a:p>
            <a:pPr>
              <a:buNone/>
            </a:pPr>
            <a:endParaRPr lang="cs-CZ" b="1" dirty="0">
              <a:solidFill>
                <a:srgbClr val="FF0066"/>
              </a:solidFill>
              <a:latin typeface="Comic Sans MS" pitchFamily="66" charset="0"/>
            </a:endParaRPr>
          </a:p>
          <a:p>
            <a:pPr>
              <a:buFont typeface="Wingdings" pitchFamily="2" charset="2"/>
              <a:buChar char="q"/>
            </a:pPr>
            <a:endParaRPr lang="cs-CZ" b="1" u="sng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Je vzduch vodič, nebo izolant?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Documents and Settings\radek\Local Settings\Temporary Internet Files\Content.IE5\WHQ7CXMN\MP90043401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2214554"/>
            <a:ext cx="2214578" cy="15716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q"/>
            </a:pPr>
            <a:r>
              <a:rPr lang="cs-CZ" sz="3000" b="1" dirty="0" smtClean="0">
                <a:solidFill>
                  <a:srgbClr val="00B0F0"/>
                </a:solidFill>
              </a:rPr>
              <a:t> velmi krátce (asi jednu stotisícinu sekundy) trvající elektrický proud, např. mezi mrakem a zemí nebo mezi dvěma mraky</a:t>
            </a:r>
          </a:p>
          <a:p>
            <a:pPr>
              <a:buFont typeface="Wingdings" pitchFamily="2" charset="2"/>
              <a:buChar char="q"/>
            </a:pPr>
            <a:r>
              <a:rPr lang="cs-CZ" sz="3000" b="1" dirty="0">
                <a:solidFill>
                  <a:srgbClr val="00B0F0"/>
                </a:solidFill>
              </a:rPr>
              <a:t> </a:t>
            </a:r>
            <a:r>
              <a:rPr lang="cs-CZ" sz="3000" b="1" dirty="0" smtClean="0">
                <a:solidFill>
                  <a:srgbClr val="00B0F0"/>
                </a:solidFill>
              </a:rPr>
              <a:t>před bouřkou vzniká mezi mrakem a zemí velmi silné el. pole, jehož působením jsou kladné ionty urychlovány</a:t>
            </a:r>
          </a:p>
          <a:p>
            <a:pPr>
              <a:buFont typeface="Wingdings" pitchFamily="2" charset="2"/>
              <a:buChar char="q"/>
            </a:pPr>
            <a:r>
              <a:rPr lang="cs-CZ" sz="3000" b="1" dirty="0">
                <a:solidFill>
                  <a:srgbClr val="00B0F0"/>
                </a:solidFill>
              </a:rPr>
              <a:t> </a:t>
            </a:r>
            <a:r>
              <a:rPr lang="cs-CZ" sz="3000" b="1" dirty="0" smtClean="0">
                <a:solidFill>
                  <a:srgbClr val="00B0F0"/>
                </a:solidFill>
              </a:rPr>
              <a:t>ionty naráží na další molekuly, které rozštěpí na kladné ionty a elektrony</a:t>
            </a:r>
          </a:p>
          <a:p>
            <a:pPr>
              <a:buFont typeface="Wingdings" pitchFamily="2" charset="2"/>
              <a:buChar char="q"/>
            </a:pPr>
            <a:r>
              <a:rPr lang="cs-CZ" sz="3000" b="1" dirty="0">
                <a:solidFill>
                  <a:srgbClr val="00B0F0"/>
                </a:solidFill>
              </a:rPr>
              <a:t> </a:t>
            </a:r>
            <a:r>
              <a:rPr lang="cs-CZ" sz="3000" b="1" dirty="0" smtClean="0">
                <a:solidFill>
                  <a:srgbClr val="00B0F0"/>
                </a:solidFill>
              </a:rPr>
              <a:t>vzduch se ionizuje, jeho vodivost stoupá a v určitém okamžiku nastane JISKROVÝ VÝBOJ</a:t>
            </a:r>
          </a:p>
          <a:p>
            <a:pPr>
              <a:buFont typeface="Wingdings" pitchFamily="2" charset="2"/>
              <a:buChar char="q"/>
            </a:pPr>
            <a:r>
              <a:rPr lang="cs-CZ" sz="3000" b="1" dirty="0">
                <a:solidFill>
                  <a:srgbClr val="00B0F0"/>
                </a:solidFill>
              </a:rPr>
              <a:t> </a:t>
            </a:r>
            <a:r>
              <a:rPr lang="cs-CZ" sz="3000" b="1" dirty="0" smtClean="0">
                <a:solidFill>
                  <a:srgbClr val="00B0F0"/>
                </a:solidFill>
              </a:rPr>
              <a:t>vzduch se v okolí jiskrového výboje silně zahřeje a jeho prudké rozpínání způsobuje silný hluk - HROM</a:t>
            </a:r>
          </a:p>
          <a:p>
            <a:pPr>
              <a:buFont typeface="Wingdings" pitchFamily="2" charset="2"/>
              <a:buChar char="q"/>
            </a:pPr>
            <a:endParaRPr lang="cs-CZ" b="1" dirty="0">
              <a:solidFill>
                <a:srgbClr val="00B0F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Jiskrový elektrický výboj: blesk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643050"/>
            <a:ext cx="4286280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Blesk:</a:t>
            </a:r>
            <a:endParaRPr lang="cs-CZ" sz="3600" b="1" dirty="0">
              <a:solidFill>
                <a:srgbClr val="002060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643050"/>
            <a:ext cx="4357698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714620"/>
            <a:ext cx="4471990" cy="3411543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b="1" dirty="0" smtClean="0">
                <a:solidFill>
                  <a:srgbClr val="C00000"/>
                </a:solidFill>
              </a:rPr>
              <a:t> </a:t>
            </a:r>
            <a:r>
              <a:rPr lang="cs-CZ" sz="3600" b="1" dirty="0" smtClean="0">
                <a:solidFill>
                  <a:srgbClr val="C00000"/>
                </a:solidFill>
              </a:rPr>
              <a:t>při přeskočení jiskry neslyšíme hrom, ale jen jemné zapraskání</a:t>
            </a:r>
            <a:endParaRPr lang="cs-CZ" sz="3600" b="1" dirty="0">
              <a:solidFill>
                <a:srgbClr val="C0000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Jiskrový výboj mezi elektrodami van de Graaffova generátoru:</a:t>
            </a:r>
            <a:endParaRPr lang="cs-CZ" sz="3600" b="1" dirty="0">
              <a:solidFill>
                <a:srgbClr val="00B050"/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2714620"/>
            <a:ext cx="2809875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28737"/>
            <a:ext cx="4900618" cy="4786346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latin typeface="Calibri" pitchFamily="34" charset="0"/>
              </a:rPr>
              <a:t>příkladem je sváření kolejí nebo ocelových konstrukcí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70C0"/>
                </a:solidFill>
                <a:latin typeface="Calibri" pitchFamily="34" charset="0"/>
              </a:rPr>
              <a:t> </a:t>
            </a:r>
            <a:r>
              <a:rPr lang="cs-CZ" sz="2800" b="1" dirty="0" smtClean="0">
                <a:solidFill>
                  <a:srgbClr val="0070C0"/>
                </a:solidFill>
                <a:latin typeface="Calibri" pitchFamily="34" charset="0"/>
              </a:rPr>
              <a:t>oblouk nesmíme pozorovat přímo, ale pozorujeme ho přes tmavé sklo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  <a:latin typeface="Calibri" pitchFamily="34" charset="0"/>
              </a:rPr>
              <a:t>p</a:t>
            </a:r>
            <a:r>
              <a:rPr lang="cs-CZ" sz="2800" b="1" dirty="0" smtClean="0">
                <a:solidFill>
                  <a:srgbClr val="0070C0"/>
                </a:solidFill>
                <a:latin typeface="Calibri" pitchFamily="34" charset="0"/>
              </a:rPr>
              <a:t>ři svařování tvoří kovové díly jednu elektrodu a druhou elektrodu drží svářeč v dobře izolovaném držáku svářečky.</a:t>
            </a:r>
          </a:p>
          <a:p>
            <a:pPr>
              <a:buFont typeface="Wingdings" pitchFamily="2" charset="2"/>
              <a:buChar char="q"/>
            </a:pPr>
            <a:endParaRPr lang="cs-CZ" sz="2800" b="1" dirty="0">
              <a:solidFill>
                <a:srgbClr val="0070C0"/>
              </a:solidFill>
              <a:latin typeface="Calibri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Elektrický oblouk: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214290"/>
            <a:ext cx="2095500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388" y="2500306"/>
            <a:ext cx="2095500" cy="149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72132" y="4357694"/>
            <a:ext cx="2952739" cy="22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500174"/>
            <a:ext cx="6543692" cy="4643469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2060"/>
                </a:solidFill>
                <a:latin typeface="Calibri" pitchFamily="34" charset="0"/>
              </a:rPr>
              <a:t>Zapojme dvě uhlíkové tyčinky do elektrického obvodu se zdrojem napětí alespoň 60 V.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2060"/>
                </a:solidFill>
                <a:latin typeface="Calibri" pitchFamily="34" charset="0"/>
              </a:rPr>
              <a:t>Přiblížíme tyčinky, aby se navzájem dotýkaly zahrocenými konci.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2060"/>
                </a:solidFill>
                <a:latin typeface="Calibri" pitchFamily="34" charset="0"/>
              </a:rPr>
              <a:t>Uzavřeme-li elektrický obvod, konce tyčinek se zahřívají.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2060"/>
                </a:solidFill>
                <a:latin typeface="Calibri" pitchFamily="34" charset="0"/>
              </a:rPr>
              <a:t>Jestliže po chvíli tyčinky trocha oddálíme, vytvoří se mezi jejich rozžhavenými hroty elektrický oblouk. </a:t>
            </a:r>
          </a:p>
          <a:p>
            <a:pPr>
              <a:buNone/>
            </a:pPr>
            <a:endParaRPr lang="cs-CZ" sz="28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</a:p>
          <a:p>
            <a:pPr>
              <a:buFont typeface="Wingdings" pitchFamily="2" charset="2"/>
              <a:buChar char="q"/>
            </a:pP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571480"/>
            <a:ext cx="8229600" cy="785818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7030A0"/>
                </a:solidFill>
              </a:rPr>
              <a:t>Pokus vzniku elektrického oblouku:</a:t>
            </a:r>
            <a:endParaRPr lang="cs-CZ" sz="3600" b="1" dirty="0">
              <a:solidFill>
                <a:srgbClr val="7030A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2643182"/>
            <a:ext cx="2124075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  <a:cs typeface="Times New Roman" pitchFamily="18" charset="0"/>
              </a:rPr>
              <a:t> z trubice je částečně vyčerpán vzduch a jsou do ní zataveny dvě elektrody, které připojíme ke zdroji vysokého napětí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  <a:cs typeface="Times New Roman" pitchFamily="18" charset="0"/>
              </a:rPr>
              <a:t> v trubici vznikne světélkující elektrický výboj, mezi elektrodami prochází elektrický proud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  <a:cs typeface="Times New Roman" pitchFamily="18" charset="0"/>
              </a:rPr>
              <a:t> obsahuje-li trubice nepatrné množství jiného plynu, má elektrický výboj jinou barvu než ve vzduchu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>
                <a:solidFill>
                  <a:srgbClr val="00B050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00B050"/>
                </a:solidFill>
                <a:latin typeface="Calibri" pitchFamily="34" charset="0"/>
                <a:cs typeface="Times New Roman" pitchFamily="18" charset="0"/>
              </a:rPr>
              <a:t>výbojové trubice s barevnými světli znáte z reklamních nápisů, které večer svítí v ulicích</a:t>
            </a:r>
            <a:endParaRPr lang="cs-CZ" sz="2800" b="1" dirty="0">
              <a:solidFill>
                <a:srgbClr val="00B050"/>
              </a:solidFill>
              <a:latin typeface="Calibri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Elektrický výboj ve zředěných plynech: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85720" y="1285860"/>
            <a:ext cx="3086100" cy="234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07157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C00000"/>
                </a:solidFill>
              </a:rPr>
              <a:t>Výbojové trubice:</a:t>
            </a:r>
            <a:endParaRPr lang="cs-CZ" sz="3600" b="1" dirty="0">
              <a:solidFill>
                <a:srgbClr val="C00000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1357298"/>
            <a:ext cx="1724025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429256" y="2357430"/>
            <a:ext cx="3484263" cy="255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Clr>
                <a:schemeClr val="hlink"/>
              </a:buClr>
              <a:buSzPct val="80000"/>
              <a:buNone/>
            </a:pPr>
            <a:r>
              <a:rPr lang="cs-CZ" b="1" dirty="0" smtClean="0">
                <a:solidFill>
                  <a:srgbClr val="0070C0"/>
                </a:solidFill>
                <a:latin typeface="Calibri" pitchFamily="34" charset="0"/>
              </a:rPr>
              <a:t>Vzduch nebo plyn se stane vodivý, jestliže dojde k rozštěpení jeho molekul na kladné ionty a elektrony. </a:t>
            </a:r>
          </a:p>
          <a:p>
            <a:pPr algn="ctr">
              <a:buClr>
                <a:schemeClr val="hlink"/>
              </a:buClr>
              <a:buSzPct val="80000"/>
              <a:buFont typeface="Wingdings" pitchFamily="2" charset="2"/>
              <a:buChar char="l"/>
            </a:pPr>
            <a:endParaRPr lang="cs-CZ" b="1" dirty="0" smtClean="0">
              <a:solidFill>
                <a:srgbClr val="0070C0"/>
              </a:solidFill>
              <a:latin typeface="Calibri" pitchFamily="34" charset="0"/>
            </a:endParaRPr>
          </a:p>
          <a:p>
            <a:pPr algn="ctr">
              <a:buClr>
                <a:schemeClr val="hlink"/>
              </a:buClr>
              <a:buSzPct val="80000"/>
              <a:buNone/>
            </a:pPr>
            <a:r>
              <a:rPr lang="cs-CZ" b="1" dirty="0" smtClean="0">
                <a:solidFill>
                  <a:srgbClr val="0070C0"/>
                </a:solidFill>
                <a:latin typeface="Calibri" pitchFamily="34" charset="0"/>
              </a:rPr>
              <a:t>	Elektrický proud v plynech je tvořen usměrněným pohybem volných iontů a elektronů.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</a:rPr>
              <a:t>Zapamatujte si:</a:t>
            </a:r>
            <a:endParaRPr lang="cs-CZ" sz="3600" b="1" u="sng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85794"/>
            <a:ext cx="8229600" cy="5643602"/>
          </a:xfrm>
        </p:spPr>
        <p:txBody>
          <a:bodyPr>
            <a:normAutofit fontScale="92500" lnSpcReduction="10000"/>
          </a:bodyPr>
          <a:lstStyle/>
          <a:p>
            <a:r>
              <a:rPr lang="cs-CZ" sz="16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r>
              <a:rPr lang="cs-CZ" sz="1600" b="1" dirty="0" smtClean="0">
                <a:solidFill>
                  <a:srgbClr val="0070C0"/>
                </a:solidFill>
              </a:rPr>
              <a:t>galerie office </a:t>
            </a:r>
          </a:p>
          <a:p>
            <a:r>
              <a:rPr lang="cs-CZ" sz="1600" b="1" dirty="0" smtClean="0">
                <a:solidFill>
                  <a:srgbClr val="0070C0"/>
                </a:solidFill>
              </a:rPr>
              <a:t>logy.in-pocasi.eu/ostrava_poruba/obrazky/blesk.jpg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r>
              <a:rPr lang="cs-CZ" sz="1600" b="1" dirty="0" smtClean="0">
                <a:solidFill>
                  <a:srgbClr val="0070C0"/>
                </a:solidFill>
                <a:hlinkClick r:id="rId2"/>
              </a:rPr>
              <a:t>http://www.blesk.kx.cz/images/blesk1b.jpg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r>
              <a:rPr lang="cs-CZ" sz="1600" b="1" dirty="0" smtClean="0">
                <a:solidFill>
                  <a:srgbClr val="0070C0"/>
                </a:solidFill>
                <a:hlinkClick r:id="rId3"/>
              </a:rPr>
              <a:t>http://upload.wikimedia.org/wikipedia/commons/thumb/f/f8/Lichtbogen_3000_Volt.jpg/220px-Lichtbogen_3000_Volt.jpg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r>
              <a:rPr lang="cs-CZ" sz="1600" b="1" dirty="0" smtClean="0">
                <a:solidFill>
                  <a:srgbClr val="0070C0"/>
                </a:solidFill>
                <a:hlinkClick r:id="rId4"/>
              </a:rPr>
              <a:t>http://upload.wikimedia.org/wikipedia/commons/thumb/c/c2/Van_de_graaf_generator.svg/220px-Van_de_graaf_generator.svg.png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r>
              <a:rPr lang="cs-CZ" sz="1600" b="1" dirty="0" smtClean="0">
                <a:solidFill>
                  <a:srgbClr val="0070C0"/>
                </a:solidFill>
              </a:rPr>
              <a:t>http://upload.wikimedia.org/wikipedia/commons/thumb/f/f2/US_Navy_090114-N-9704L-004_Hull_Technician_Fireman_John_Hansen_lays_beads_for_welding_qualifications.jpg/220px-US_Navy_090114-N-9704L-004_Hull_Technician_Fireman_John_Hansen_lays_beads_for_welding_qualifications.jpg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r>
              <a:rPr lang="cs-CZ" sz="1600" b="1" dirty="0" smtClean="0">
                <a:solidFill>
                  <a:srgbClr val="0070C0"/>
                </a:solidFill>
                <a:hlinkClick r:id="rId5"/>
              </a:rPr>
              <a:t>http://www.</a:t>
            </a:r>
            <a:r>
              <a:rPr lang="cs-CZ" sz="1600" b="1" dirty="0" err="1" smtClean="0">
                <a:solidFill>
                  <a:srgbClr val="0070C0"/>
                </a:solidFill>
                <a:hlinkClick r:id="rId5"/>
              </a:rPr>
              <a:t>taspek.cz</a:t>
            </a:r>
            <a:r>
              <a:rPr lang="cs-CZ" sz="1600" b="1" dirty="0" smtClean="0">
                <a:solidFill>
                  <a:srgbClr val="0070C0"/>
                </a:solidFill>
                <a:hlinkClick r:id="rId5"/>
              </a:rPr>
              <a:t>/soubory/file72.jpg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r>
              <a:rPr lang="cs-CZ" sz="1600" b="1" dirty="0" smtClean="0">
                <a:solidFill>
                  <a:srgbClr val="0070C0"/>
                </a:solidFill>
                <a:hlinkClick r:id="rId6"/>
              </a:rPr>
              <a:t>http://elektronik.</a:t>
            </a:r>
            <a:r>
              <a:rPr lang="cs-CZ" sz="1600" b="1" dirty="0" err="1" smtClean="0">
                <a:solidFill>
                  <a:srgbClr val="0070C0"/>
                </a:solidFill>
                <a:hlinkClick r:id="rId6"/>
              </a:rPr>
              <a:t>webz.cz</a:t>
            </a:r>
            <a:r>
              <a:rPr lang="cs-CZ" sz="1600" b="1" dirty="0" smtClean="0">
                <a:solidFill>
                  <a:srgbClr val="0070C0"/>
                </a:solidFill>
                <a:hlinkClick r:id="rId6"/>
              </a:rPr>
              <a:t>/</a:t>
            </a:r>
            <a:r>
              <a:rPr lang="cs-CZ" sz="1600" b="1" dirty="0" err="1" smtClean="0">
                <a:solidFill>
                  <a:srgbClr val="0070C0"/>
                </a:solidFill>
                <a:hlinkClick r:id="rId6"/>
              </a:rPr>
              <a:t>img</a:t>
            </a:r>
            <a:r>
              <a:rPr lang="cs-CZ" sz="1600" b="1" dirty="0" smtClean="0">
                <a:solidFill>
                  <a:srgbClr val="0070C0"/>
                </a:solidFill>
                <a:hlinkClick r:id="rId6"/>
              </a:rPr>
              <a:t>/min/</a:t>
            </a:r>
            <a:r>
              <a:rPr lang="cs-CZ" sz="1600" b="1" dirty="0" err="1" smtClean="0">
                <a:solidFill>
                  <a:srgbClr val="0070C0"/>
                </a:solidFill>
                <a:hlinkClick r:id="rId6"/>
              </a:rPr>
              <a:t>ps</a:t>
            </a:r>
            <a:r>
              <a:rPr lang="cs-CZ" sz="1600" b="1" dirty="0" smtClean="0">
                <a:solidFill>
                  <a:srgbClr val="0070C0"/>
                </a:solidFill>
                <a:hlinkClick r:id="rId6"/>
              </a:rPr>
              <a:t>-</a:t>
            </a:r>
            <a:r>
              <a:rPr lang="cs-CZ" sz="1600" b="1" dirty="0" err="1" smtClean="0">
                <a:solidFill>
                  <a:srgbClr val="0070C0"/>
                </a:solidFill>
                <a:hlinkClick r:id="rId6"/>
              </a:rPr>
              <a:t>spark.jpg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r>
              <a:rPr lang="cs-CZ" sz="1600" b="1" dirty="0" smtClean="0">
                <a:solidFill>
                  <a:srgbClr val="0070C0"/>
                </a:solidFill>
                <a:hlinkClick r:id="rId7"/>
              </a:rPr>
              <a:t>http://fyzweb.cz/materialy/videopokusy/POKUSY/VYBOJPRIRUZNEMTLAKU/popis_soubory/image001.jpg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r>
              <a:rPr lang="cs-CZ" sz="1600" b="1" dirty="0" smtClean="0">
                <a:solidFill>
                  <a:srgbClr val="0070C0"/>
                </a:solidFill>
                <a:hlinkClick r:id="rId8"/>
              </a:rPr>
              <a:t>http://forum.matweb.cz/upload/1259003316-vybojova_trubice_provazek.jpg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r>
              <a:rPr lang="cs-CZ" sz="1600" b="1" dirty="0" smtClean="0">
                <a:solidFill>
                  <a:srgbClr val="0070C0"/>
                </a:solidFill>
                <a:hlinkClick r:id="rId9"/>
              </a:rPr>
              <a:t>http://absolventi.</a:t>
            </a:r>
            <a:r>
              <a:rPr lang="cs-CZ" sz="1600" b="1" dirty="0" err="1" smtClean="0">
                <a:solidFill>
                  <a:srgbClr val="0070C0"/>
                </a:solidFill>
                <a:hlinkClick r:id="rId9"/>
              </a:rPr>
              <a:t>gymcheb.cz</a:t>
            </a:r>
            <a:r>
              <a:rPr lang="cs-CZ" sz="1600" b="1" dirty="0" smtClean="0">
                <a:solidFill>
                  <a:srgbClr val="0070C0"/>
                </a:solidFill>
                <a:hlinkClick r:id="rId9"/>
              </a:rPr>
              <a:t>/2008/</a:t>
            </a:r>
            <a:r>
              <a:rPr lang="cs-CZ" sz="1600" b="1" dirty="0" err="1" smtClean="0">
                <a:solidFill>
                  <a:srgbClr val="0070C0"/>
                </a:solidFill>
                <a:hlinkClick r:id="rId9"/>
              </a:rPr>
              <a:t>otzemli</a:t>
            </a:r>
            <a:r>
              <a:rPr lang="cs-CZ" sz="1600" b="1" dirty="0" smtClean="0">
                <a:solidFill>
                  <a:srgbClr val="0070C0"/>
                </a:solidFill>
                <a:hlinkClick r:id="rId9"/>
              </a:rPr>
              <a:t>/fyzika/index_soubory/image116.jpg</a:t>
            </a:r>
            <a:r>
              <a:rPr lang="cs-CZ" sz="1600" b="1" dirty="0" smtClean="0">
                <a:solidFill>
                  <a:srgbClr val="0070C0"/>
                </a:solidFill>
              </a:rPr>
              <a:t> </a:t>
            </a:r>
            <a:r>
              <a:rPr lang="en-US" sz="1600" b="1" dirty="0" smtClean="0">
                <a:solidFill>
                  <a:srgbClr val="0070C0"/>
                </a:solidFill>
              </a:rPr>
              <a:t>[ </a:t>
            </a:r>
            <a:r>
              <a:rPr lang="cs-CZ" sz="1600" b="1" dirty="0" smtClean="0">
                <a:solidFill>
                  <a:srgbClr val="0070C0"/>
                </a:solidFill>
              </a:rPr>
              <a:t>cit. 2011-11-16</a:t>
            </a:r>
            <a:r>
              <a:rPr lang="en-US" sz="1600" b="1" dirty="0" smtClean="0">
                <a:solidFill>
                  <a:srgbClr val="0070C0"/>
                </a:solidFill>
              </a:rPr>
              <a:t>]</a:t>
            </a:r>
            <a:endParaRPr lang="cs-CZ" sz="1600" b="1" dirty="0" smtClean="0">
              <a:solidFill>
                <a:srgbClr val="0070C0"/>
              </a:solidFill>
            </a:endParaRPr>
          </a:p>
          <a:p>
            <a:endParaRPr lang="cs-CZ" sz="1600" b="1" dirty="0" smtClean="0">
              <a:solidFill>
                <a:srgbClr val="0070C0"/>
              </a:solidFill>
            </a:endParaRPr>
          </a:p>
          <a:p>
            <a:endParaRPr lang="cs-CZ" sz="1600" b="1" dirty="0" smtClean="0">
              <a:solidFill>
                <a:srgbClr val="0070C0"/>
              </a:solidFill>
            </a:endParaRPr>
          </a:p>
          <a:p>
            <a:endParaRPr lang="cs-CZ" sz="1600" b="1" dirty="0" smtClean="0">
              <a:solidFill>
                <a:srgbClr val="0070C0"/>
              </a:solidFill>
            </a:endParaRPr>
          </a:p>
          <a:p>
            <a:endParaRPr lang="cs-CZ" sz="1600" b="1" dirty="0" smtClean="0">
              <a:solidFill>
                <a:srgbClr val="0070C0"/>
              </a:solidFill>
            </a:endParaRPr>
          </a:p>
          <a:p>
            <a:endParaRPr lang="cs-CZ" sz="1600" b="1" dirty="0" smtClean="0">
              <a:solidFill>
                <a:srgbClr val="0070C0"/>
              </a:solidFill>
            </a:endParaRPr>
          </a:p>
          <a:p>
            <a:endParaRPr lang="cs-CZ" sz="1600" b="1" dirty="0" smtClean="0">
              <a:solidFill>
                <a:srgbClr val="0070C0"/>
              </a:solidFill>
            </a:endParaRPr>
          </a:p>
          <a:p>
            <a:endParaRPr lang="cs-CZ" sz="16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11156"/>
          </a:xfrm>
        </p:spPr>
        <p:txBody>
          <a:bodyPr>
            <a:normAutofit/>
          </a:bodyPr>
          <a:lstStyle/>
          <a:p>
            <a:r>
              <a:rPr lang="cs-CZ" sz="2000" b="1" u="sng" dirty="0" smtClean="0">
                <a:solidFill>
                  <a:srgbClr val="00B050"/>
                </a:solidFill>
              </a:rPr>
              <a:t>Použité zdroje:</a:t>
            </a:r>
            <a:endParaRPr lang="cs-CZ" sz="2000" b="1" u="sng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131</TotalTime>
  <Words>527</Words>
  <Application>Microsoft Office PowerPoint</Application>
  <PresentationFormat>Předvádění na obrazovce (4:3)</PresentationFormat>
  <Paragraphs>62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Shluk</vt:lpstr>
      <vt:lpstr>Snímek 1</vt:lpstr>
      <vt:lpstr>Je vzduch vodič, nebo izolant?</vt:lpstr>
      <vt:lpstr>Jiskrový elektrický výboj: blesk</vt:lpstr>
      <vt:lpstr>Blesk:</vt:lpstr>
      <vt:lpstr>Jiskrový výboj mezi elektrodami van de Graaffova generátoru:</vt:lpstr>
      <vt:lpstr>Elektrický oblouk:</vt:lpstr>
      <vt:lpstr>Pokus vzniku elektrického oblouku:</vt:lpstr>
      <vt:lpstr>Elektrický výboj ve zředěných plynech:</vt:lpstr>
      <vt:lpstr>Výbojové trubice:</vt:lpstr>
      <vt:lpstr>Zapamatujte si:</vt:lpstr>
      <vt:lpstr>Použité zdroje: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Radlena</cp:lastModifiedBy>
  <cp:revision>28</cp:revision>
  <dcterms:created xsi:type="dcterms:W3CDTF">2011-11-13T16:20:07Z</dcterms:created>
  <dcterms:modified xsi:type="dcterms:W3CDTF">2011-11-13T18:32:00Z</dcterms:modified>
</cp:coreProperties>
</file>