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5DD86F2-53B1-4E42-85B1-A66D818B67A0}" type="datetimeFigureOut">
              <a:rPr lang="cs-CZ" smtClean="0"/>
              <a:t>15.11.2011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968E9D8-2B4E-4E92-A9A3-3D9A66AC4BD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DD86F2-53B1-4E42-85B1-A66D818B67A0}" type="datetimeFigureOut">
              <a:rPr lang="cs-CZ" smtClean="0"/>
              <a:t>15.11.2011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68E9D8-2B4E-4E92-A9A3-3D9A66AC4BD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DD86F2-53B1-4E42-85B1-A66D818B67A0}" type="datetimeFigureOut">
              <a:rPr lang="cs-CZ" smtClean="0"/>
              <a:t>15.11.2011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68E9D8-2B4E-4E92-A9A3-3D9A66AC4BD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DD86F2-53B1-4E42-85B1-A66D818B67A0}" type="datetimeFigureOut">
              <a:rPr lang="cs-CZ" smtClean="0"/>
              <a:t>15.11.2011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68E9D8-2B4E-4E92-A9A3-3D9A66AC4BD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DD86F2-53B1-4E42-85B1-A66D818B67A0}" type="datetimeFigureOut">
              <a:rPr lang="cs-CZ" smtClean="0"/>
              <a:t>15.11.2011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68E9D8-2B4E-4E92-A9A3-3D9A66AC4BD9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DD86F2-53B1-4E42-85B1-A66D818B67A0}" type="datetimeFigureOut">
              <a:rPr lang="cs-CZ" smtClean="0"/>
              <a:t>15.11.2011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68E9D8-2B4E-4E92-A9A3-3D9A66AC4BD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DD86F2-53B1-4E42-85B1-A66D818B67A0}" type="datetimeFigureOut">
              <a:rPr lang="cs-CZ" smtClean="0"/>
              <a:t>15.11.2011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68E9D8-2B4E-4E92-A9A3-3D9A66AC4BD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A5DD86F2-53B1-4E42-85B1-A66D818B67A0}" type="datetimeFigureOut">
              <a:rPr lang="cs-CZ" smtClean="0"/>
              <a:t>15.11.2011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68E9D8-2B4E-4E92-A9A3-3D9A66AC4BD9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5DD86F2-53B1-4E42-85B1-A66D818B67A0}" type="datetimeFigureOut">
              <a:rPr lang="cs-CZ" smtClean="0"/>
              <a:t>15.11.2011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968E9D8-2B4E-4E92-A9A3-3D9A66AC4BD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DD86F2-53B1-4E42-85B1-A66D818B67A0}" type="datetimeFigureOut">
              <a:rPr lang="cs-CZ" smtClean="0"/>
              <a:t>15.11.2011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68E9D8-2B4E-4E92-A9A3-3D9A66AC4BD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DD86F2-53B1-4E42-85B1-A66D818B67A0}" type="datetimeFigureOut">
              <a:rPr lang="cs-CZ" smtClean="0"/>
              <a:t>15.11.2011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68E9D8-2B4E-4E92-A9A3-3D9A66AC4BD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A5DD86F2-53B1-4E42-85B1-A66D818B67A0}" type="datetimeFigureOut">
              <a:rPr lang="cs-CZ" smtClean="0"/>
              <a:t>15.11.2011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968E9D8-2B4E-4E92-A9A3-3D9A66AC4BD9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elektronika.host22.com/test/images/articles/fotoodpor.jpg" TargetMode="External"/><Relationship Id="rId3" Type="http://schemas.openxmlformats.org/officeDocument/2006/relationships/hyperlink" Target="http://elektross.gjn.cz/obrazky/termistor3.gif" TargetMode="External"/><Relationship Id="rId7" Type="http://schemas.openxmlformats.org/officeDocument/2006/relationships/hyperlink" Target="http://www.zesilovace.cz/sedlak/zakladni/photor.gif" TargetMode="External"/><Relationship Id="rId2" Type="http://schemas.openxmlformats.org/officeDocument/2006/relationships/hyperlink" Target="http://www.zsharcov.cz/Predmety/Fyzika/ucivo/9/civka_1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lektronikacz.borec.cz/Data/Regulator%20ventilatoru%20CPU_soubory/image009.jpg" TargetMode="External"/><Relationship Id="rId5" Type="http://schemas.openxmlformats.org/officeDocument/2006/relationships/hyperlink" Target="http://fjv.sweb.cz/prikl/Fprikl5x2_soubory/image028.gif" TargetMode="External"/><Relationship Id="rId4" Type="http://schemas.openxmlformats.org/officeDocument/2006/relationships/hyperlink" Target="http://fyzikalniulohy.cz/_upload/00092/graf_velky.gif" TargetMode="External"/><Relationship Id="rId9" Type="http://schemas.openxmlformats.org/officeDocument/2006/relationships/hyperlink" Target="http://www.tme.eu/html/gfx/ramka_403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642910" y="4214818"/>
            <a:ext cx="7421478" cy="1785950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ročníku. </a:t>
            </a:r>
            <a:r>
              <a:rPr lang="cs-CZ" sz="1600" b="1" dirty="0" smtClean="0">
                <a:solidFill>
                  <a:srgbClr val="00B0F0"/>
                </a:solidFill>
              </a:rPr>
              <a:t>Slouží k naučení nového učiva. </a:t>
            </a:r>
            <a:r>
              <a:rPr lang="cs-CZ" sz="1600" b="1" dirty="0" smtClean="0">
                <a:solidFill>
                  <a:srgbClr val="00B0F0"/>
                </a:solidFill>
              </a:rPr>
              <a:t> Pokus zahřívání dvou součástek (ocelového drátu a termistoru). Určení závislosti odporu na zvyšování teploty, zaznamenání hodnot do tabulky a vytvoření grafu závislosti odporu na teplotě. Popis polovodičové součástky termistor (složení, použití v praxi). Ke zjištění závislosti odporu látky  na osvětlení použijeme součástku fotorezistor. Popis polovodičové součástky fotorezistoru.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785786" y="3643314"/>
            <a:ext cx="8015656" cy="571504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Jak lze změnit odpor polovodičů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488" y="785794"/>
            <a:ext cx="589040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11/2011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 </a:t>
            </a:r>
            <a:r>
              <a:rPr lang="cs-CZ" b="1" dirty="0" smtClean="0">
                <a:solidFill>
                  <a:srgbClr val="002060"/>
                </a:solidFill>
              </a:rPr>
              <a:t>FY.9.A.10_Fyzika </a:t>
            </a:r>
            <a:r>
              <a:rPr lang="cs-CZ" b="1" dirty="0" smtClean="0">
                <a:solidFill>
                  <a:srgbClr val="002060"/>
                </a:solidFill>
              </a:rPr>
              <a:t>pro 9. ročník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Název: </a:t>
            </a:r>
            <a:r>
              <a:rPr lang="cs-CZ" b="1" dirty="0" smtClean="0">
                <a:solidFill>
                  <a:srgbClr val="002060"/>
                </a:solidFill>
              </a:rPr>
              <a:t>Jak lze změnit odpor polovodičů?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5486" y="570340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43051"/>
            <a:ext cx="8229600" cy="4071966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dirty="0" smtClean="0">
                <a:solidFill>
                  <a:srgbClr val="C00000"/>
                </a:solidFill>
              </a:rPr>
              <a:t>Pokusem budeme zjišťovat, zda různé pevné látky, které vedou elektrický proud, se chovají při zahřívání </a:t>
            </a:r>
            <a:r>
              <a:rPr lang="cs-CZ" sz="2800" dirty="0" smtClean="0">
                <a:solidFill>
                  <a:srgbClr val="C00000"/>
                </a:solidFill>
              </a:rPr>
              <a:t>stejně.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>
                <a:solidFill>
                  <a:srgbClr val="C00000"/>
                </a:solidFill>
              </a:rPr>
              <a:t>Zahříváme </a:t>
            </a:r>
            <a:r>
              <a:rPr lang="cs-CZ" sz="2800" u="sng" dirty="0" smtClean="0">
                <a:solidFill>
                  <a:srgbClr val="002060"/>
                </a:solidFill>
              </a:rPr>
              <a:t>ocelový drát </a:t>
            </a:r>
            <a:r>
              <a:rPr lang="cs-CZ" sz="2800" dirty="0" smtClean="0">
                <a:solidFill>
                  <a:srgbClr val="C00000"/>
                </a:solidFill>
              </a:rPr>
              <a:t>stočený do pružinky a druhá součástka je s názvem </a:t>
            </a:r>
            <a:r>
              <a:rPr lang="cs-CZ" sz="2800" u="sng" dirty="0" smtClean="0">
                <a:solidFill>
                  <a:srgbClr val="002060"/>
                </a:solidFill>
              </a:rPr>
              <a:t>termistor</a:t>
            </a:r>
            <a:r>
              <a:rPr lang="cs-CZ" sz="2800" dirty="0" smtClean="0">
                <a:solidFill>
                  <a:srgbClr val="C00000"/>
                </a:solidFill>
              </a:rPr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>
                <a:solidFill>
                  <a:srgbClr val="C00000"/>
                </a:solidFill>
              </a:rPr>
              <a:t>O ocelovém drátu již víme, že se jeho odpor při zahřívání zvětšuje.</a:t>
            </a:r>
          </a:p>
          <a:p>
            <a:pPr>
              <a:buNone/>
            </a:pPr>
            <a:endParaRPr lang="cs-CZ" sz="2800" dirty="0" smtClean="0">
              <a:solidFill>
                <a:srgbClr val="C0000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 smtClean="0">
                <a:solidFill>
                  <a:srgbClr val="C00000"/>
                </a:solidFill>
              </a:rPr>
              <a:t>Z naměřených hodnot proudu a napětí vypočítáme odpor při zahřívání termistoru.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07157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effectLst/>
              </a:rPr>
              <a:t>Sledování změny odporu vodičů při zahřívání:</a:t>
            </a:r>
            <a:endParaRPr lang="cs-CZ" sz="3200" dirty="0">
              <a:solidFill>
                <a:srgbClr val="0070C0"/>
              </a:solidFill>
              <a:effectLst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57818" y="4000505"/>
            <a:ext cx="1714500" cy="571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4942" y="5715016"/>
            <a:ext cx="2143125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2500298" y="5715016"/>
            <a:ext cx="2428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schéma termistoru: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79286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B050"/>
                </a:solidFill>
              </a:rPr>
              <a:t>Z měření vyplývá, že </a:t>
            </a:r>
            <a:r>
              <a:rPr lang="cs-CZ" sz="3200" b="1" dirty="0" smtClean="0">
                <a:solidFill>
                  <a:srgbClr val="002060"/>
                </a:solidFill>
              </a:rPr>
              <a:t>ocelový drát (kov)</a:t>
            </a:r>
            <a:r>
              <a:rPr lang="cs-CZ" sz="3200" b="1" dirty="0" smtClean="0">
                <a:solidFill>
                  <a:srgbClr val="00B050"/>
                </a:solidFill>
              </a:rPr>
              <a:t> při zahřívání svůj odpor </a:t>
            </a:r>
            <a:r>
              <a:rPr lang="cs-CZ" sz="3200" b="1" u="sng" dirty="0" smtClean="0">
                <a:solidFill>
                  <a:srgbClr val="00B050"/>
                </a:solidFill>
              </a:rPr>
              <a:t>zvětšuje</a:t>
            </a:r>
            <a:r>
              <a:rPr lang="cs-CZ" sz="3200" b="1" dirty="0" smtClean="0">
                <a:solidFill>
                  <a:srgbClr val="00B050"/>
                </a:solidFill>
              </a:rPr>
              <a:t>, </a:t>
            </a:r>
            <a:r>
              <a:rPr lang="cs-CZ" sz="3200" b="1" u="sng" dirty="0" smtClean="0">
                <a:solidFill>
                  <a:srgbClr val="7030A0"/>
                </a:solidFill>
              </a:rPr>
              <a:t>naopak </a:t>
            </a:r>
            <a:r>
              <a:rPr lang="cs-CZ" sz="3200" b="1" dirty="0" smtClean="0">
                <a:solidFill>
                  <a:srgbClr val="002060"/>
                </a:solidFill>
              </a:rPr>
              <a:t>termistor</a:t>
            </a:r>
            <a:r>
              <a:rPr lang="cs-CZ" sz="3200" b="1" dirty="0" smtClean="0">
                <a:solidFill>
                  <a:srgbClr val="00B050"/>
                </a:solidFill>
              </a:rPr>
              <a:t> při zahřívání svůj odpor </a:t>
            </a:r>
            <a:r>
              <a:rPr lang="cs-CZ" sz="3200" b="1" u="sng" dirty="0" smtClean="0">
                <a:solidFill>
                  <a:srgbClr val="00B050"/>
                </a:solidFill>
              </a:rPr>
              <a:t>zmenšuje</a:t>
            </a:r>
            <a:r>
              <a:rPr lang="cs-CZ" sz="3200" b="1" dirty="0" smtClean="0">
                <a:solidFill>
                  <a:srgbClr val="00B050"/>
                </a:solidFill>
              </a:rPr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B050"/>
                </a:solidFill>
              </a:rPr>
              <a:t>Naměřené hodnoty jsou zaznamenány v tabulce:</a:t>
            </a:r>
            <a:endParaRPr lang="cs-CZ" sz="3200" b="1" dirty="0" smtClean="0">
              <a:solidFill>
                <a:srgbClr val="00B050"/>
              </a:solidFill>
            </a:endParaRPr>
          </a:p>
          <a:p>
            <a:pPr>
              <a:buFont typeface="Wingdings" pitchFamily="2" charset="2"/>
              <a:buChar char="q"/>
            </a:pP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7030A0"/>
                </a:solidFill>
                <a:effectLst/>
              </a:rPr>
              <a:t>Pokračování pokusu:</a:t>
            </a:r>
            <a:endParaRPr lang="cs-CZ" sz="3200" u="sng" dirty="0">
              <a:solidFill>
                <a:srgbClr val="7030A0"/>
              </a:solidFill>
              <a:effectLst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14414" y="4214818"/>
          <a:ext cx="609600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t</a:t>
                      </a:r>
                      <a:r>
                        <a:rPr lang="cs-CZ" baseline="0" dirty="0" smtClean="0">
                          <a:solidFill>
                            <a:srgbClr val="002060"/>
                          </a:solidFill>
                        </a:rPr>
                        <a:t>   </a:t>
                      </a:r>
                      <a:r>
                        <a:rPr lang="en-US" baseline="0" dirty="0" smtClean="0">
                          <a:solidFill>
                            <a:srgbClr val="002060"/>
                          </a:solidFill>
                        </a:rPr>
                        <a:t>[</a:t>
                      </a:r>
                      <a:r>
                        <a:rPr lang="cs-CZ" baseline="0" dirty="0" smtClean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cs-CZ" baseline="0" dirty="0" smtClean="0">
                          <a:solidFill>
                            <a:srgbClr val="002060"/>
                          </a:solidFill>
                          <a:latin typeface="Arial"/>
                          <a:cs typeface="Arial"/>
                        </a:rPr>
                        <a:t>°C</a:t>
                      </a:r>
                      <a:r>
                        <a:rPr lang="en-US" baseline="0" dirty="0" smtClean="0">
                          <a:solidFill>
                            <a:srgbClr val="002060"/>
                          </a:solidFill>
                          <a:latin typeface="Arial"/>
                          <a:cs typeface="Arial"/>
                        </a:rPr>
                        <a:t>]</a:t>
                      </a:r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I</a:t>
                      </a:r>
                      <a:r>
                        <a:rPr lang="cs-CZ" baseline="0" dirty="0" smtClean="0">
                          <a:solidFill>
                            <a:srgbClr val="002060"/>
                          </a:solidFill>
                        </a:rPr>
                        <a:t>   </a:t>
                      </a:r>
                      <a:r>
                        <a:rPr lang="en-US" baseline="0" dirty="0" smtClean="0">
                          <a:solidFill>
                            <a:srgbClr val="002060"/>
                          </a:solidFill>
                        </a:rPr>
                        <a:t>[</a:t>
                      </a:r>
                      <a:r>
                        <a:rPr lang="cs-CZ" baseline="0" dirty="0" smtClean="0">
                          <a:solidFill>
                            <a:srgbClr val="002060"/>
                          </a:solidFill>
                        </a:rPr>
                        <a:t>mA</a:t>
                      </a:r>
                      <a:r>
                        <a:rPr lang="en-US" baseline="0" dirty="0" smtClean="0">
                          <a:solidFill>
                            <a:srgbClr val="002060"/>
                          </a:solidFill>
                        </a:rPr>
                        <a:t>]</a:t>
                      </a:r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R  </a:t>
                      </a:r>
                      <a:r>
                        <a:rPr lang="en-US" dirty="0" smtClean="0">
                          <a:solidFill>
                            <a:srgbClr val="002060"/>
                          </a:solidFill>
                        </a:rPr>
                        <a:t>[</a:t>
                      </a:r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l-GR" dirty="0" smtClean="0">
                          <a:solidFill>
                            <a:srgbClr val="002060"/>
                          </a:solidFill>
                          <a:latin typeface="Arial Black"/>
                        </a:rPr>
                        <a:t>Ω</a:t>
                      </a:r>
                      <a:r>
                        <a:rPr lang="en-US" dirty="0" smtClean="0">
                          <a:solidFill>
                            <a:srgbClr val="002060"/>
                          </a:solidFill>
                          <a:latin typeface="Arial Black"/>
                        </a:rPr>
                        <a:t>]</a:t>
                      </a:r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2060"/>
                          </a:solidFill>
                        </a:rPr>
                        <a:t>Ocelový</a:t>
                      </a:r>
                      <a:endParaRPr lang="cs-CZ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2060"/>
                          </a:solidFill>
                        </a:rPr>
                        <a:t>25</a:t>
                      </a:r>
                      <a:endParaRPr lang="cs-CZ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2060"/>
                          </a:solidFill>
                        </a:rPr>
                        <a:t>555</a:t>
                      </a:r>
                      <a:endParaRPr lang="cs-CZ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2060"/>
                          </a:solidFill>
                        </a:rPr>
                        <a:t>2,7</a:t>
                      </a:r>
                      <a:endParaRPr lang="cs-CZ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2060"/>
                          </a:solidFill>
                        </a:rPr>
                        <a:t>drát</a:t>
                      </a:r>
                      <a:endParaRPr lang="cs-CZ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2060"/>
                          </a:solidFill>
                        </a:rPr>
                        <a:t>85</a:t>
                      </a:r>
                      <a:endParaRPr lang="cs-CZ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2060"/>
                          </a:solidFill>
                        </a:rPr>
                        <a:t>500</a:t>
                      </a:r>
                      <a:endParaRPr lang="cs-CZ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2060"/>
                          </a:solidFill>
                        </a:rPr>
                        <a:t>3</a:t>
                      </a:r>
                      <a:endParaRPr lang="cs-CZ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2060"/>
                          </a:solidFill>
                        </a:rPr>
                        <a:t>Termistor</a:t>
                      </a:r>
                      <a:endParaRPr lang="cs-CZ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2060"/>
                          </a:solidFill>
                        </a:rPr>
                        <a:t>25</a:t>
                      </a:r>
                      <a:endParaRPr lang="cs-CZ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2060"/>
                          </a:solidFill>
                        </a:rPr>
                        <a:t>14</a:t>
                      </a:r>
                      <a:endParaRPr lang="cs-CZ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2060"/>
                          </a:solidFill>
                        </a:rPr>
                        <a:t>210</a:t>
                      </a:r>
                      <a:endParaRPr lang="cs-CZ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2060"/>
                          </a:solidFill>
                        </a:rPr>
                        <a:t>85</a:t>
                      </a:r>
                      <a:endParaRPr lang="cs-CZ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2060"/>
                          </a:solidFill>
                        </a:rPr>
                        <a:t>30</a:t>
                      </a:r>
                      <a:endParaRPr lang="cs-CZ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2060"/>
                          </a:solidFill>
                        </a:rPr>
                        <a:t>100</a:t>
                      </a:r>
                      <a:endParaRPr lang="cs-CZ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6841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/>
              </a:rPr>
              <a:t>Graf závislosti odporu termistoru na teplotě:</a:t>
            </a:r>
            <a:br>
              <a:rPr lang="cs-CZ" sz="2800" dirty="0" smtClean="0">
                <a:solidFill>
                  <a:srgbClr val="00B050"/>
                </a:solidFill>
                <a:effectLst/>
              </a:rPr>
            </a:br>
            <a:endParaRPr lang="cs-CZ" sz="2800" dirty="0">
              <a:solidFill>
                <a:srgbClr val="00B050"/>
              </a:solidFill>
              <a:effectLst/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43240" y="1142984"/>
            <a:ext cx="2143125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2786050" y="2071678"/>
            <a:ext cx="3643338" cy="43577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71472" y="428604"/>
            <a:ext cx="8258204" cy="1357322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70C0"/>
                </a:solidFill>
                <a:effectLst/>
              </a:rPr>
              <a:t>Graf závislosti odporu </a:t>
            </a:r>
            <a:r>
              <a:rPr lang="cs-CZ" sz="3200" dirty="0" smtClean="0">
                <a:solidFill>
                  <a:srgbClr val="0070C0"/>
                </a:solidFill>
                <a:effectLst/>
              </a:rPr>
              <a:t>ocelového drátu </a:t>
            </a:r>
            <a:r>
              <a:rPr lang="cs-CZ" sz="3200" dirty="0" smtClean="0">
                <a:solidFill>
                  <a:srgbClr val="0070C0"/>
                </a:solidFill>
                <a:effectLst/>
              </a:rPr>
              <a:t>na teplotě:</a:t>
            </a:r>
            <a:r>
              <a:rPr lang="cs-CZ" sz="3200" dirty="0" smtClean="0">
                <a:solidFill>
                  <a:srgbClr val="00B05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B050"/>
                </a:solidFill>
                <a:effectLst/>
              </a:rPr>
            </a:br>
            <a:endParaRPr lang="cs-CZ" sz="32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14810" y="1071546"/>
            <a:ext cx="1714500" cy="571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457200" y="1857364"/>
            <a:ext cx="8229600" cy="41393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změna odporu u termistoru je výrazně větší než u ocelového drátu</a:t>
            </a:r>
          </a:p>
          <a:p>
            <a:pPr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vodiče, které se chovají podobně jako ocelový drát, jsou </a:t>
            </a:r>
            <a:r>
              <a:rPr lang="cs-CZ" b="1" u="sng" dirty="0" smtClean="0">
                <a:solidFill>
                  <a:srgbClr val="0070C0"/>
                </a:solidFill>
              </a:rPr>
              <a:t>KOVY</a:t>
            </a:r>
          </a:p>
          <a:p>
            <a:pPr>
              <a:buNone/>
            </a:pPr>
            <a:endParaRPr lang="cs-CZ" b="1" u="sng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látky, u kterých se se zvyšováním teploty odpor výrazně zmenšuje, patří mezi </a:t>
            </a:r>
            <a:r>
              <a:rPr lang="cs-CZ" b="1" u="sng" dirty="0" smtClean="0">
                <a:solidFill>
                  <a:srgbClr val="0070C0"/>
                </a:solidFill>
              </a:rPr>
              <a:t>POLOVODIČE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effectLst/>
              </a:rPr>
              <a:t>Závěr pokusu:</a:t>
            </a:r>
            <a:endParaRPr lang="cs-CZ" sz="3600" dirty="0">
              <a:solidFill>
                <a:srgbClr val="C0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323355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smtClean="0">
                <a:solidFill>
                  <a:srgbClr val="00B050"/>
                </a:solidFill>
              </a:rPr>
              <a:t>na změně odporu termistoru se změnou teploty je např. založeno měření teploty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smtClean="0">
                <a:solidFill>
                  <a:srgbClr val="00B050"/>
                </a:solidFill>
              </a:rPr>
              <a:t>vyrábí se z oxidů různých prvků, např. oxidu hořečnatého MgO, oxidu kobaltnatého CoO, oxidu titaničitého TiO</a:t>
            </a:r>
            <a:r>
              <a:rPr lang="cs-CZ" sz="2800" b="1" baseline="-25000" dirty="0" smtClean="0">
                <a:solidFill>
                  <a:srgbClr val="00B050"/>
                </a:solidFill>
              </a:rPr>
              <a:t>2</a:t>
            </a:r>
            <a:r>
              <a:rPr lang="cs-CZ" sz="2800" b="1" dirty="0" smtClean="0">
                <a:solidFill>
                  <a:srgbClr val="00B050"/>
                </a:solidFill>
              </a:rPr>
              <a:t>, oxidu železitého Fe</a:t>
            </a:r>
            <a:r>
              <a:rPr lang="cs-CZ" sz="2800" b="1" baseline="-25000" dirty="0" smtClean="0">
                <a:solidFill>
                  <a:srgbClr val="00B050"/>
                </a:solidFill>
              </a:rPr>
              <a:t>2</a:t>
            </a:r>
            <a:r>
              <a:rPr lang="cs-CZ" sz="2800" b="1" dirty="0" smtClean="0">
                <a:solidFill>
                  <a:srgbClr val="00B050"/>
                </a:solidFill>
              </a:rPr>
              <a:t>O</a:t>
            </a:r>
            <a:r>
              <a:rPr lang="cs-CZ" sz="2800" b="1" baseline="-25000" dirty="0" smtClean="0">
                <a:solidFill>
                  <a:srgbClr val="00B050"/>
                </a:solidFill>
              </a:rPr>
              <a:t>3 </a:t>
            </a:r>
            <a:r>
              <a:rPr lang="cs-CZ" sz="2800" b="1" dirty="0" smtClean="0">
                <a:solidFill>
                  <a:srgbClr val="00B050"/>
                </a:solidFill>
              </a:rPr>
              <a:t>  </a:t>
            </a:r>
          </a:p>
          <a:p>
            <a:pPr>
              <a:buNone/>
            </a:pPr>
            <a:endParaRPr lang="cs-CZ" sz="2800" b="1" dirty="0" smtClean="0">
              <a:solidFill>
                <a:srgbClr val="00B050"/>
              </a:solidFill>
            </a:endParaRPr>
          </a:p>
          <a:p>
            <a:pPr>
              <a:buFont typeface="Wingdings" pitchFamily="2" charset="2"/>
              <a:buChar char="q"/>
            </a:pP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u="sng" dirty="0" smtClean="0">
                <a:solidFill>
                  <a:schemeClr val="accent2">
                    <a:lumMod val="50000"/>
                  </a:schemeClr>
                </a:solidFill>
                <a:effectLst/>
              </a:rPr>
              <a:t>TERMISTOR</a:t>
            </a:r>
            <a:endParaRPr lang="cs-CZ" sz="3600" u="sng" dirty="0">
              <a:solidFill>
                <a:schemeClr val="accent2">
                  <a:lumMod val="50000"/>
                </a:schemeClr>
              </a:solidFill>
              <a:effectLst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00496" y="4500570"/>
            <a:ext cx="487680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7"/>
            <a:ext cx="8229600" cy="2643205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smtClean="0">
                <a:solidFill>
                  <a:srgbClr val="C00000"/>
                </a:solidFill>
              </a:rPr>
              <a:t>další polovodičová součástka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smtClean="0">
                <a:solidFill>
                  <a:srgbClr val="C00000"/>
                </a:solidFill>
              </a:rPr>
              <a:t>použijeme ji ke zjištění závislosti odporu látky na OSVĚTLENÍ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smtClean="0">
                <a:solidFill>
                  <a:srgbClr val="C00000"/>
                </a:solidFill>
              </a:rPr>
              <a:t>při osvětlení fotorezistoru proud obvodem s fotorezistorem vzroste, tj. jeho ODPOR se ZMENŠÍ </a:t>
            </a:r>
          </a:p>
          <a:p>
            <a:pPr>
              <a:buNone/>
            </a:pP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pPr algn="ctr"/>
            <a:r>
              <a:rPr lang="cs-CZ" sz="3200" u="sng" dirty="0" smtClean="0">
                <a:solidFill>
                  <a:srgbClr val="0070C0"/>
                </a:solidFill>
                <a:effectLst/>
              </a:rPr>
              <a:t>FOTOREZISTOR</a:t>
            </a:r>
            <a:endParaRPr lang="cs-CZ" sz="3200" u="sng" dirty="0">
              <a:solidFill>
                <a:srgbClr val="0070C0"/>
              </a:solidFill>
              <a:effectLst/>
            </a:endParaRP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7752" y="3429000"/>
            <a:ext cx="3314700" cy="2933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85860"/>
            <a:ext cx="5329246" cy="5000659"/>
          </a:xfrm>
        </p:spPr>
        <p:txBody>
          <a:bodyPr>
            <a:normAutofit fontScale="92500" lnSpcReduction="10000"/>
          </a:bodyPr>
          <a:lstStyle/>
          <a:p>
            <a:pPr marL="624078" indent="-5143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k měření osvětlení, např. ve fotoaparátech</a:t>
            </a:r>
          </a:p>
          <a:p>
            <a:pPr marL="624078" indent="-5143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při automatickém počítání předmětů (pečiva, láhví atd.)</a:t>
            </a:r>
          </a:p>
          <a:p>
            <a:pPr marL="624078" indent="-5143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při automatickém otevírání a zavírání dveří atd.</a:t>
            </a:r>
          </a:p>
          <a:p>
            <a:pPr marL="624078" indent="-5143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f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otorezistory se vyrábějí z polovodičových materiálů, které jsou citlivé na světlo, např. ze sirníku kademnatého CdS, selenidu kademnatého CdSe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Použití fotorezistoru: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43636" y="4071942"/>
            <a:ext cx="2647975" cy="2286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00728" y="1214422"/>
            <a:ext cx="2928990" cy="23526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7000892" y="3214686"/>
            <a:ext cx="185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fotorezistory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00240"/>
            <a:ext cx="5900750" cy="4007051"/>
          </a:xfrm>
        </p:spPr>
        <p:txBody>
          <a:bodyPr>
            <a:normAutofit fontScale="92500" lnSpcReduction="20000"/>
          </a:bodyPr>
          <a:lstStyle/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00B050"/>
                </a:solidFill>
              </a:rPr>
              <a:t>Odpor kovů se s rostoucí teplotou zmenšuje.</a:t>
            </a:r>
          </a:p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00B050"/>
                </a:solidFill>
              </a:rPr>
              <a:t> Odpor kovů se s rostoucí teplotou zvětšuje. </a:t>
            </a:r>
          </a:p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00B050"/>
                </a:solidFill>
              </a:rPr>
              <a:t>Odpor kovů se s rostoucí teplotou nemění.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0070C0"/>
                </a:solidFill>
                <a:effectLst/>
              </a:rPr>
              <a:t>Vyber správnou odpověď:</a:t>
            </a:r>
            <a:br>
              <a:rPr lang="cs-CZ" sz="3200" u="sng" dirty="0" smtClean="0">
                <a:solidFill>
                  <a:srgbClr val="0070C0"/>
                </a:solidFill>
                <a:effectLst/>
              </a:rPr>
            </a:br>
            <a:r>
              <a:rPr lang="cs-CZ" sz="3200" dirty="0" smtClean="0">
                <a:solidFill>
                  <a:srgbClr val="00B0F0"/>
                </a:solidFill>
                <a:effectLst/>
              </a:rPr>
              <a:t>Jak se mění odpor kovu při jeho zahřívání?</a:t>
            </a:r>
            <a:endParaRPr lang="cs-CZ" sz="3200" u="sng" dirty="0">
              <a:solidFill>
                <a:srgbClr val="0070C0"/>
              </a:solidFill>
              <a:effectLst/>
            </a:endParaRPr>
          </a:p>
        </p:txBody>
      </p:sp>
      <p:pic>
        <p:nvPicPr>
          <p:cNvPr id="8195" name="Picture 3" descr="C:\Documents and Settings\radek\Local Settings\Temporary Internet Files\Content.IE5\2TM785QB\MP900386688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5008" y="1857364"/>
            <a:ext cx="3214710" cy="25003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571744"/>
            <a:ext cx="8229600" cy="3435547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B0F0"/>
                </a:solidFill>
              </a:rPr>
              <a:t>Odpor polovodičů se s rostoucí teplotou zmenšuje.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B0F0"/>
                </a:solidFill>
              </a:rPr>
              <a:t>Odpor polovodičů se s rostoucí teplotou zvětšuje.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B0F0"/>
                </a:solidFill>
              </a:rPr>
              <a:t>Odpor polovodičů se s rostoucí teplotou nemění.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Vyber správnou odpověď:</a:t>
            </a:r>
            <a:br>
              <a:rPr lang="cs-CZ" sz="3200" u="sng" dirty="0" smtClean="0">
                <a:solidFill>
                  <a:schemeClr val="accent2">
                    <a:lumMod val="75000"/>
                  </a:schemeClr>
                </a:solidFill>
                <a:effectLst/>
              </a:rPr>
            </a:br>
            <a:r>
              <a:rPr lang="cs-CZ" sz="3200" dirty="0" smtClean="0">
                <a:solidFill>
                  <a:srgbClr val="C00000"/>
                </a:solidFill>
                <a:effectLst/>
              </a:rPr>
              <a:t>Jak se mění odpor polovodiče při jeho zahřívání?</a:t>
            </a:r>
            <a:endParaRPr lang="cs-CZ" sz="3200" u="sng" dirty="0">
              <a:solidFill>
                <a:schemeClr val="accent2">
                  <a:lumMod val="75000"/>
                </a:schemeClr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928934"/>
            <a:ext cx="8229600" cy="3078357"/>
          </a:xfrm>
        </p:spPr>
        <p:txBody>
          <a:bodyPr>
            <a:normAutofit/>
          </a:bodyPr>
          <a:lstStyle/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C00000"/>
                </a:solidFill>
              </a:rPr>
              <a:t>Při osvětlení polovodičů (fotorezistoru) se odpor zvětší.</a:t>
            </a:r>
          </a:p>
          <a:p>
            <a:pPr marL="852678" indent="-742950">
              <a:buFont typeface="Wingdings 3"/>
              <a:buAutoNum type="alphaLcParenR"/>
            </a:pPr>
            <a:r>
              <a:rPr lang="cs-CZ" sz="3600" b="1" dirty="0" smtClean="0">
                <a:solidFill>
                  <a:srgbClr val="C00000"/>
                </a:solidFill>
              </a:rPr>
              <a:t>Při osvětlení polovodičů (fotorezistoru) se </a:t>
            </a:r>
            <a:r>
              <a:rPr lang="cs-CZ" sz="3600" b="1" dirty="0" smtClean="0">
                <a:solidFill>
                  <a:srgbClr val="C00000"/>
                </a:solidFill>
              </a:rPr>
              <a:t>odpor zmenší.</a:t>
            </a:r>
            <a:endParaRPr lang="cs-CZ" sz="3600" b="1" dirty="0" smtClean="0">
              <a:solidFill>
                <a:srgbClr val="C00000"/>
              </a:solidFill>
            </a:endParaRPr>
          </a:p>
          <a:p>
            <a:pPr marL="852678" indent="-742950">
              <a:buNone/>
            </a:pP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chemeClr val="accent2">
                    <a:lumMod val="50000"/>
                  </a:schemeClr>
                </a:solidFill>
                <a:effectLst/>
              </a:rPr>
              <a:t>Vyber správnou odpověď:</a:t>
            </a:r>
            <a:br>
              <a:rPr lang="cs-CZ" sz="3200" u="sng" dirty="0" smtClean="0">
                <a:solidFill>
                  <a:schemeClr val="accent2">
                    <a:lumMod val="50000"/>
                  </a:schemeClr>
                </a:solidFill>
                <a:effectLst/>
              </a:rPr>
            </a:br>
            <a:r>
              <a:rPr lang="cs-CZ" sz="3200" dirty="0" smtClean="0">
                <a:solidFill>
                  <a:srgbClr val="00B050"/>
                </a:solidFill>
                <a:effectLst/>
              </a:rPr>
              <a:t>Při osvětlení polovodičů se jejich odpor zvětší nebo zmenší? </a:t>
            </a:r>
            <a:endParaRPr lang="cs-CZ" sz="3200" u="sng" dirty="0">
              <a:solidFill>
                <a:schemeClr val="accent2">
                  <a:lumMod val="50000"/>
                </a:schemeClr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  <a:hlinkClick r:id="rId2"/>
              </a:rPr>
              <a:t>http://</a:t>
            </a:r>
            <a:r>
              <a:rPr lang="cs-CZ" sz="1600" b="1" dirty="0" smtClean="0">
                <a:solidFill>
                  <a:srgbClr val="0070C0"/>
                </a:solidFill>
                <a:hlinkClick r:id="rId2"/>
              </a:rPr>
              <a:t>www.zsharcov.cz/Predmety/Fyzika/ucivo/9/civka_1.png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</a:t>
            </a:r>
            <a:r>
              <a:rPr lang="cs-CZ" sz="1600" b="1" dirty="0" smtClean="0">
                <a:solidFill>
                  <a:srgbClr val="0070C0"/>
                </a:solidFill>
              </a:rPr>
              <a:t>cit. 2011-11-18</a:t>
            </a:r>
            <a:r>
              <a:rPr lang="en-US" sz="1600" b="1" dirty="0" smtClean="0">
                <a:solidFill>
                  <a:srgbClr val="0070C0"/>
                </a:solidFill>
              </a:rPr>
              <a:t> 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  <a:hlinkClick r:id="rId3"/>
              </a:rPr>
              <a:t>http://</a:t>
            </a:r>
            <a:r>
              <a:rPr lang="cs-CZ" sz="1600" b="1" dirty="0" smtClean="0">
                <a:solidFill>
                  <a:srgbClr val="0070C0"/>
                </a:solidFill>
                <a:hlinkClick r:id="rId3"/>
              </a:rPr>
              <a:t>elektross.gjn.cz/obrazky/termistor3.gif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</a:t>
            </a:r>
            <a:r>
              <a:rPr lang="cs-CZ" sz="1600" b="1" dirty="0" smtClean="0">
                <a:solidFill>
                  <a:srgbClr val="0070C0"/>
                </a:solidFill>
              </a:rPr>
              <a:t>cit. 2011-11-18</a:t>
            </a:r>
            <a:r>
              <a:rPr lang="en-US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  <a:hlinkClick r:id="rId4"/>
              </a:rPr>
              <a:t>http</a:t>
            </a:r>
            <a:r>
              <a:rPr lang="cs-CZ" sz="1600" b="1" dirty="0" smtClean="0">
                <a:solidFill>
                  <a:srgbClr val="0070C0"/>
                </a:solidFill>
                <a:hlinkClick r:id="rId4"/>
              </a:rPr>
              <a:t>://fyzikalniulohy.cz/_</a:t>
            </a:r>
            <a:r>
              <a:rPr lang="cs-CZ" sz="1600" b="1" dirty="0" smtClean="0">
                <a:solidFill>
                  <a:srgbClr val="0070C0"/>
                </a:solidFill>
                <a:hlinkClick r:id="rId4"/>
              </a:rPr>
              <a:t>upload/00092/graf_velky.gif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</a:t>
            </a:r>
            <a:r>
              <a:rPr lang="cs-CZ" sz="1600" b="1" dirty="0" smtClean="0">
                <a:solidFill>
                  <a:srgbClr val="0070C0"/>
                </a:solidFill>
              </a:rPr>
              <a:t>cit. 2011-11-18</a:t>
            </a:r>
            <a:r>
              <a:rPr lang="en-US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  <a:hlinkClick r:id="rId5"/>
              </a:rPr>
              <a:t>http://</a:t>
            </a:r>
            <a:r>
              <a:rPr lang="cs-CZ" sz="1600" b="1" dirty="0" smtClean="0">
                <a:solidFill>
                  <a:srgbClr val="0070C0"/>
                </a:solidFill>
                <a:hlinkClick r:id="rId5"/>
              </a:rPr>
              <a:t>fjv.sweb.cz/prikl/Fprikl5x2_soubory/image028.gif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</a:t>
            </a:r>
            <a:r>
              <a:rPr lang="cs-CZ" sz="1600" b="1" dirty="0" smtClean="0">
                <a:solidFill>
                  <a:srgbClr val="0070C0"/>
                </a:solidFill>
              </a:rPr>
              <a:t>cit. 2011-11-18</a:t>
            </a:r>
            <a:r>
              <a:rPr lang="en-US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  <a:hlinkClick r:id="rId6"/>
              </a:rPr>
              <a:t>http://</a:t>
            </a:r>
            <a:r>
              <a:rPr lang="cs-CZ" sz="1600" b="1" dirty="0" smtClean="0">
                <a:solidFill>
                  <a:srgbClr val="0070C0"/>
                </a:solidFill>
                <a:hlinkClick r:id="rId6"/>
              </a:rPr>
              <a:t>www.elektronikacz.borec.cz/Data/Regulator%20ventilatoru%20CPU_soubory/image009.jpg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</a:t>
            </a:r>
            <a:r>
              <a:rPr lang="cs-CZ" sz="1600" b="1" dirty="0" smtClean="0">
                <a:solidFill>
                  <a:srgbClr val="0070C0"/>
                </a:solidFill>
              </a:rPr>
              <a:t>cit. 2011-11-18</a:t>
            </a:r>
            <a:r>
              <a:rPr lang="en-US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  <a:hlinkClick r:id="rId7"/>
              </a:rPr>
              <a:t>http://</a:t>
            </a:r>
            <a:r>
              <a:rPr lang="cs-CZ" sz="1600" b="1" dirty="0" smtClean="0">
                <a:solidFill>
                  <a:srgbClr val="0070C0"/>
                </a:solidFill>
                <a:hlinkClick r:id="rId7"/>
              </a:rPr>
              <a:t>www.zesilovace.cz/sedlak/zakladni/photor.gif</a:t>
            </a:r>
            <a:r>
              <a:rPr lang="cs-CZ" sz="1600" b="1" dirty="0" smtClean="0">
                <a:solidFill>
                  <a:srgbClr val="0070C0"/>
                </a:solidFill>
              </a:rPr>
              <a:t>  </a:t>
            </a:r>
            <a:r>
              <a:rPr lang="en-US" sz="1600" b="1" dirty="0" smtClean="0">
                <a:solidFill>
                  <a:srgbClr val="0070C0"/>
                </a:solidFill>
              </a:rPr>
              <a:t>[</a:t>
            </a:r>
            <a:r>
              <a:rPr lang="cs-CZ" sz="1600" b="1" dirty="0" smtClean="0">
                <a:solidFill>
                  <a:srgbClr val="0070C0"/>
                </a:solidFill>
              </a:rPr>
              <a:t>cit. 2011-11-18</a:t>
            </a:r>
            <a:r>
              <a:rPr lang="en-US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  <a:hlinkClick r:id="rId8"/>
              </a:rPr>
              <a:t>http://</a:t>
            </a:r>
            <a:r>
              <a:rPr lang="cs-CZ" sz="1600" b="1" dirty="0" smtClean="0">
                <a:solidFill>
                  <a:srgbClr val="0070C0"/>
                </a:solidFill>
                <a:hlinkClick r:id="rId8"/>
              </a:rPr>
              <a:t>elektronika.host22.com/test/images/articles/fotoodpor.jpg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</a:t>
            </a:r>
            <a:r>
              <a:rPr lang="cs-CZ" sz="1600" b="1" dirty="0" smtClean="0">
                <a:solidFill>
                  <a:srgbClr val="0070C0"/>
                </a:solidFill>
              </a:rPr>
              <a:t>cit. 2011-11-18</a:t>
            </a:r>
            <a:r>
              <a:rPr lang="en-US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  <a:hlinkClick r:id="rId9"/>
              </a:rPr>
              <a:t>http://</a:t>
            </a:r>
            <a:r>
              <a:rPr lang="cs-CZ" sz="1600" b="1" dirty="0" smtClean="0">
                <a:solidFill>
                  <a:srgbClr val="0070C0"/>
                </a:solidFill>
                <a:hlinkClick r:id="rId9"/>
              </a:rPr>
              <a:t>www.tme.eu/html/gfx/ramka_4030.jpg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</a:t>
            </a:r>
            <a:r>
              <a:rPr lang="cs-CZ" sz="1600" b="1" dirty="0" smtClean="0">
                <a:solidFill>
                  <a:srgbClr val="0070C0"/>
                </a:solidFill>
              </a:rPr>
              <a:t>cit. 2011-11-18</a:t>
            </a:r>
            <a:r>
              <a:rPr lang="en-US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r>
              <a:rPr lang="cs-CZ" sz="1600" b="1" dirty="0" smtClean="0">
                <a:solidFill>
                  <a:srgbClr val="0070C0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r>
              <a:rPr lang="cs-CZ" sz="1600" b="1" dirty="0" smtClean="0">
                <a:solidFill>
                  <a:srgbClr val="0070C0"/>
                </a:solidFill>
              </a:rPr>
              <a:t>galerie office </a:t>
            </a:r>
          </a:p>
          <a:p>
            <a:pPr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00B050"/>
                </a:solidFill>
                <a:effectLst/>
              </a:rPr>
              <a:t>Použité zdroje:</a:t>
            </a:r>
            <a:endParaRPr lang="cs-CZ" sz="3600" u="sng" dirty="0">
              <a:solidFill>
                <a:srgbClr val="00B05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188</TotalTime>
  <Words>583</Words>
  <Application>Microsoft Office PowerPoint</Application>
  <PresentationFormat>Předvádění na obrazovce (4:3)</PresentationFormat>
  <Paragraphs>85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Shluk</vt:lpstr>
      <vt:lpstr>Snímek 1</vt:lpstr>
      <vt:lpstr>Sledování změny odporu vodičů při zahřívání:</vt:lpstr>
      <vt:lpstr>Pokračování pokusu:</vt:lpstr>
      <vt:lpstr>Graf závislosti odporu termistoru na teplotě: </vt:lpstr>
      <vt:lpstr>Graf závislosti odporu ocelového drátu na teplotě: </vt:lpstr>
      <vt:lpstr>Závěr pokusu:</vt:lpstr>
      <vt:lpstr>TERMISTOR</vt:lpstr>
      <vt:lpstr>FOTOREZISTOR</vt:lpstr>
      <vt:lpstr>Použití fotorezistoru:</vt:lpstr>
      <vt:lpstr>Vyber správnou odpověď: Jak se mění odpor kovu při jeho zahřívání?</vt:lpstr>
      <vt:lpstr>Vyber správnou odpověď: Jak se mění odpor polovodiče při jeho zahřívání?</vt:lpstr>
      <vt:lpstr>Vyber správnou odpověď: Při osvětlení polovodičů se jejich odpor zvětší nebo zmenší? </vt:lpstr>
      <vt:lpstr>Použité zdroje: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Radlena</cp:lastModifiedBy>
  <cp:revision>31</cp:revision>
  <dcterms:created xsi:type="dcterms:W3CDTF">2011-11-15T15:52:25Z</dcterms:created>
  <dcterms:modified xsi:type="dcterms:W3CDTF">2011-11-15T19:00:32Z</dcterms:modified>
</cp:coreProperties>
</file>