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2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57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0CE6FC2-2A29-4081-8511-B95FEE2084C8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A4DBF29-DBA5-40CB-9F40-EA475B717CB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29F90C-0A29-496F-A570-81EE7DDCFEC6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7EF0D4-E9A8-4CFA-AED1-96EA89F48D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08D11E1-3111-4F0C-9B82-9D864C13D4DE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26853B4-857A-48F5-BC99-E48BD353F1D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C3772BB-6CB4-4816-A67A-BAA4C796A06F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B19693-3869-4C70-8CA2-1D335B82A89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1C3A576-89F9-4701-A219-DC77939AA5B3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796ADBE-8D88-4B4D-9AAF-9EB47A30907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9560F70-1199-4CE2-B6EC-7A76006AA728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1AF1126-ABD1-451B-A443-959A99340F1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E57D0-BECC-4C52-9DEF-7C9ED44E8442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C4F8CE-D5CB-4467-9B44-B07D17BCBD7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76DB154-8090-44D4-BB78-803C5DE12C79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24B565E-51D6-4FF4-8C3D-4B154F024BE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6AA21FB0-CCFB-491D-98AE-D01F5A7FEC90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CFCA03F-848E-43B7-86A0-0B8BA8DDA6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0A4DA5-8406-4297-B210-7C4AAB931A63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CDA90-EE4C-442A-B78B-3B7CBEBEE94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F4865D-C8C6-45DA-8E23-C85A29F047A1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3F968C-9A0B-42B7-A1C1-8C36ECAA1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2F147AD5-2521-4DDB-9CFD-CBA7517D8B31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dirty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99727A60-CB40-4CE2-9EF9-47DE7447A82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5/ZavernySmer.jpg" TargetMode="External"/><Relationship Id="rId13" Type="http://schemas.openxmlformats.org/officeDocument/2006/relationships/hyperlink" Target="http://www.seginet.cz/pictures/999300700/2068.jpg" TargetMode="External"/><Relationship Id="rId3" Type="http://schemas.openxmlformats.org/officeDocument/2006/relationships/hyperlink" Target="http://www.cez.cz/edee/content/microsites/elektrina/f/f2-5.jpg" TargetMode="External"/><Relationship Id="rId7" Type="http://schemas.openxmlformats.org/officeDocument/2006/relationships/hyperlink" Target="http://upload.wikimedia.org/wikipedia/commons/4/46/PropustnySmer.jpg" TargetMode="External"/><Relationship Id="rId12" Type="http://schemas.openxmlformats.org/officeDocument/2006/relationships/hyperlink" Target="http://www.filfilms.cz/elektro/leddioda.jpg" TargetMode="External"/><Relationship Id="rId2" Type="http://schemas.openxmlformats.org/officeDocument/2006/relationships/hyperlink" Target="http://www.mtmscientific.com/diomix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arkonet.cz/pages/vyuka/principy-pocitacu/09polovodice/dioda.gif" TargetMode="External"/><Relationship Id="rId11" Type="http://schemas.openxmlformats.org/officeDocument/2006/relationships/hyperlink" Target="http://img.blesk.cz/static/old_abc/imgdb/original/phpdzPXx1.jpg" TargetMode="External"/><Relationship Id="rId5" Type="http://schemas.openxmlformats.org/officeDocument/2006/relationships/hyperlink" Target="http://www.tzb-info.cz/docu/clanky/0038/003822o1.gif" TargetMode="External"/><Relationship Id="rId15" Type="http://schemas.openxmlformats.org/officeDocument/2006/relationships/hyperlink" Target="http://fyzikalniulohy.cz/_upload/00034/graf01_velky.gif" TargetMode="External"/><Relationship Id="rId10" Type="http://schemas.openxmlformats.org/officeDocument/2006/relationships/hyperlink" Target="http://elektrika.cz/obr/09_lp_princip_04m.jpg" TargetMode="External"/><Relationship Id="rId4" Type="http://schemas.openxmlformats.org/officeDocument/2006/relationships/hyperlink" Target="http://www.cez.cz/edee/content/microsites/solarni/obr/polo4.gif" TargetMode="External"/><Relationship Id="rId9" Type="http://schemas.openxmlformats.org/officeDocument/2006/relationships/hyperlink" Target="http://www.gymcv.cz/vyuka/fyzika/va_char_diody.jpg" TargetMode="External"/><Relationship Id="rId14" Type="http://schemas.openxmlformats.org/officeDocument/2006/relationships/hyperlink" Target="http://www.dmaster.wz.cz/teorie/polovodice/n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1"/>
          <p:cNvSpPr txBox="1">
            <a:spLocks/>
          </p:cNvSpPr>
          <p:nvPr/>
        </p:nvSpPr>
        <p:spPr bwMode="auto">
          <a:xfrm>
            <a:off x="642938" y="4286250"/>
            <a:ext cx="7421562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1600">
                <a:latin typeface="Lucida Sans Unicode" pitchFamily="34" charset="0"/>
              </a:rPr>
              <a:t>Anotace: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Materiál je určen pro žáky 9. ročníku. Slouží k naučení nového učiva.  Rozdělení polovodičů na polovodiče typu N a polovodiče typu P. Popis součástky zvané polovodičová dioda. Zapojení polovodičové diody v propustném a závěrném směru a sledování, zda obvodem prochází elektrický proud. Grafické znázornění voltampérové charakteristiky, která znázorňuje závislost elektrického proudu, který diodou prochází, na napětí na diodě.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857250" y="3643313"/>
            <a:ext cx="7586663" cy="571500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Polovodiče typu N a P, Polovodičová dioda</a:t>
            </a:r>
            <a:endParaRPr lang="cs-CZ" sz="28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2857500" y="785813"/>
            <a:ext cx="5889625" cy="292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11/2011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 FY.9.A.11_Fyzika pro 9. ročník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Polovodiče typu N a P, Polovodičová dioda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6100" y="569913"/>
            <a:ext cx="1811338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071813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b="1" dirty="0" smtClean="0">
                <a:solidFill>
                  <a:srgbClr val="0070C0"/>
                </a:solidFill>
              </a:rPr>
              <a:t>  nejužívanějším polovodičovým materiálem je křemík (Si), dále např. arsenid galitý (GaAs), selenid kademnatý (CdSe), sulfid kademnatý (CdS)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b="1" dirty="0" smtClean="0">
                <a:solidFill>
                  <a:srgbClr val="0070C0"/>
                </a:solidFill>
              </a:rPr>
              <a:t>  elektrické vlastnosti polovodičů závisí kromě teploty a osvětlení na ČISTOTĚ LÁTKY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>
                <a:solidFill>
                  <a:srgbClr val="C00000"/>
                </a:solidFill>
              </a:rPr>
              <a:t>V</a:t>
            </a:r>
            <a:r>
              <a:rPr lang="cs-CZ" sz="3600" dirty="0" smtClean="0">
                <a:solidFill>
                  <a:srgbClr val="C00000"/>
                </a:solidFill>
              </a:rPr>
              <a:t>lastnosti polovodičů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5" y="4786313"/>
            <a:ext cx="3905250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2662237"/>
          </a:xfrm>
        </p:spPr>
        <p:txBody>
          <a:bodyPr>
            <a:normAutofit fontScale="85000" lnSpcReduction="20000"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 </a:t>
            </a:r>
            <a:r>
              <a:rPr lang="cs-CZ" sz="3200" b="1" dirty="0" smtClean="0">
                <a:solidFill>
                  <a:srgbClr val="00B050"/>
                </a:solidFill>
              </a:rPr>
              <a:t>krystal křemíku má při nízkých teplotách </a:t>
            </a:r>
            <a:r>
              <a:rPr lang="cs-CZ" sz="3200" b="1" dirty="0" smtClean="0">
                <a:solidFill>
                  <a:srgbClr val="7030A0"/>
                </a:solidFill>
              </a:rPr>
              <a:t>velký odpor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 smtClean="0">
                <a:solidFill>
                  <a:srgbClr val="00B050"/>
                </a:solidFill>
              </a:rPr>
              <a:t> jeho odpor se dá snížit </a:t>
            </a:r>
            <a:r>
              <a:rPr lang="cs-CZ" sz="3200" b="1" dirty="0" smtClean="0">
                <a:solidFill>
                  <a:srgbClr val="7030A0"/>
                </a:solidFill>
              </a:rPr>
              <a:t>nahrazením </a:t>
            </a:r>
            <a:r>
              <a:rPr lang="cs-CZ" sz="3200" b="1" dirty="0" smtClean="0">
                <a:solidFill>
                  <a:srgbClr val="00B050"/>
                </a:solidFill>
              </a:rPr>
              <a:t>některých atomů křemíku </a:t>
            </a:r>
            <a:r>
              <a:rPr lang="cs-CZ" sz="3200" b="1" dirty="0" smtClean="0">
                <a:solidFill>
                  <a:srgbClr val="7030A0"/>
                </a:solidFill>
              </a:rPr>
              <a:t>atomy jiných vhodných prvků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 smtClean="0">
                <a:solidFill>
                  <a:srgbClr val="00B050"/>
                </a:solidFill>
              </a:rPr>
              <a:t> vznikne buď polovodič </a:t>
            </a:r>
            <a:r>
              <a:rPr lang="cs-CZ" sz="3200" b="1" u="sng" dirty="0" smtClean="0">
                <a:solidFill>
                  <a:srgbClr val="7030A0"/>
                </a:solidFill>
              </a:rPr>
              <a:t>typu N</a:t>
            </a:r>
            <a:r>
              <a:rPr lang="cs-CZ" sz="3200" b="1" dirty="0" smtClean="0">
                <a:solidFill>
                  <a:srgbClr val="00B050"/>
                </a:solidFill>
              </a:rPr>
              <a:t> nebo polovodič </a:t>
            </a:r>
            <a:r>
              <a:rPr lang="cs-CZ" sz="3200" b="1" u="sng" dirty="0" smtClean="0">
                <a:solidFill>
                  <a:srgbClr val="7030A0"/>
                </a:solidFill>
              </a:rPr>
              <a:t>typu P</a:t>
            </a:r>
            <a:endParaRPr lang="cs-CZ" u="sng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7030A0"/>
                </a:solidFill>
                <a:effectLst/>
              </a:rPr>
              <a:t>Nahrazení některých atomů křemíku: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1813" y="4143375"/>
            <a:ext cx="5715000" cy="207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TextovéPole 4"/>
          <p:cNvSpPr txBox="1">
            <a:spLocks noChangeArrowheads="1"/>
          </p:cNvSpPr>
          <p:nvPr/>
        </p:nvSpPr>
        <p:spPr bwMode="auto">
          <a:xfrm flipH="1">
            <a:off x="684213" y="4289425"/>
            <a:ext cx="19589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7030A0"/>
                </a:solidFill>
                <a:latin typeface="Lucida Sans Unicode" pitchFamily="34" charset="0"/>
              </a:rPr>
              <a:t>a) čistý křemík</a:t>
            </a:r>
          </a:p>
        </p:txBody>
      </p:sp>
      <p:sp>
        <p:nvSpPr>
          <p:cNvPr id="15365" name="TextovéPole 5"/>
          <p:cNvSpPr txBox="1">
            <a:spLocks noChangeArrowheads="1"/>
          </p:cNvSpPr>
          <p:nvPr/>
        </p:nvSpPr>
        <p:spPr bwMode="auto">
          <a:xfrm>
            <a:off x="714375" y="4714875"/>
            <a:ext cx="18573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7030A0"/>
                </a:solidFill>
                <a:latin typeface="Lucida Sans Unicode" pitchFamily="34" charset="0"/>
              </a:rPr>
              <a:t>b) polovodič typu N</a:t>
            </a:r>
            <a:endParaRPr lang="cs-CZ">
              <a:latin typeface="Lucida Sans Unicode" pitchFamily="34" charset="0"/>
            </a:endParaRPr>
          </a:p>
        </p:txBody>
      </p:sp>
      <p:sp>
        <p:nvSpPr>
          <p:cNvPr id="15366" name="TextovéPole 6"/>
          <p:cNvSpPr txBox="1">
            <a:spLocks noChangeArrowheads="1"/>
          </p:cNvSpPr>
          <p:nvPr/>
        </p:nvSpPr>
        <p:spPr bwMode="auto">
          <a:xfrm>
            <a:off x="714375" y="5429250"/>
            <a:ext cx="20716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7030A0"/>
                </a:solidFill>
                <a:latin typeface="Lucida Sans Unicode" pitchFamily="34" charset="0"/>
              </a:rPr>
              <a:t>c) polovodič typu P</a:t>
            </a:r>
            <a:endParaRPr lang="cs-CZ">
              <a:latin typeface="Lucida Sans Unicod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88"/>
            <a:ext cx="4900613" cy="52863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600" b="1" smtClean="0">
                <a:solidFill>
                  <a:srgbClr val="002060"/>
                </a:solidFill>
              </a:rPr>
              <a:t> název od slova negativní, záporný –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600" b="1" smtClean="0">
                <a:solidFill>
                  <a:srgbClr val="002060"/>
                </a:solidFill>
              </a:rPr>
              <a:t>zaměříme se na křemík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600" b="1" smtClean="0">
                <a:solidFill>
                  <a:srgbClr val="002060"/>
                </a:solidFill>
              </a:rPr>
              <a:t> některé atomy Si nahradíme atomy z V. A skupiny periodické soustavy prvků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600" b="1" smtClean="0">
                <a:solidFill>
                  <a:srgbClr val="002060"/>
                </a:solidFill>
              </a:rPr>
              <a:t> polovodič typu N vzniká přidáním vhodného prvku, např. arsenu (As)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600" b="1" smtClean="0">
                <a:solidFill>
                  <a:srgbClr val="002060"/>
                </a:solidFill>
              </a:rPr>
              <a:t> vznikají </a:t>
            </a:r>
            <a:r>
              <a:rPr lang="cs-CZ" sz="2600" b="1" u="sng" smtClean="0">
                <a:solidFill>
                  <a:srgbClr val="002060"/>
                </a:solidFill>
              </a:rPr>
              <a:t>volné elektrony</a:t>
            </a:r>
            <a:r>
              <a:rPr lang="cs-CZ" sz="2600" b="1" smtClean="0">
                <a:solidFill>
                  <a:srgbClr val="002060"/>
                </a:solidFill>
              </a:rPr>
              <a:t>, které </a:t>
            </a:r>
            <a:r>
              <a:rPr lang="cs-CZ" sz="2600" b="1" u="sng" smtClean="0">
                <a:solidFill>
                  <a:srgbClr val="002060"/>
                </a:solidFill>
              </a:rPr>
              <a:t>způsobují </a:t>
            </a:r>
            <a:r>
              <a:rPr lang="cs-CZ" sz="2600" b="1" smtClean="0">
                <a:solidFill>
                  <a:srgbClr val="002060"/>
                </a:solidFill>
              </a:rPr>
              <a:t>(po připojení zdroje napětí)</a:t>
            </a:r>
            <a:r>
              <a:rPr lang="cs-CZ" sz="2600" b="1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sz="2600" b="1" u="sng" smtClean="0">
                <a:solidFill>
                  <a:srgbClr val="002060"/>
                </a:solidFill>
              </a:rPr>
              <a:t>elektrický proud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endParaRPr lang="cs-CZ" sz="2600" b="1" u="sng" smtClean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00B050"/>
                </a:solidFill>
                <a:effectLst/>
              </a:rPr>
              <a:t>Polovodič typu N:</a:t>
            </a:r>
            <a:endParaRPr lang="cs-CZ" sz="3200" u="sng" dirty="0">
              <a:solidFill>
                <a:srgbClr val="00B050"/>
              </a:solidFill>
              <a:effectLst/>
            </a:endParaRPr>
          </a:p>
        </p:txBody>
      </p:sp>
      <p:pic>
        <p:nvPicPr>
          <p:cNvPr id="16387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13" y="2000250"/>
            <a:ext cx="2428875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864100"/>
          </a:xfrm>
        </p:spPr>
        <p:txBody>
          <a:bodyPr>
            <a:normAutofit fontScale="92500"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 </a:t>
            </a: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název od slova pozitivní, kladný  +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 některé atomy Si nahradíme atomy z </a:t>
            </a:r>
            <a:r>
              <a:rPr lang="cs-CZ" sz="3000" b="1" dirty="0" smtClean="0">
                <a:solidFill>
                  <a:srgbClr val="0070C0"/>
                </a:solidFill>
              </a:rPr>
              <a:t>III. A </a:t>
            </a: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skupiny periodické soustavy prvků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000" b="1" dirty="0" smtClean="0"/>
              <a:t> </a:t>
            </a: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vzniká přidáním vhodného prvku, např. </a:t>
            </a:r>
            <a:r>
              <a:rPr lang="cs-CZ" sz="3000" b="1" u="sng" dirty="0" smtClean="0">
                <a:solidFill>
                  <a:srgbClr val="0070C0"/>
                </a:solidFill>
              </a:rPr>
              <a:t>india (In) do křemíku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 polovodič se může chovat tak, jako kdyby byl elektrický proud způsoben kladnými částicemi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 ve vazbě se sousedními atomy křemíku </a:t>
            </a:r>
            <a:r>
              <a:rPr lang="cs-CZ" sz="3000" b="1" dirty="0" smtClean="0">
                <a:solidFill>
                  <a:srgbClr val="0070C0"/>
                </a:solidFill>
              </a:rPr>
              <a:t>jeden elektron chybí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 vznikají díry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Polovodič typu P:</a:t>
            </a:r>
            <a:endParaRPr lang="cs-CZ" sz="3200" u="sng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Polovodič typu P:</a:t>
            </a:r>
            <a:endParaRPr lang="cs-CZ" sz="3600" dirty="0"/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3000"/>
            <a:ext cx="4471988" cy="486410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smtClean="0">
                <a:solidFill>
                  <a:srgbClr val="C00000"/>
                </a:solidFill>
              </a:rPr>
              <a:t> ve vazbě jeden elektron chybí</a:t>
            </a:r>
          </a:p>
          <a:p>
            <a:pPr>
              <a:buFont typeface="Wingdings" pitchFamily="2" charset="2"/>
              <a:buChar char="q"/>
            </a:pPr>
            <a:r>
              <a:rPr lang="cs-CZ" b="1" smtClean="0">
                <a:solidFill>
                  <a:srgbClr val="C00000"/>
                </a:solidFill>
              </a:rPr>
              <a:t> volné místo může zaplnit elektron od sousedního atomu</a:t>
            </a:r>
          </a:p>
          <a:p>
            <a:pPr>
              <a:buFont typeface="Wingdings" pitchFamily="2" charset="2"/>
              <a:buChar char="q"/>
            </a:pPr>
            <a:r>
              <a:rPr lang="cs-CZ" b="1" smtClean="0">
                <a:solidFill>
                  <a:srgbClr val="C00000"/>
                </a:solidFill>
              </a:rPr>
              <a:t> tím se volné místo přemístí</a:t>
            </a:r>
          </a:p>
          <a:p>
            <a:pPr>
              <a:buFont typeface="Wingdings" pitchFamily="2" charset="2"/>
              <a:buChar char="q"/>
            </a:pPr>
            <a:r>
              <a:rPr lang="cs-CZ" b="1" smtClean="0">
                <a:solidFill>
                  <a:srgbClr val="C00000"/>
                </a:solidFill>
              </a:rPr>
              <a:t> volné místo se pohybuje opačným směrem než elektron</a:t>
            </a:r>
          </a:p>
          <a:p>
            <a:pPr>
              <a:buFont typeface="Wingdings" pitchFamily="2" charset="2"/>
              <a:buChar char="q"/>
            </a:pPr>
            <a:endParaRPr lang="cs-CZ" b="1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b="1" smtClean="0">
              <a:solidFill>
                <a:srgbClr val="C00000"/>
              </a:solidFill>
            </a:endParaRP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3" y="1785938"/>
            <a:ext cx="2143125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3305175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součástka, která obsahuje přechod PN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dioda má dva vývody, jeden je spojen s oblastí typu P a nazývá se ANODA, druhý s oblastí typu N a nazývá se KATODA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rgbClr val="0070C0"/>
                </a:solidFill>
                <a:effectLst/>
              </a:rPr>
              <a:t>Polovodičová dioda</a:t>
            </a:r>
            <a:endParaRPr lang="cs-CZ" sz="3600" u="sng" dirty="0">
              <a:solidFill>
                <a:srgbClr val="0070C0"/>
              </a:solidFill>
              <a:effectLst/>
            </a:endParaRPr>
          </a:p>
        </p:txBody>
      </p:sp>
      <p:pic>
        <p:nvPicPr>
          <p:cNvPr id="19459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2250" y="5157788"/>
            <a:ext cx="2071688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38" y="4473575"/>
            <a:ext cx="2928937" cy="202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25"/>
            <a:ext cx="8229600" cy="2143125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smtClean="0">
                <a:solidFill>
                  <a:srgbClr val="002060"/>
                </a:solidFill>
              </a:rPr>
              <a:t> pokusem zjišťujeme, zda se změní proud procházející diodou </a:t>
            </a:r>
          </a:p>
          <a:p>
            <a:pPr>
              <a:buFont typeface="Wingdings" pitchFamily="2" charset="2"/>
              <a:buChar char="q"/>
            </a:pPr>
            <a:r>
              <a:rPr lang="cs-CZ" b="1" smtClean="0">
                <a:solidFill>
                  <a:srgbClr val="002060"/>
                </a:solidFill>
              </a:rPr>
              <a:t> anoda je připojena ke kladnému pólu zdroje</a:t>
            </a:r>
          </a:p>
          <a:p>
            <a:pPr>
              <a:buFont typeface="Wingdings" pitchFamily="2" charset="2"/>
              <a:buChar char="q"/>
            </a:pPr>
            <a:r>
              <a:rPr lang="cs-CZ" b="1" smtClean="0">
                <a:solidFill>
                  <a:srgbClr val="002060"/>
                </a:solidFill>
              </a:rPr>
              <a:t> </a:t>
            </a:r>
            <a:r>
              <a:rPr lang="cs-CZ" b="1" u="sng" smtClean="0">
                <a:solidFill>
                  <a:srgbClr val="C00000"/>
                </a:solidFill>
              </a:rPr>
              <a:t>diodou PROUD PROCHÁZÍ !!!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B0F0"/>
                </a:solidFill>
                <a:effectLst/>
              </a:rPr>
              <a:t>Zapojení polovodičové diody do elektrického obvodu v </a:t>
            </a:r>
            <a:r>
              <a:rPr lang="cs-CZ" sz="2800" u="sng" dirty="0" smtClean="0">
                <a:solidFill>
                  <a:srgbClr val="00B0F0"/>
                </a:solidFill>
                <a:effectLst/>
              </a:rPr>
              <a:t>PROPUSTNÉM SMĚRU</a:t>
            </a:r>
            <a:r>
              <a:rPr lang="cs-CZ" sz="2800" dirty="0" smtClean="0">
                <a:solidFill>
                  <a:srgbClr val="00B0F0"/>
                </a:solidFill>
                <a:effectLst/>
              </a:rPr>
              <a:t>:</a:t>
            </a:r>
            <a:endParaRPr lang="cs-CZ" sz="2800" dirty="0">
              <a:solidFill>
                <a:srgbClr val="00B0F0"/>
              </a:solidFill>
              <a:effectLst/>
            </a:endParaRP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25" y="3929063"/>
            <a:ext cx="321468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2733675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00"/>
                </a:solidFill>
              </a:rPr>
              <a:t>  zaměníme polaritu napětí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00"/>
                </a:solidFill>
              </a:rPr>
              <a:t>  tj. anodu připojíme k zápornému pólu zdroje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00"/>
                </a:solidFill>
              </a:rPr>
              <a:t>  diodou </a:t>
            </a:r>
            <a:r>
              <a:rPr lang="cs-CZ" sz="2800" b="1" u="sng" smtClean="0">
                <a:solidFill>
                  <a:srgbClr val="FF0000"/>
                </a:solidFill>
              </a:rPr>
              <a:t>PROUD NEPROCHÁZÍ !!!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Zapojení polovodičové diody do elektrického obvodu v </a:t>
            </a:r>
            <a:r>
              <a:rPr lang="cs-CZ" sz="2800" u="sng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ZÁVĚRNÉM SMĚRU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:</a:t>
            </a:r>
            <a:endParaRPr lang="cs-CZ" sz="2800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3714750"/>
            <a:ext cx="3000375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3114675" cy="4948237"/>
          </a:xfrm>
        </p:spPr>
        <p:txBody>
          <a:bodyPr>
            <a:normAutofit fontScale="85000" lnSpcReduction="20000"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 smtClean="0">
                <a:solidFill>
                  <a:srgbClr val="0070C0"/>
                </a:solidFill>
              </a:rPr>
              <a:t>  znázorňuje graficky závislost elektrického proudu, který diodou prochází, na napětí na diodě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 smtClean="0">
                <a:solidFill>
                  <a:srgbClr val="0070C0"/>
                </a:solidFill>
              </a:rPr>
              <a:t>  získáme ji změřením hodnot napětí a proudu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rgbClr val="00B050"/>
                </a:solidFill>
                <a:effectLst/>
              </a:rPr>
              <a:t>Voltampérová charakteristika</a:t>
            </a:r>
            <a:endParaRPr lang="cs-CZ" sz="3600" u="sng" dirty="0">
              <a:solidFill>
                <a:srgbClr val="00B050"/>
              </a:solidFill>
              <a:effectLst/>
            </a:endParaRPr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3788" y="1071563"/>
            <a:ext cx="5295900" cy="5224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C00000"/>
                </a:solidFill>
                <a:effectLst/>
              </a:rPr>
              <a:t>Některé typy polovodičových diod</a:t>
            </a:r>
            <a:endParaRPr lang="cs-CZ" sz="3200" u="sng" dirty="0">
              <a:solidFill>
                <a:srgbClr val="C00000"/>
              </a:solidFill>
              <a:effectLst/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88" y="1143000"/>
            <a:ext cx="4254500" cy="2290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75" y="3857625"/>
            <a:ext cx="3786188" cy="2522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8"/>
            <a:ext cx="3757613" cy="3649662"/>
          </a:xfrm>
        </p:spPr>
        <p:txBody>
          <a:bodyPr/>
          <a:lstStyle/>
          <a:p>
            <a:pPr marL="852488" indent="-742950">
              <a:buFont typeface="Wingdings 3" pitchFamily="18" charset="2"/>
              <a:buAutoNum type="alphaLcParenR"/>
            </a:pPr>
            <a:r>
              <a:rPr lang="cs-CZ" sz="3600" smtClean="0">
                <a:solidFill>
                  <a:srgbClr val="C00000"/>
                </a:solidFill>
              </a:rPr>
              <a:t>železo Fe</a:t>
            </a:r>
          </a:p>
          <a:p>
            <a:pPr marL="852488" indent="-742950">
              <a:buFont typeface="Wingdings 3" pitchFamily="18" charset="2"/>
              <a:buAutoNum type="alphaLcParenR"/>
            </a:pPr>
            <a:r>
              <a:rPr lang="cs-CZ" sz="3600" smtClean="0">
                <a:solidFill>
                  <a:srgbClr val="C00000"/>
                </a:solidFill>
              </a:rPr>
              <a:t>cobalt Co</a:t>
            </a:r>
          </a:p>
          <a:p>
            <a:pPr marL="852488" indent="-742950">
              <a:buFont typeface="Wingdings 3" pitchFamily="18" charset="2"/>
              <a:buAutoNum type="alphaLcParenR"/>
            </a:pPr>
            <a:r>
              <a:rPr lang="cs-CZ" sz="3600" smtClean="0">
                <a:solidFill>
                  <a:srgbClr val="C00000"/>
                </a:solidFill>
              </a:rPr>
              <a:t>křemík Si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u="sng" dirty="0" smtClean="0">
                <a:solidFill>
                  <a:srgbClr val="002060"/>
                </a:solidFill>
                <a:effectLst/>
              </a:rPr>
              <a:t>Vyber správnou odpověď:</a:t>
            </a:r>
            <a:br>
              <a:rPr lang="cs-CZ" sz="2800" u="sng" dirty="0" smtClean="0">
                <a:solidFill>
                  <a:srgbClr val="002060"/>
                </a:solidFill>
                <a:effectLst/>
              </a:rPr>
            </a:br>
            <a:r>
              <a:rPr lang="cs-CZ" sz="2800" u="sng" dirty="0" smtClean="0">
                <a:solidFill>
                  <a:srgbClr val="002060"/>
                </a:solidFill>
                <a:effectLst/>
              </a:rPr>
              <a:t>Jaký je nejpoužívanější polovodivý materiál?</a:t>
            </a:r>
            <a:endParaRPr lang="cs-CZ" sz="2800" u="sng" dirty="0">
              <a:solidFill>
                <a:srgbClr val="002060"/>
              </a:solidFill>
              <a:effectLst/>
            </a:endParaRPr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88" y="3429000"/>
            <a:ext cx="3810000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928938"/>
            <a:ext cx="4900613" cy="3078162"/>
          </a:xfrm>
        </p:spPr>
        <p:txBody>
          <a:bodyPr/>
          <a:lstStyle/>
          <a:p>
            <a:pPr marL="852488" indent="-742950">
              <a:buFont typeface="Wingdings 3" pitchFamily="18" charset="2"/>
              <a:buAutoNum type="alphaLcParenR"/>
            </a:pPr>
            <a:r>
              <a:rPr lang="cs-CZ" sz="3600" b="1" smtClean="0">
                <a:solidFill>
                  <a:srgbClr val="00B0F0"/>
                </a:solidFill>
              </a:rPr>
              <a:t>polovodič typu N</a:t>
            </a:r>
          </a:p>
          <a:p>
            <a:pPr marL="852488" indent="-742950">
              <a:buFont typeface="Wingdings 3" pitchFamily="18" charset="2"/>
              <a:buAutoNum type="alphaLcParenR"/>
            </a:pPr>
            <a:r>
              <a:rPr lang="cs-CZ" sz="3600" b="1" smtClean="0">
                <a:solidFill>
                  <a:srgbClr val="00B0F0"/>
                </a:solidFill>
              </a:rPr>
              <a:t>polovodič typu P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00B050"/>
                </a:solidFill>
                <a:effectLst/>
              </a:rPr>
              <a:t>Vyber správnou odpověď:</a:t>
            </a:r>
            <a:r>
              <a:rPr lang="cs-CZ" sz="3200" dirty="0" smtClean="0">
                <a:solidFill>
                  <a:srgbClr val="00B05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B050"/>
                </a:solidFill>
                <a:effectLst/>
              </a:rPr>
            </a:br>
            <a:r>
              <a:rPr lang="cs-CZ" sz="3200" dirty="0" smtClean="0">
                <a:solidFill>
                  <a:srgbClr val="00B050"/>
                </a:solidFill>
                <a:effectLst/>
              </a:rPr>
              <a:t>U kterého typu polovodičů je vedení elektrického proudu způsobeno volnými elektrony?</a:t>
            </a:r>
            <a:endParaRPr lang="cs-CZ" sz="3200" dirty="0">
              <a:solidFill>
                <a:srgbClr val="00B050"/>
              </a:solidFill>
              <a:effectLst/>
            </a:endParaRPr>
          </a:p>
        </p:txBody>
      </p:sp>
      <p:pic>
        <p:nvPicPr>
          <p:cNvPr id="2560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00" y="2928938"/>
            <a:ext cx="1714500" cy="155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63" y="2071688"/>
            <a:ext cx="5072062" cy="4143375"/>
          </a:xfrm>
        </p:spPr>
        <p:txBody>
          <a:bodyPr/>
          <a:lstStyle/>
          <a:p>
            <a:pPr marL="623888" indent="-514350">
              <a:buFont typeface="Wingdings 3" pitchFamily="18" charset="2"/>
              <a:buAutoNum type="alphaLcParenR"/>
            </a:pPr>
            <a:r>
              <a:rPr lang="cs-CZ" sz="2800" b="1" smtClean="0">
                <a:solidFill>
                  <a:srgbClr val="0070C0"/>
                </a:solidFill>
              </a:rPr>
              <a:t>Anodu připojíme k zápornému pólu zdroje.</a:t>
            </a:r>
          </a:p>
          <a:p>
            <a:pPr marL="623888" indent="-514350">
              <a:buFont typeface="Wingdings 3" pitchFamily="18" charset="2"/>
              <a:buAutoNum type="alphaLcParenR"/>
            </a:pPr>
            <a:endParaRPr lang="cs-CZ" sz="2800" b="1" smtClean="0">
              <a:solidFill>
                <a:srgbClr val="0070C0"/>
              </a:solidFill>
            </a:endParaRPr>
          </a:p>
          <a:p>
            <a:pPr marL="623888" indent="-514350">
              <a:buFont typeface="Wingdings 3" pitchFamily="18" charset="2"/>
              <a:buAutoNum type="alphaLcParenR"/>
            </a:pPr>
            <a:r>
              <a:rPr lang="cs-CZ" sz="2800" b="1" smtClean="0">
                <a:solidFill>
                  <a:srgbClr val="0070C0"/>
                </a:solidFill>
              </a:rPr>
              <a:t>Anodu připojíme ke kladnému pólu zdroje.</a:t>
            </a:r>
          </a:p>
          <a:p>
            <a:pPr marL="623888" indent="-514350">
              <a:buFont typeface="Wingdings 3" pitchFamily="18" charset="2"/>
              <a:buAutoNum type="alphaLcParenR"/>
            </a:pPr>
            <a:endParaRPr lang="cs-CZ" sz="2800" b="1" smtClean="0">
              <a:solidFill>
                <a:srgbClr val="0070C0"/>
              </a:solidFill>
            </a:endParaRPr>
          </a:p>
          <a:p>
            <a:pPr marL="623888" indent="-514350">
              <a:buFont typeface="Wingdings 3" pitchFamily="18" charset="2"/>
              <a:buAutoNum type="alphaLcParenR"/>
            </a:pPr>
            <a:r>
              <a:rPr lang="cs-CZ" sz="2800" b="1" smtClean="0">
                <a:solidFill>
                  <a:srgbClr val="0070C0"/>
                </a:solidFill>
              </a:rPr>
              <a:t>Katodu připojíme ke kladnému pólu zdroje.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Vyber správnou odpověď: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/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</a:b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Co znamená, když diodu zapojíme v propustném směru?</a:t>
            </a:r>
            <a:endParaRPr lang="cs-CZ" sz="320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pic>
        <p:nvPicPr>
          <p:cNvPr id="2662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63" y="2786063"/>
            <a:ext cx="278606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786188"/>
            <a:ext cx="4757738" cy="2220912"/>
          </a:xfrm>
        </p:spPr>
        <p:txBody>
          <a:bodyPr/>
          <a:lstStyle/>
          <a:p>
            <a:pPr marL="852488" indent="-742950">
              <a:buFont typeface="Wingdings 3" pitchFamily="18" charset="2"/>
              <a:buAutoNum type="alphaLcParenR"/>
            </a:pPr>
            <a:r>
              <a:rPr lang="cs-CZ" sz="3600" b="1" smtClean="0">
                <a:solidFill>
                  <a:srgbClr val="FF00FF"/>
                </a:solidFill>
              </a:rPr>
              <a:t>Ano, prochází.</a:t>
            </a:r>
          </a:p>
          <a:p>
            <a:pPr marL="852488" indent="-742950">
              <a:buFont typeface="Wingdings 3" pitchFamily="18" charset="2"/>
              <a:buAutoNum type="alphaLcParenR"/>
            </a:pPr>
            <a:endParaRPr lang="cs-CZ" sz="3600" b="1" smtClean="0">
              <a:solidFill>
                <a:srgbClr val="FF00FF"/>
              </a:solidFill>
            </a:endParaRPr>
          </a:p>
          <a:p>
            <a:pPr marL="852488" indent="-742950">
              <a:buFont typeface="Wingdings 3" pitchFamily="18" charset="2"/>
              <a:buAutoNum type="alphaLcParenR"/>
            </a:pPr>
            <a:r>
              <a:rPr lang="cs-CZ" sz="3600" b="1" smtClean="0">
                <a:solidFill>
                  <a:srgbClr val="FF00FF"/>
                </a:solidFill>
              </a:rPr>
              <a:t>Ne, neprochází.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258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7030A0"/>
                </a:solidFill>
                <a:effectLst/>
              </a:rPr>
              <a:t>Vyber správnou odpověď:</a:t>
            </a:r>
            <a:r>
              <a:rPr lang="cs-CZ" sz="3200" dirty="0" smtClean="0">
                <a:solidFill>
                  <a:srgbClr val="7030A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Prochází diodou elektrický proud, pokud je dioda zapojena v závěrném směru, tj. anoda je připojena k zápornému pólu zdroje?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pic>
        <p:nvPicPr>
          <p:cNvPr id="276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63" y="3429000"/>
            <a:ext cx="3000375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625" y="2428875"/>
            <a:ext cx="4214813" cy="3929063"/>
          </a:xfrm>
        </p:spPr>
        <p:txBody>
          <a:bodyPr>
            <a:normAutofit fontScale="92500"/>
          </a:bodyPr>
          <a:lstStyle/>
          <a:p>
            <a:pPr marL="852678" indent="-742950" fontAlgn="auto">
              <a:spcAft>
                <a:spcPts val="0"/>
              </a:spcAft>
              <a:buFont typeface="Wingdings 3"/>
              <a:buAutoNum type="alphaLcParenR"/>
              <a:defRPr/>
            </a:pPr>
            <a:r>
              <a:rPr lang="cs-CZ" sz="3600" b="1" dirty="0" smtClean="0">
                <a:solidFill>
                  <a:srgbClr val="00B050"/>
                </a:solidFill>
              </a:rPr>
              <a:t>tzv. ampérová charakteristika</a:t>
            </a:r>
          </a:p>
          <a:p>
            <a:pPr marL="852678" indent="-742950" fontAlgn="auto">
              <a:spcAft>
                <a:spcPts val="0"/>
              </a:spcAft>
              <a:buFont typeface="Wingdings 3"/>
              <a:buAutoNum type="alphaLcParenR"/>
              <a:defRPr/>
            </a:pPr>
            <a:r>
              <a:rPr lang="cs-CZ" sz="3600" b="1" dirty="0" smtClean="0">
                <a:solidFill>
                  <a:srgbClr val="002060"/>
                </a:solidFill>
              </a:rPr>
              <a:t>tzv. voltová charakteristika</a:t>
            </a:r>
          </a:p>
          <a:p>
            <a:pPr marL="852678" indent="-742950" fontAlgn="auto">
              <a:spcAft>
                <a:spcPts val="0"/>
              </a:spcAft>
              <a:buFont typeface="Wingdings 3"/>
              <a:buAutoNum type="alphaLcParenR"/>
              <a:defRPr/>
            </a:pPr>
            <a:r>
              <a:rPr lang="cs-CZ" sz="3600" b="1" dirty="0" smtClean="0">
                <a:solidFill>
                  <a:srgbClr val="C00000"/>
                </a:solidFill>
              </a:rPr>
              <a:t>tzv. voltampérová charakteristika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00B0F0"/>
                </a:solidFill>
                <a:effectLst/>
              </a:rPr>
              <a:t>Vyber správnou odpověď:</a:t>
            </a:r>
            <a:r>
              <a:rPr lang="cs-CZ" sz="3200" dirty="0" smtClean="0">
                <a:solidFill>
                  <a:srgbClr val="00B0F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B0F0"/>
                </a:solidFill>
                <a:effectLst/>
              </a:rPr>
            </a:br>
            <a:r>
              <a:rPr lang="cs-CZ" sz="3200" dirty="0" smtClean="0">
                <a:solidFill>
                  <a:srgbClr val="00B0F0"/>
                </a:solidFill>
                <a:effectLst/>
              </a:rPr>
              <a:t>Co nám graficky znázorňuje závislost elektrického proudu, který diodou prochází, na napětí na diodě?</a:t>
            </a:r>
            <a:endParaRPr lang="cs-CZ" sz="3200" dirty="0">
              <a:solidFill>
                <a:srgbClr val="00B0F0"/>
              </a:solidFill>
              <a:effectLst/>
            </a:endParaRPr>
          </a:p>
        </p:txBody>
      </p:sp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37150" y="2786063"/>
            <a:ext cx="3679825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5429250"/>
          </a:xfrm>
        </p:spPr>
        <p:txBody>
          <a:bodyPr/>
          <a:lstStyle/>
          <a:p>
            <a:r>
              <a:rPr lang="cs-CZ" sz="1400" b="1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400" b="1" smtClean="0">
                <a:solidFill>
                  <a:srgbClr val="0070C0"/>
                </a:solidFill>
              </a:rPr>
              <a:t>galerie office </a:t>
            </a:r>
          </a:p>
          <a:p>
            <a:r>
              <a:rPr lang="cs-CZ" sz="1400" b="1" smtClean="0">
                <a:solidFill>
                  <a:srgbClr val="0070C0"/>
                </a:solidFill>
                <a:hlinkClick r:id="rId2"/>
              </a:rPr>
              <a:t>http://www.mtmscientific.com/diomix.jpg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 2011-11-25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r>
              <a:rPr lang="cs-CZ" sz="1400" b="1" smtClean="0">
                <a:solidFill>
                  <a:srgbClr val="0070C0"/>
                </a:solidFill>
                <a:hlinkClick r:id="rId3"/>
              </a:rPr>
              <a:t>http://www.cez.cz/edee/content/microsites/elektrina/f/f2-5.jpg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 2011-11-25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r>
              <a:rPr lang="cs-CZ" sz="1400" b="1" smtClean="0">
                <a:solidFill>
                  <a:srgbClr val="0070C0"/>
                </a:solidFill>
                <a:hlinkClick r:id="rId4"/>
              </a:rPr>
              <a:t>http://www.cez.cz/edee/content/microsites/solarni/obr/polo4.gif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 2011-11-25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r>
              <a:rPr lang="cs-CZ" sz="1400" b="1" smtClean="0">
                <a:solidFill>
                  <a:srgbClr val="0070C0"/>
                </a:solidFill>
                <a:hlinkClick r:id="rId5"/>
              </a:rPr>
              <a:t>http://www.tzb-info.cz/docu/clanky/0038/003822o1.gif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 2011-11-25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r>
              <a:rPr lang="cs-CZ" sz="1400" b="1" smtClean="0">
                <a:solidFill>
                  <a:srgbClr val="0070C0"/>
                </a:solidFill>
                <a:hlinkClick r:id="rId6"/>
              </a:rPr>
              <a:t>http://www.markonet.cz/pages/vyuka/principy-pocitacu/09polovodice/dioda.gif</a:t>
            </a:r>
            <a:r>
              <a:rPr lang="cs-CZ" sz="1400" b="1" smtClean="0">
                <a:solidFill>
                  <a:srgbClr val="0070C0"/>
                </a:solidFill>
              </a:rPr>
              <a:t> 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 2011-11-25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r>
              <a:rPr lang="cs-CZ" sz="1400" b="1" smtClean="0">
                <a:solidFill>
                  <a:srgbClr val="0070C0"/>
                </a:solidFill>
                <a:hlinkClick r:id="rId7"/>
              </a:rPr>
              <a:t>http://upload.wikimedia.org/wikipedia/commons/4/46/PropustnySmer.jpg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 2011-11-25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r>
              <a:rPr lang="cs-CZ" sz="1400" b="1" smtClean="0">
                <a:solidFill>
                  <a:srgbClr val="0070C0"/>
                </a:solidFill>
                <a:hlinkClick r:id="rId8"/>
              </a:rPr>
              <a:t>http://upload.wikimedia.org/wikipedia/commons/f/f5/ZavernySmer.jpg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</a:p>
          <a:p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 2011-11-25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r>
              <a:rPr lang="cs-CZ" sz="1400" b="1" smtClean="0">
                <a:solidFill>
                  <a:srgbClr val="0070C0"/>
                </a:solidFill>
                <a:hlinkClick r:id="rId9"/>
              </a:rPr>
              <a:t>http://www.gymcv.cz/vyuka/fyzika/va_char_diody.jpg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 2011-11-25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r>
              <a:rPr lang="cs-CZ" sz="1400" b="1" smtClean="0">
                <a:solidFill>
                  <a:srgbClr val="0070C0"/>
                </a:solidFill>
                <a:hlinkClick r:id="rId10"/>
              </a:rPr>
              <a:t>http://elektrika.cz/obr/09_lp_princip_04m.jpg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 2011-11-25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r>
              <a:rPr lang="cs-CZ" sz="1400" b="1" smtClean="0">
                <a:solidFill>
                  <a:srgbClr val="0070C0"/>
                </a:solidFill>
                <a:hlinkClick r:id="rId11"/>
              </a:rPr>
              <a:t>http://img.blesk.cz/static/old_abc/imgdb/original/phpdzPXx1.jpg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 2011-11-25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r>
              <a:rPr lang="cs-CZ" sz="1400" b="1" smtClean="0">
                <a:solidFill>
                  <a:srgbClr val="0070C0"/>
                </a:solidFill>
                <a:hlinkClick r:id="rId12"/>
              </a:rPr>
              <a:t>http://www.filfilms.cz/elektro/leddioda.jpg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 2011-11-25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r>
              <a:rPr lang="cs-CZ" sz="1400" b="1" smtClean="0">
                <a:solidFill>
                  <a:srgbClr val="0070C0"/>
                </a:solidFill>
                <a:hlinkClick r:id="rId13"/>
              </a:rPr>
              <a:t>http://www.seginet.cz/pictures/999300700/2068.jpg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 2011-11-25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r>
              <a:rPr lang="cs-CZ" sz="1400" b="1" smtClean="0">
                <a:solidFill>
                  <a:srgbClr val="0070C0"/>
                </a:solidFill>
                <a:hlinkClick r:id="rId14"/>
              </a:rPr>
              <a:t>http://www.dmaster.wz.cz/teorie/polovodice/n.gif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 2011-11-25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r>
              <a:rPr lang="cs-CZ" sz="1400" b="1" smtClean="0">
                <a:solidFill>
                  <a:srgbClr val="0070C0"/>
                </a:solidFill>
                <a:hlinkClick r:id="rId15"/>
              </a:rPr>
              <a:t>http://fyzikalniulohy.cz/_upload/00034/graf01_velky.gif</a:t>
            </a:r>
            <a:r>
              <a:rPr lang="cs-CZ" sz="1400" b="1" smtClean="0">
                <a:solidFill>
                  <a:srgbClr val="0070C0"/>
                </a:solidFill>
              </a:rPr>
              <a:t> </a:t>
            </a:r>
            <a:r>
              <a:rPr lang="en-US" sz="1400" b="1" smtClean="0">
                <a:solidFill>
                  <a:srgbClr val="0070C0"/>
                </a:solidFill>
              </a:rPr>
              <a:t>[</a:t>
            </a:r>
            <a:r>
              <a:rPr lang="cs-CZ" sz="1400" b="1" smtClean="0">
                <a:solidFill>
                  <a:srgbClr val="0070C0"/>
                </a:solidFill>
              </a:rPr>
              <a:t>cit. 2011-11-25</a:t>
            </a:r>
            <a:r>
              <a:rPr lang="en-US" sz="1400" b="1" smtClean="0">
                <a:solidFill>
                  <a:srgbClr val="0070C0"/>
                </a:solidFill>
              </a:rPr>
              <a:t>]</a:t>
            </a:r>
            <a:endParaRPr lang="cs-CZ" sz="1400" b="1" smtClean="0">
              <a:solidFill>
                <a:srgbClr val="0070C0"/>
              </a:solidFill>
            </a:endParaRPr>
          </a:p>
          <a:p>
            <a:endParaRPr lang="cs-CZ" sz="1400" b="1" smtClean="0">
              <a:solidFill>
                <a:srgbClr val="0070C0"/>
              </a:solidFill>
            </a:endParaRPr>
          </a:p>
          <a:p>
            <a:endParaRPr lang="cs-CZ" sz="1400" b="1" smtClean="0">
              <a:solidFill>
                <a:srgbClr val="0070C0"/>
              </a:solidFill>
            </a:endParaRPr>
          </a:p>
          <a:p>
            <a:endParaRPr lang="cs-CZ" sz="1400" b="1" smtClean="0">
              <a:solidFill>
                <a:srgbClr val="0070C0"/>
              </a:solidFill>
            </a:endParaRPr>
          </a:p>
          <a:p>
            <a:endParaRPr lang="cs-CZ" sz="1400" b="1" smtClean="0">
              <a:solidFill>
                <a:srgbClr val="0070C0"/>
              </a:solidFill>
            </a:endParaRPr>
          </a:p>
          <a:p>
            <a:endParaRPr lang="cs-CZ" sz="1400" b="1" smtClean="0">
              <a:solidFill>
                <a:srgbClr val="0070C0"/>
              </a:solidFill>
            </a:endParaRPr>
          </a:p>
          <a:p>
            <a:endParaRPr lang="cs-CZ" sz="1600" b="1" smtClean="0">
              <a:solidFill>
                <a:srgbClr val="0070C0"/>
              </a:solidFill>
            </a:endParaRPr>
          </a:p>
          <a:p>
            <a:endParaRPr lang="cs-CZ" sz="1600" b="1" smtClean="0">
              <a:solidFill>
                <a:srgbClr val="0070C0"/>
              </a:solidFill>
            </a:endParaRPr>
          </a:p>
          <a:p>
            <a:endParaRPr lang="cs-CZ" sz="1600" b="1" smtClean="0">
              <a:solidFill>
                <a:srgbClr val="0070C0"/>
              </a:solidFill>
            </a:endParaRPr>
          </a:p>
          <a:p>
            <a:endParaRPr lang="cs-CZ" sz="1600" b="1" smtClean="0">
              <a:solidFill>
                <a:srgbClr val="0070C0"/>
              </a:solidFill>
            </a:endParaRPr>
          </a:p>
          <a:p>
            <a:endParaRPr lang="cs-CZ" sz="1600" b="1" smtClean="0">
              <a:solidFill>
                <a:srgbClr val="0070C0"/>
              </a:solidFill>
            </a:endParaRPr>
          </a:p>
          <a:p>
            <a:endParaRPr lang="cs-CZ" sz="1600" b="1" smtClean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rgbClr val="00B050"/>
                </a:solidFill>
              </a:rPr>
              <a:t>Použité zdroje:</a:t>
            </a:r>
            <a:endParaRPr lang="cs-CZ" sz="3600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258</TotalTime>
  <Words>492</Words>
  <Application>Microsoft Office PowerPoint</Application>
  <PresentationFormat>On-screen Show (4:3)</PresentationFormat>
  <Paragraphs>82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17</vt:i4>
      </vt:variant>
    </vt:vector>
  </HeadingPairs>
  <TitlesOfParts>
    <vt:vector size="32" baseType="lpstr">
      <vt:lpstr>Lucida Sans Unicode</vt:lpstr>
      <vt:lpstr>Arial</vt:lpstr>
      <vt:lpstr>Wingdings 3</vt:lpstr>
      <vt:lpstr>Verdana</vt:lpstr>
      <vt:lpstr>Wingdings 2</vt:lpstr>
      <vt:lpstr>Calibri</vt:lpstr>
      <vt:lpstr>Wingdings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33</cp:revision>
  <dcterms:created xsi:type="dcterms:W3CDTF">2011-11-23T15:16:32Z</dcterms:created>
  <dcterms:modified xsi:type="dcterms:W3CDTF">2012-03-04T14:32:51Z</dcterms:modified>
</cp:coreProperties>
</file>