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B39C1B-5E6B-4AD0-8AF8-1FA76D1D8EB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E7844B-A500-40B4-8501-6922E9D9C6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6BA56C-18B4-4AE4-8B91-6D17395A08C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DEFC-7E67-42D6-95F1-F0880ED046C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javascript:edit(4349)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Mgr. Ivana Blažková </a:t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VY_32_INOVACE_05_15_ 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28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íslovky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CZ.1.07/1.4./00/21.1115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 Prezentace je určena pro 3. 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se seznámí s číslovkami. Naučí se správně zeptat, rozdělí je do skupin a vyhledá ve větě.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 DRUH Č. 4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ČÍSLOVKY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ČÍSLOVKY  VYJADŘUJÍ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POČET, MNOŽSTVÍ, POŘADÍ, MNOŽSTVÍ DRUHŮ</a:t>
            </a:r>
            <a:endParaRPr lang="cs-CZ" sz="3600" dirty="0"/>
          </a:p>
        </p:txBody>
      </p:sp>
      <p:pic>
        <p:nvPicPr>
          <p:cNvPr id="1026" name="Picture 2" descr="C:\Documents and Settings\Maminka\Dokumenty\Obrázky\pink-and-green-daisy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1196752"/>
            <a:ext cx="1121717" cy="11028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ČÍSLOVKY   ROZDĚLUJEME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/>
              <a:t>URČITÉ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v</a:t>
            </a:r>
            <a:r>
              <a:rPr lang="cs-CZ" sz="3600" dirty="0" smtClean="0"/>
              <a:t>yjadřují  určitý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přesný počet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>
                <a:solidFill>
                  <a:srgbClr val="FFC000"/>
                </a:solidFill>
              </a:rPr>
              <a:t>č</a:t>
            </a:r>
            <a:r>
              <a:rPr lang="cs-CZ" sz="3600" dirty="0" smtClean="0">
                <a:solidFill>
                  <a:srgbClr val="FFC000"/>
                </a:solidFill>
              </a:rPr>
              <a:t>tyři  dvakrát  první</a:t>
            </a:r>
          </a:p>
          <a:p>
            <a:pPr>
              <a:buNone/>
            </a:pPr>
            <a:r>
              <a:rPr lang="cs-CZ" sz="3600" dirty="0">
                <a:solidFill>
                  <a:srgbClr val="FFC000"/>
                </a:solidFill>
              </a:rPr>
              <a:t>t</a:t>
            </a:r>
            <a:r>
              <a:rPr lang="cs-CZ" sz="3600" dirty="0" smtClean="0">
                <a:solidFill>
                  <a:srgbClr val="FFC000"/>
                </a:solidFill>
              </a:rPr>
              <a:t>roje  sto  padesátý</a:t>
            </a:r>
            <a:endParaRPr lang="cs-CZ" sz="3600" dirty="0">
              <a:solidFill>
                <a:srgbClr val="FFC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u="sng" dirty="0" smtClean="0"/>
              <a:t>NEURČITÉ</a:t>
            </a:r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n</a:t>
            </a:r>
            <a:r>
              <a:rPr lang="cs-CZ" sz="3600" dirty="0" smtClean="0"/>
              <a:t>evyjadřují přesný počet</a:t>
            </a:r>
          </a:p>
          <a:p>
            <a:pPr>
              <a:buNone/>
            </a:pPr>
            <a:endParaRPr lang="cs-CZ" sz="3600" dirty="0"/>
          </a:p>
          <a:p>
            <a:pPr>
              <a:buNone/>
            </a:pPr>
            <a:r>
              <a:rPr lang="cs-CZ" sz="3600" dirty="0">
                <a:solidFill>
                  <a:srgbClr val="FFC000"/>
                </a:solidFill>
              </a:rPr>
              <a:t>m</a:t>
            </a:r>
            <a:r>
              <a:rPr lang="cs-CZ" sz="3600" dirty="0" smtClean="0">
                <a:solidFill>
                  <a:srgbClr val="FFC000"/>
                </a:solidFill>
              </a:rPr>
              <a:t>álo  několikrát</a:t>
            </a:r>
          </a:p>
          <a:p>
            <a:pPr>
              <a:buNone/>
            </a:pPr>
            <a:r>
              <a:rPr lang="cs-CZ" sz="3600" dirty="0">
                <a:solidFill>
                  <a:srgbClr val="FFC000"/>
                </a:solidFill>
              </a:rPr>
              <a:t>m</a:t>
            </a:r>
            <a:r>
              <a:rPr lang="cs-CZ" sz="3600" dirty="0" smtClean="0">
                <a:solidFill>
                  <a:srgbClr val="FFC000"/>
                </a:solidFill>
              </a:rPr>
              <a:t>noho několikerý</a:t>
            </a:r>
            <a:endParaRPr lang="cs-CZ" sz="3600" dirty="0">
              <a:solidFill>
                <a:srgbClr val="FFC000"/>
              </a:solidFill>
            </a:endParaRPr>
          </a:p>
          <a:p>
            <a:pPr>
              <a:buNone/>
            </a:pP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NA ČÍSLOVKY SE PTÁME: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sz="3600" dirty="0" smtClean="0">
                <a:solidFill>
                  <a:srgbClr val="FFFF00"/>
                </a:solidFill>
              </a:rPr>
              <a:t>KOLIK?                     </a:t>
            </a:r>
            <a:r>
              <a:rPr lang="cs-CZ" sz="3600" dirty="0" smtClean="0"/>
              <a:t>Pět, sto, tisíc</a:t>
            </a:r>
          </a:p>
          <a:p>
            <a:pPr>
              <a:buNone/>
            </a:pPr>
            <a:endParaRPr lang="cs-CZ" sz="3600" dirty="0"/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FF00"/>
                </a:solidFill>
              </a:rPr>
              <a:t>KOLIKÁTÝ?               </a:t>
            </a:r>
            <a:r>
              <a:rPr lang="cs-CZ" sz="3600" dirty="0" smtClean="0"/>
              <a:t>První, dvacátý, šestý</a:t>
            </a:r>
          </a:p>
          <a:p>
            <a:pPr>
              <a:buFont typeface="Wingdings" pitchFamily="2" charset="2"/>
              <a:buChar char="v"/>
            </a:pPr>
            <a:endParaRPr lang="cs-CZ" sz="3600" dirty="0"/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FF00"/>
                </a:solidFill>
              </a:rPr>
              <a:t>KOLIKERÝ?               </a:t>
            </a:r>
            <a:r>
              <a:rPr lang="cs-CZ" sz="3600" dirty="0" smtClean="0"/>
              <a:t>Dvojí, troje, čtverý</a:t>
            </a:r>
          </a:p>
          <a:p>
            <a:pPr>
              <a:buFont typeface="Wingdings" pitchFamily="2" charset="2"/>
              <a:buChar char="v"/>
            </a:pPr>
            <a:endParaRPr lang="cs-CZ" sz="3600" dirty="0"/>
          </a:p>
          <a:p>
            <a:pPr>
              <a:buFont typeface="Wingdings" pitchFamily="2" charset="2"/>
              <a:buChar char="v"/>
            </a:pPr>
            <a:r>
              <a:rPr lang="cs-CZ" sz="3600" dirty="0" smtClean="0">
                <a:solidFill>
                  <a:srgbClr val="FFFF00"/>
                </a:solidFill>
              </a:rPr>
              <a:t>KOLIKRÁT?               </a:t>
            </a:r>
            <a:r>
              <a:rPr lang="cs-CZ" sz="3600" dirty="0" smtClean="0"/>
              <a:t>Jednou, stokrát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ZAŘAĎ  ČÍSLOVKY.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sz="3600" dirty="0"/>
              <a:t>TŘI   DVAKRÁT  NĚKOLIK  MÁLO  </a:t>
            </a:r>
            <a:r>
              <a:rPr lang="cs-CZ" sz="3600" dirty="0" smtClean="0"/>
              <a:t>PATERY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               MNOHO</a:t>
            </a:r>
            <a:endParaRPr lang="cs-CZ" sz="3600" dirty="0"/>
          </a:p>
          <a:p>
            <a:pPr>
              <a:buNone/>
            </a:pPr>
            <a:r>
              <a:rPr lang="cs-CZ" sz="3600" dirty="0"/>
              <a:t>ŠESTÝ  </a:t>
            </a:r>
            <a:r>
              <a:rPr lang="cs-CZ" sz="3600" dirty="0" smtClean="0"/>
              <a:t>    STO       TOLIK               NĚKOLIKRÁT</a:t>
            </a:r>
            <a:endParaRPr lang="cs-CZ" sz="3600" dirty="0"/>
          </a:p>
        </p:txBody>
      </p:sp>
      <p:sp>
        <p:nvSpPr>
          <p:cNvPr id="4" name="Stužka nahoru 3"/>
          <p:cNvSpPr/>
          <p:nvPr/>
        </p:nvSpPr>
        <p:spPr>
          <a:xfrm>
            <a:off x="755576" y="4725144"/>
            <a:ext cx="3304384" cy="1044696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URČITÉ</a:t>
            </a:r>
            <a:endParaRPr lang="cs-CZ" sz="3600" dirty="0"/>
          </a:p>
        </p:txBody>
      </p:sp>
      <p:sp>
        <p:nvSpPr>
          <p:cNvPr id="5" name="Stužka nahoru 4"/>
          <p:cNvSpPr/>
          <p:nvPr/>
        </p:nvSpPr>
        <p:spPr>
          <a:xfrm>
            <a:off x="4211960" y="4797152"/>
            <a:ext cx="4248472" cy="1044696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NEURČITÉ</a:t>
            </a:r>
            <a:endParaRPr lang="cs-CZ" sz="36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043608" y="2708920"/>
            <a:ext cx="1440160" cy="21602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2123728" y="2708920"/>
            <a:ext cx="144016" cy="223224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788024" y="2564904"/>
            <a:ext cx="1440160" cy="244827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796136" y="2636912"/>
            <a:ext cx="0" cy="237626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flipH="1">
            <a:off x="2987824" y="2636912"/>
            <a:ext cx="3888432" cy="25202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16016" y="3212976"/>
            <a:ext cx="936104" cy="18002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971600" y="3861048"/>
            <a:ext cx="864096" cy="936104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>
            <a:off x="2627784" y="4005064"/>
            <a:ext cx="144016" cy="7200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572000" y="3933056"/>
            <a:ext cx="720080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H="1">
            <a:off x="6444208" y="4005064"/>
            <a:ext cx="1440160" cy="10801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VYBER  ČÍSLOVKY Z  VĚT</a:t>
            </a:r>
            <a:r>
              <a:rPr lang="cs-CZ" sz="4000" dirty="0"/>
              <a:t>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Kvočna  seděla  na devíti vajíčkách.</a:t>
            </a:r>
          </a:p>
          <a:p>
            <a:pPr>
              <a:buNone/>
            </a:pPr>
            <a:r>
              <a:rPr lang="cs-CZ" sz="3600" dirty="0" smtClean="0"/>
              <a:t>Ondra   se  umístil  na  prvním  místě.</a:t>
            </a:r>
          </a:p>
          <a:p>
            <a:pPr>
              <a:buNone/>
            </a:pPr>
            <a:r>
              <a:rPr lang="cs-CZ" sz="3600" dirty="0" smtClean="0"/>
              <a:t>Do  autobusu  nastoupilo  mnoho  lidí.</a:t>
            </a:r>
          </a:p>
          <a:p>
            <a:pPr>
              <a:buNone/>
            </a:pPr>
            <a:r>
              <a:rPr lang="cs-CZ" sz="3600" dirty="0" smtClean="0"/>
              <a:t>Odebíráme  dvoje  noviny.</a:t>
            </a:r>
          </a:p>
          <a:p>
            <a:pPr>
              <a:buNone/>
            </a:pPr>
            <a:r>
              <a:rPr lang="cs-CZ" sz="3600" dirty="0" smtClean="0"/>
              <a:t>Umím  počítat  do  sta.</a:t>
            </a:r>
          </a:p>
          <a:p>
            <a:pPr>
              <a:buNone/>
            </a:pPr>
            <a:r>
              <a:rPr lang="cs-CZ" sz="3600" dirty="0" smtClean="0"/>
              <a:t>Vyprávěl  mi ten příběh tisíckrát.  </a:t>
            </a:r>
            <a:endParaRPr lang="cs-CZ" sz="3600" dirty="0"/>
          </a:p>
        </p:txBody>
      </p:sp>
      <p:sp>
        <p:nvSpPr>
          <p:cNvPr id="11" name="Šipka dolů 10"/>
          <p:cNvSpPr/>
          <p:nvPr/>
        </p:nvSpPr>
        <p:spPr>
          <a:xfrm>
            <a:off x="4572000" y="2060848"/>
            <a:ext cx="216024" cy="288032"/>
          </a:xfrm>
          <a:prstGeom prst="downArrow">
            <a:avLst>
              <a:gd name="adj1" fmla="val 50000"/>
              <a:gd name="adj2" fmla="val 619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5292080" y="2708920"/>
            <a:ext cx="216024" cy="288032"/>
          </a:xfrm>
          <a:prstGeom prst="downArrow">
            <a:avLst>
              <a:gd name="adj1" fmla="val 50000"/>
              <a:gd name="adj2" fmla="val 619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5868144" y="3356992"/>
            <a:ext cx="216024" cy="288032"/>
          </a:xfrm>
          <a:prstGeom prst="downArrow">
            <a:avLst>
              <a:gd name="adj1" fmla="val 50000"/>
              <a:gd name="adj2" fmla="val 619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3203848" y="3861048"/>
            <a:ext cx="216024" cy="288032"/>
          </a:xfrm>
          <a:prstGeom prst="downArrow">
            <a:avLst>
              <a:gd name="adj1" fmla="val 50000"/>
              <a:gd name="adj2" fmla="val 619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4283968" y="4509120"/>
            <a:ext cx="216024" cy="288032"/>
          </a:xfrm>
          <a:prstGeom prst="downArrow">
            <a:avLst>
              <a:gd name="adj1" fmla="val 50000"/>
              <a:gd name="adj2" fmla="val 619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>
            <a:off x="5148064" y="5085184"/>
            <a:ext cx="216024" cy="288032"/>
          </a:xfrm>
          <a:prstGeom prst="downArrow">
            <a:avLst>
              <a:gd name="adj1" fmla="val 50000"/>
              <a:gd name="adj2" fmla="val 619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ZJISTI  POŘADÍ  SPORTOVCŮ.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PÁTÉ  MÍSTO  OBSADIL  ŘEHÁK.</a:t>
            </a:r>
          </a:p>
          <a:p>
            <a:pPr>
              <a:buNone/>
            </a:pPr>
            <a:r>
              <a:rPr lang="cs-CZ" sz="3600" dirty="0" smtClean="0"/>
              <a:t>VÍTĚZEM   SE  STAL  JANDA.</a:t>
            </a:r>
          </a:p>
          <a:p>
            <a:pPr>
              <a:buNone/>
            </a:pPr>
            <a:r>
              <a:rPr lang="cs-CZ" sz="3600" dirty="0" smtClean="0"/>
              <a:t>O  DVĚ  MÍSTA PŘED  ŘEHÁKEM  BYL  VLK.</a:t>
            </a:r>
          </a:p>
          <a:p>
            <a:pPr>
              <a:buNone/>
            </a:pPr>
            <a:r>
              <a:rPr lang="cs-CZ" sz="3600" dirty="0" smtClean="0"/>
              <a:t>MEZI  JANDOU  A  VLKEM  BYL  PÁNEK.</a:t>
            </a:r>
          </a:p>
          <a:p>
            <a:pPr>
              <a:buNone/>
            </a:pPr>
            <a:r>
              <a:rPr lang="cs-CZ" sz="3600" dirty="0" smtClean="0"/>
              <a:t>DRUHÝ  OD  KONCE  BYL  KOUTNÝ.</a:t>
            </a:r>
            <a:endParaRPr lang="cs-CZ" sz="3600" dirty="0"/>
          </a:p>
        </p:txBody>
      </p:sp>
      <p:pic>
        <p:nvPicPr>
          <p:cNvPr id="1029" name="Picture 5" descr="C:\Documents and Settings\Maminka\Dokumenty\Obrázky\gold-medal-th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1844824"/>
            <a:ext cx="909637" cy="17668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ŘEŠENÍ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1. MÍSTO           JANDA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2. MÍSTO           PÁNEK</a:t>
            </a:r>
          </a:p>
          <a:p>
            <a:pPr>
              <a:buNone/>
            </a:pPr>
            <a:r>
              <a:rPr lang="cs-CZ" sz="3600" dirty="0" smtClean="0"/>
              <a:t>  3. MÍSTO           VLK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4. MÍSTO           KOUTNÝ</a:t>
            </a:r>
          </a:p>
          <a:p>
            <a:pPr>
              <a:buNone/>
            </a:pPr>
            <a:r>
              <a:rPr lang="cs-CZ" sz="3600" dirty="0"/>
              <a:t> </a:t>
            </a:r>
            <a:r>
              <a:rPr lang="cs-CZ" sz="3600" dirty="0" smtClean="0"/>
              <a:t> 5. MÍSTO           ŘEHÁK</a:t>
            </a:r>
            <a:endParaRPr lang="cs-CZ" sz="3600" dirty="0"/>
          </a:p>
          <a:p>
            <a:pPr>
              <a:buNone/>
            </a:pPr>
            <a:endParaRPr lang="cs-CZ" sz="3600" dirty="0"/>
          </a:p>
        </p:txBody>
      </p:sp>
      <p:pic>
        <p:nvPicPr>
          <p:cNvPr id="20482" name="Picture 2" descr="Thumbs Up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16050"/>
            <a:ext cx="1743075" cy="2857500"/>
          </a:xfrm>
          <a:prstGeom prst="rect">
            <a:avLst/>
          </a:prstGeom>
          <a:noFill/>
        </p:spPr>
      </p:pic>
      <p:pic>
        <p:nvPicPr>
          <p:cNvPr id="20484" name="Picture 4" descr="Thumbs Up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16050"/>
            <a:ext cx="1743075" cy="2857500"/>
          </a:xfrm>
          <a:prstGeom prst="rect">
            <a:avLst/>
          </a:prstGeom>
          <a:noFill/>
        </p:spPr>
      </p:pic>
      <p:pic>
        <p:nvPicPr>
          <p:cNvPr id="20486" name="Picture 6" descr="Thumbs Up 3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7483647" y="-1416050"/>
            <a:ext cx="1743075" cy="2857500"/>
          </a:xfrm>
          <a:prstGeom prst="rect">
            <a:avLst/>
          </a:prstGeom>
          <a:noFill/>
        </p:spPr>
      </p:pic>
      <p:pic>
        <p:nvPicPr>
          <p:cNvPr id="7" name="Obrázek 6" descr="Thumbs Up 3 Clip Art">
            <a:hlinkClick r:id="rId4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3501008"/>
            <a:ext cx="1743710" cy="28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-1404664" y="3356992"/>
            <a:ext cx="4248472" cy="1584176"/>
          </a:xfrm>
        </p:spPr>
        <p:txBody>
          <a:bodyPr>
            <a:normAutofit/>
          </a:bodyPr>
          <a:lstStyle/>
          <a:p>
            <a:r>
              <a:rPr lang="cs-CZ" sz="2000" u="sng" dirty="0" smtClean="0"/>
              <a:t>OBRÁZKY :</a:t>
            </a:r>
            <a:endParaRPr lang="cs-CZ" sz="2000" u="sng" dirty="0"/>
          </a:p>
        </p:txBody>
      </p:sp>
      <p:sp>
        <p:nvSpPr>
          <p:cNvPr id="7" name="Obdélník 6"/>
          <p:cNvSpPr/>
          <p:nvPr/>
        </p:nvSpPr>
        <p:spPr>
          <a:xfrm>
            <a:off x="0" y="4437112"/>
            <a:ext cx="421196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-4349.html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0" y="4725144"/>
            <a:ext cx="486246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</a:t>
            </a:r>
            <a:r>
              <a:rPr lang="cs-CZ" sz="2000" dirty="0" err="1" smtClean="0"/>
              <a:t>c</a:t>
            </a:r>
            <a:r>
              <a:rPr lang="cs-CZ" dirty="0" err="1" smtClean="0"/>
              <a:t>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gold</a:t>
            </a:r>
            <a:r>
              <a:rPr lang="cs-CZ" dirty="0" smtClean="0"/>
              <a:t>-</a:t>
            </a:r>
            <a:r>
              <a:rPr lang="cs-CZ" dirty="0" err="1" smtClean="0"/>
              <a:t>medal.html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5013176"/>
            <a:ext cx="4823520" cy="6480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-pink-</a:t>
            </a:r>
            <a:r>
              <a:rPr lang="cs-CZ" dirty="0" err="1" smtClean="0"/>
              <a:t>and</a:t>
            </a:r>
            <a:r>
              <a:rPr lang="cs-CZ" dirty="0" smtClean="0"/>
              <a:t>-green-</a:t>
            </a:r>
            <a:r>
              <a:rPr lang="cs-CZ" dirty="0" err="1" smtClean="0"/>
              <a:t>daisy.html</a:t>
            </a:r>
            <a:endParaRPr lang="cs-CZ" dirty="0"/>
          </a:p>
        </p:txBody>
      </p:sp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1166064"/>
            <a:ext cx="9224192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POUŽITÁ LITERATURA A ODKAZY: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B. Havránek, A. Jedlička: STRUČNÁ MLUVNICE ČESKÁ, SPN , 1987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Potůčková: PRACOVNÍ SEŠIT Z ČESKÉHO JAZYKA PRO 3.ROČNÍK ZŠ, 2.DÍL, STUDIO 1+1,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2001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80-86252-221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Mikulenková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a kol. : ČESKÝ JAZYK PRO 3.ROČNÍK 2. DÍL, PRODOS, 2006,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ISBN 80-7230-164-0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0" y="1824008"/>
            <a:ext cx="895187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 30.5. 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</TotalTime>
  <Words>328</Words>
  <Application>Microsoft Office PowerPoint</Application>
  <PresentationFormat>Předvádění na obrazovce (4:3)</PresentationFormat>
  <Paragraphs>72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ZŠ Klášterec nad Ohří, Krátká 676 Autor: Mgr. Ivana Blažková  Název materiálu: VY_32_INOVACE_05_15_ Číslovky  Číslo projektu: CZ.1.07/1.4./00/21.1115  </vt:lpstr>
      <vt:lpstr>SLOVNÍ  DRUH Č. 4</vt:lpstr>
      <vt:lpstr>ČÍSLOVKY  VYJADŘUJÍ:</vt:lpstr>
      <vt:lpstr>ČÍSLOVKY   ROZDĚLUJEME:</vt:lpstr>
      <vt:lpstr>NA ČÍSLOVKY SE PTÁME:</vt:lpstr>
      <vt:lpstr>ZAŘAĎ  ČÍSLOVKY.</vt:lpstr>
      <vt:lpstr>VYBER  ČÍSLOVKY Z  VĚT.</vt:lpstr>
      <vt:lpstr>ZJISTI  POŘADÍ  SPORTOVCŮ.</vt:lpstr>
      <vt:lpstr>ŘEŠENÍ</vt:lpstr>
      <vt:lpstr>OBRÁZKY 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19</cp:revision>
  <dcterms:created xsi:type="dcterms:W3CDTF">2012-05-06T19:15:24Z</dcterms:created>
  <dcterms:modified xsi:type="dcterms:W3CDTF">2012-06-11T19:54:32Z</dcterms:modified>
</cp:coreProperties>
</file>