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5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82350A"/>
    <a:srgbClr val="000066"/>
    <a:srgbClr val="791350"/>
    <a:srgbClr val="19FF81"/>
    <a:srgbClr val="33CC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9CB4702-0870-457E-A0FB-E3254F39ECB0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9CB4702-0870-457E-A0FB-E3254F39ECB0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B4702-0870-457E-A0FB-E3254F39ECB0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9CB4702-0870-457E-A0FB-E3254F39ECB0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8020C83-FF4E-484A-A780-3BB62BC16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ymhol.cz/projekt/fyzika/02_odraz_a_lom/02_odraz_soubory/image029.jpg" TargetMode="External"/><Relationship Id="rId3" Type="http://schemas.openxmlformats.org/officeDocument/2006/relationships/hyperlink" Target="http://www.gymkrom.cz/optika/odraz_lom/obr/lom_klam.jpg" TargetMode="External"/><Relationship Id="rId7" Type="http://schemas.openxmlformats.org/officeDocument/2006/relationships/hyperlink" Target="http://www.chutic-isi.cz/images/svetlovody_1.jpg" TargetMode="External"/><Relationship Id="rId2" Type="http://schemas.openxmlformats.org/officeDocument/2006/relationships/hyperlink" Target="http://rejoicegirl.ic.cz/odraz_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ptika.kuratkoo.net/images/obr_004.jpg" TargetMode="External"/><Relationship Id="rId5" Type="http://schemas.openxmlformats.org/officeDocument/2006/relationships/hyperlink" Target="http://www.infovek.sk/predmety/fyzika/expert02/obr/ryba.jpg" TargetMode="External"/><Relationship Id="rId4" Type="http://schemas.openxmlformats.org/officeDocument/2006/relationships/hyperlink" Target="http://fyzika.zaridi.to/images/lom-ke-kolmici.jpg" TargetMode="External"/><Relationship Id="rId9" Type="http://schemas.openxmlformats.org/officeDocument/2006/relationships/hyperlink" Target="http://www.gymhol.cz/projekt/fyzika/02_odraz_a_lom/02_odraz_soubory/image027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68220" y="4429132"/>
            <a:ext cx="7421478" cy="157163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Žáci navazují na učivo probrané v 7. ročníku  a učivo prohlubují. Žák uvede v konkrétních příkladech, zda jde o lom ke kolmici či lom od kolmice.  Žák umí popsat úhel dopadu, úhel lomu a napsat vztah mezi úhly. Vysvětlení mezního úhlu a úplného odrazu. </a:t>
            </a:r>
            <a:r>
              <a:rPr lang="cs-CZ" sz="1600" b="1" dirty="0" smtClean="0">
                <a:solidFill>
                  <a:srgbClr val="00B0F0"/>
                </a:solidFill>
              </a:rPr>
              <a:t>Popis funkce světlovodu a příklady využití světlovodu.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11096" y="3714752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Lom světla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2798" y="571480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FY.9.A.17_Fyzika 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Lom světla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857232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071546"/>
            <a:ext cx="5500726" cy="49292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V klidné vodní hladině se můžeme vidět jako v zrcadle (odraz světla),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Podíváme-li se pozorně, vidíme i kameny nebo ryby pod vodou (lom světla),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Pokud zkusíte sáhnout pod vodu pro kámen na dně, je to obtížné, zdá se nám blíže hladině, než ve skutečnosti je (lom světla)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Lom světla: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142852"/>
            <a:ext cx="1833562" cy="2044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2428868"/>
            <a:ext cx="24765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46" y="4000504"/>
            <a:ext cx="3076575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9"/>
            <a:ext cx="3757610" cy="335758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C00000"/>
                </a:solidFill>
              </a:rPr>
              <a:t>Lom ke kolmici: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Světlo prochází ze vzduchu do vody (z prostředí opticky řidšího do prostředí opticky hustšího)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effectLst/>
              </a:rPr>
              <a:t>Nechme dopadat paprsek světla na hladinu vody v nádobce.</a:t>
            </a:r>
            <a:br>
              <a:rPr lang="cs-CZ" sz="2800" dirty="0" smtClean="0">
                <a:solidFill>
                  <a:srgbClr val="0070C0"/>
                </a:solidFill>
                <a:effectLst/>
              </a:rPr>
            </a:br>
            <a:r>
              <a:rPr lang="cs-CZ" sz="2800" dirty="0" smtClean="0">
                <a:solidFill>
                  <a:srgbClr val="0070C0"/>
                </a:solidFill>
                <a:effectLst/>
              </a:rPr>
              <a:t>Část světla se odrazí, část projde do vody a přitom změní svůj směr, láme se:</a:t>
            </a:r>
            <a:endParaRPr lang="cs-CZ" sz="2800" dirty="0">
              <a:solidFill>
                <a:srgbClr val="0070C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214686"/>
            <a:ext cx="3821913" cy="2547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072198" y="5857892"/>
            <a:ext cx="12144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sym typeface="Symbol"/>
              </a:rPr>
              <a:t>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  <a:sym typeface="Symbol"/>
              </a:rPr>
              <a:t>&gt;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4186238" cy="364986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Opět jde o lom ke kolmici,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Světelný paprsek se šíří z prostředí opticky řidšího do prostředí opticky hustšího.</a:t>
            </a:r>
          </a:p>
          <a:p>
            <a:pPr>
              <a:buNone/>
            </a:pP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Průchod světla ze vzduchu do skla – opět lom ke kolmici: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2285992"/>
            <a:ext cx="2571768" cy="37679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857752" y="278605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vzduch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9190" y="478632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sklo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29190" y="5357826"/>
            <a:ext cx="11430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sym typeface="Symbol"/>
              </a:rPr>
              <a:t>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  <a:sym typeface="Symbol"/>
              </a:rPr>
              <a:t>&gt;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4757742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Paprsek dopadá ze skla do vzduchu, nebo z vody do vzduchu,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Světelný paprsek se šíří z prostředí opticky hustšího do prostředí opticky řidšího.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Lom od kolmice: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1714488"/>
            <a:ext cx="3251300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643570" y="5429264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388" y="5357826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sym typeface="Symbol"/>
              </a:rPr>
              <a:t></a:t>
            </a: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  <a:sym typeface="Symbol"/>
              </a:rPr>
              <a:t>&lt;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3471858" cy="45071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Při kolmém dopadu paprsku na rozhraní dvou prostředí se paprsek neláme, paprsek nezmění svůj směr.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Lom nenastává: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sp>
        <p:nvSpPr>
          <p:cNvPr id="9" name="Tětiva 8"/>
          <p:cNvSpPr/>
          <p:nvPr/>
        </p:nvSpPr>
        <p:spPr>
          <a:xfrm rot="6771639">
            <a:off x="5287145" y="2312137"/>
            <a:ext cx="2154805" cy="2214578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4714876" y="3857628"/>
            <a:ext cx="3143272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>
            <a:off x="5251455" y="2678107"/>
            <a:ext cx="2357454" cy="158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5400000">
            <a:off x="5251455" y="5035561"/>
            <a:ext cx="2357454" cy="158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143768" y="1857364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sklo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143768" y="4357694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vzduchvoda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3900486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úhel, při kterém nastane lom do rozhraní, nazýváme mezní úhel,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Pro rozhraní sklo – vzduch je tento úhel asi 42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°,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Pokud je úhel větší než 42 °, nastává odraz.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Mezní úhel </a:t>
            </a:r>
            <a:r>
              <a:rPr lang="cs-CZ" sz="3600" dirty="0" smtClean="0">
                <a:solidFill>
                  <a:srgbClr val="C00000"/>
                </a:solidFill>
                <a:effectLst/>
                <a:sym typeface="Symbol"/>
              </a:rPr>
              <a:t>=42</a:t>
            </a:r>
            <a:r>
              <a:rPr lang="cs-CZ" sz="3600" dirty="0" smtClean="0">
                <a:solidFill>
                  <a:srgbClr val="C00000"/>
                </a:solidFill>
                <a:effectLst/>
                <a:latin typeface="Arial"/>
                <a:cs typeface="Arial"/>
                <a:sym typeface="Symbol"/>
              </a:rPr>
              <a:t>°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sp>
        <p:nvSpPr>
          <p:cNvPr id="4" name="Tětiva 3"/>
          <p:cNvSpPr/>
          <p:nvPr/>
        </p:nvSpPr>
        <p:spPr>
          <a:xfrm rot="6771639">
            <a:off x="5219225" y="2315898"/>
            <a:ext cx="2154805" cy="2214578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714876" y="3857628"/>
            <a:ext cx="3143272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6200000" flipH="1">
            <a:off x="4536281" y="2107397"/>
            <a:ext cx="1857388" cy="164307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6430976" y="3857628"/>
            <a:ext cx="1998676" cy="158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143768" y="1857364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sklo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00892" y="4857760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vzduch</a:t>
            </a:r>
            <a:endParaRPr lang="cs-CZ" sz="2400" b="1" dirty="0">
              <a:solidFill>
                <a:srgbClr val="7030A0"/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 rot="5400000">
            <a:off x="4321967" y="3536157"/>
            <a:ext cx="3929090" cy="1588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714876" y="142873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sym typeface="Symbol"/>
              </a:rPr>
              <a:t>=42 </a:t>
            </a:r>
            <a:r>
              <a:rPr lang="cs-CZ" sz="2400" b="1" dirty="0" smtClean="0">
                <a:solidFill>
                  <a:srgbClr val="C00000"/>
                </a:solidFill>
                <a:latin typeface="Arial"/>
                <a:cs typeface="Arial"/>
                <a:sym typeface="Symbol"/>
              </a:rPr>
              <a:t>°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72264" y="4143380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sym typeface="Symbol"/>
              </a:rPr>
              <a:t>=90 </a:t>
            </a:r>
            <a:r>
              <a:rPr lang="cs-CZ" sz="2400" b="1" dirty="0" smtClean="0">
                <a:solidFill>
                  <a:srgbClr val="C00000"/>
                </a:solidFill>
                <a:latin typeface="Arial"/>
                <a:cs typeface="Arial"/>
                <a:sym typeface="Symbol"/>
              </a:rPr>
              <a:t>°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4543428" cy="457203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úplný odraz se využívá v takzvaných světlovodech,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jsou to průsvitná skleněná nebo plastová vlákna,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světlo, které vstoupí pod vhodným úhlem do světlovodu, zůstává díky úplnému odrazu na jeho stěnách stále uvnitř a vystoupí z něj až na konci vlákna</a:t>
            </a:r>
          </a:p>
          <a:p>
            <a:pPr>
              <a:buNone/>
            </a:pP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Světlovody: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642918"/>
            <a:ext cx="3829050" cy="397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214810" y="5000636"/>
            <a:ext cx="46434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Využití v lékařství k zobrazení některých vnitřních orgánů pomocí svazku tenkých světlovodných vláken.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19FF81"/>
                </a:solidFill>
              </a:rPr>
              <a:t>Popiš, co se děje se světelným paprskem, když dopadne ze vzduchu na klidnou vodní hladinu pod úhlem dopadu 60</a:t>
            </a:r>
            <a:r>
              <a:rPr lang="cs-CZ" sz="3200" b="1" dirty="0" smtClean="0">
                <a:solidFill>
                  <a:srgbClr val="19FF81"/>
                </a:solidFill>
                <a:latin typeface="Arial"/>
                <a:cs typeface="Arial"/>
              </a:rPr>
              <a:t>°.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19FF81"/>
                </a:solidFill>
                <a:latin typeface="Arial"/>
                <a:cs typeface="Arial"/>
              </a:rPr>
              <a:t>Narýsuj obrázek a vyznač v něm kolmici dopadu, úhel dopadu, úhel lomu a úhel odrazu.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19FF81"/>
                </a:solidFill>
                <a:latin typeface="Arial"/>
                <a:cs typeface="Arial"/>
              </a:rPr>
              <a:t>Zapiš, jaké vztahy mezi těmito úhly platí.</a:t>
            </a:r>
          </a:p>
          <a:p>
            <a:pPr>
              <a:buNone/>
            </a:pPr>
            <a:endParaRPr lang="cs-CZ" sz="3200" b="1" dirty="0">
              <a:solidFill>
                <a:srgbClr val="19FF8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Úkoly: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71613"/>
            <a:ext cx="5257808" cy="4572032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</a:rPr>
              <a:t>Paprsek se šíří na rozhraní vzduch - sklo a úhel dopadu je 42</a:t>
            </a:r>
            <a:r>
              <a:rPr lang="cs-CZ" sz="2800" b="1" dirty="0" smtClean="0">
                <a:solidFill>
                  <a:srgbClr val="7030A0"/>
                </a:solidFill>
                <a:latin typeface="Arial"/>
                <a:cs typeface="Arial"/>
                <a:sym typeface="Symbol"/>
              </a:rPr>
              <a:t>°.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  <a:latin typeface="Arial"/>
                <a:cs typeface="Arial"/>
                <a:sym typeface="Symbol"/>
              </a:rPr>
              <a:t>Paprsek se šíří na rozhraní sklo – vzduch a úhel dopadu je menší než </a:t>
            </a:r>
            <a:r>
              <a:rPr lang="cs-CZ" sz="2800" b="1" dirty="0" smtClean="0">
                <a:solidFill>
                  <a:srgbClr val="7030A0"/>
                </a:solidFill>
              </a:rPr>
              <a:t>42</a:t>
            </a:r>
            <a:r>
              <a:rPr lang="cs-CZ" sz="2800" b="1" dirty="0" smtClean="0">
                <a:solidFill>
                  <a:srgbClr val="7030A0"/>
                </a:solidFill>
                <a:latin typeface="Arial"/>
                <a:cs typeface="Arial"/>
                <a:sym typeface="Symbol"/>
              </a:rPr>
              <a:t>°.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  <a:latin typeface="Arial"/>
                <a:cs typeface="Arial"/>
                <a:sym typeface="Symbol"/>
              </a:rPr>
              <a:t>Paprsek se šíří na rozhraní sklo – vzduch a úhel dopadu je větší než </a:t>
            </a:r>
            <a:r>
              <a:rPr lang="cs-CZ" sz="2800" b="1" dirty="0" smtClean="0">
                <a:solidFill>
                  <a:srgbClr val="7030A0"/>
                </a:solidFill>
              </a:rPr>
              <a:t>42</a:t>
            </a:r>
            <a:r>
              <a:rPr lang="cs-CZ" sz="2800" b="1" dirty="0" smtClean="0">
                <a:solidFill>
                  <a:srgbClr val="7030A0"/>
                </a:solidFill>
                <a:latin typeface="Arial"/>
                <a:cs typeface="Arial"/>
                <a:sym typeface="Symbol"/>
              </a:rPr>
              <a:t>°.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00B0F0"/>
                </a:solidFill>
                <a:effectLst/>
              </a:rPr>
            </a:br>
            <a:r>
              <a:rPr lang="cs-CZ" sz="3600" dirty="0" smtClean="0">
                <a:solidFill>
                  <a:srgbClr val="00B0F0"/>
                </a:solidFill>
                <a:effectLst/>
              </a:rPr>
              <a:t>Úplný odraz může nastat když:</a:t>
            </a:r>
            <a:endParaRPr lang="cs-CZ" sz="3600" dirty="0">
              <a:solidFill>
                <a:srgbClr val="00B0F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2143116"/>
            <a:ext cx="3198164" cy="3598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00306"/>
            <a:ext cx="8229600" cy="3506985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0066"/>
                </a:solidFill>
              </a:rPr>
              <a:t>Z prostředí opticky řidšího do prostředí opticky hustšího (např. vzduch – voda, vzduch – sklo).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0066"/>
                </a:solidFill>
              </a:rPr>
              <a:t>Z prostředí opticky hustšího do prostředí opticky řidšího (např. sklo – vzduch).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6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9135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791350"/>
                </a:solidFill>
                <a:effectLst/>
              </a:rPr>
            </a:br>
            <a:r>
              <a:rPr lang="cs-CZ" sz="3600" u="sng" dirty="0" smtClean="0">
                <a:solidFill>
                  <a:srgbClr val="791350"/>
                </a:solidFill>
                <a:effectLst/>
              </a:rPr>
              <a:t>Lom ke kolmici </a:t>
            </a:r>
            <a:r>
              <a:rPr lang="cs-CZ" sz="3600" dirty="0" smtClean="0">
                <a:solidFill>
                  <a:srgbClr val="791350"/>
                </a:solidFill>
                <a:effectLst/>
              </a:rPr>
              <a:t>nastává, pokud se světelný paprsek šíří: </a:t>
            </a:r>
            <a:endParaRPr lang="cs-CZ" sz="3600" dirty="0">
              <a:solidFill>
                <a:srgbClr val="7913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143248"/>
            <a:ext cx="5114932" cy="2864043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FF6600"/>
                </a:solidFill>
              </a:rPr>
              <a:t>Lom nenastává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FF6600"/>
                </a:solidFill>
              </a:rPr>
              <a:t>Lom ke kolmici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FF6600"/>
                </a:solidFill>
              </a:rPr>
              <a:t>Lom od kolmice</a:t>
            </a:r>
            <a:endParaRPr lang="cs-CZ" sz="3600" b="1" dirty="0">
              <a:solidFill>
                <a:srgbClr val="FF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2350A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82350A"/>
                </a:solidFill>
                <a:effectLst/>
              </a:rPr>
            </a:br>
            <a:r>
              <a:rPr lang="cs-CZ" sz="3600" dirty="0" smtClean="0">
                <a:solidFill>
                  <a:srgbClr val="82350A"/>
                </a:solidFill>
                <a:effectLst/>
              </a:rPr>
              <a:t>Úhel </a:t>
            </a:r>
            <a:r>
              <a:rPr lang="cs-CZ" sz="3600" dirty="0" smtClean="0">
                <a:solidFill>
                  <a:srgbClr val="82350A"/>
                </a:solidFill>
                <a:effectLst/>
                <a:sym typeface="Symbol"/>
              </a:rPr>
              <a:t> je úhel dopadu a úhel  je úhle lomu.</a:t>
            </a:r>
            <a:br>
              <a:rPr lang="cs-CZ" sz="3600" dirty="0" smtClean="0">
                <a:solidFill>
                  <a:srgbClr val="82350A"/>
                </a:solidFill>
                <a:effectLst/>
                <a:sym typeface="Symbol"/>
              </a:rPr>
            </a:br>
            <a:r>
              <a:rPr lang="cs-CZ" sz="3600" u="sng" dirty="0" smtClean="0">
                <a:solidFill>
                  <a:srgbClr val="82350A"/>
                </a:solidFill>
                <a:effectLst/>
                <a:sym typeface="Symbol"/>
              </a:rPr>
              <a:t>Pokud </a:t>
            </a:r>
            <a:r>
              <a:rPr lang="cs-CZ" sz="3600" u="sng" dirty="0" smtClean="0">
                <a:solidFill>
                  <a:srgbClr val="82350A"/>
                </a:solidFill>
                <a:effectLst/>
                <a:latin typeface="Arial"/>
                <a:cs typeface="Arial"/>
                <a:sym typeface="Symbol"/>
              </a:rPr>
              <a:t>&gt; nastává:</a:t>
            </a:r>
            <a:endParaRPr lang="cs-CZ" sz="3600" u="sng" dirty="0">
              <a:solidFill>
                <a:srgbClr val="82350A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3" y="2643182"/>
            <a:ext cx="3116821" cy="2947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100" b="1" dirty="0" smtClean="0">
                <a:solidFill>
                  <a:srgbClr val="0070C0"/>
                </a:solidFill>
              </a:rPr>
              <a:t>galerie office </a:t>
            </a:r>
          </a:p>
          <a:p>
            <a:pPr>
              <a:buNone/>
            </a:pPr>
            <a:r>
              <a:rPr lang="en-US" sz="1100" dirty="0" smtClean="0">
                <a:solidFill>
                  <a:srgbClr val="0070C0"/>
                </a:solidFill>
                <a:hlinkClick r:id="rId2"/>
              </a:rPr>
              <a:t>http://rejoicegirl.ic.cz/odraz_8.jpg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100" dirty="0" smtClean="0">
                <a:solidFill>
                  <a:srgbClr val="0070C0"/>
                </a:solidFill>
                <a:hlinkClick r:id="rId3"/>
              </a:rPr>
              <a:t>http://www.gymkrom.cz/optika/odraz_lom/obr/lom_klam.jpg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100" dirty="0" smtClean="0">
                <a:solidFill>
                  <a:srgbClr val="0070C0"/>
                </a:solidFill>
                <a:hlinkClick r:id="rId4"/>
              </a:rPr>
              <a:t>http://fyzika.zaridi.to/images/lom-ke-kolmici.jpg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100" dirty="0" smtClean="0">
                <a:solidFill>
                  <a:srgbClr val="0070C0"/>
                </a:solidFill>
                <a:hlinkClick r:id="rId5"/>
              </a:rPr>
              <a:t>http://www.infovek.sk/predmety/fyzika/expert02/obr/ryba.jpg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100" dirty="0" smtClean="0">
                <a:solidFill>
                  <a:srgbClr val="0070C0"/>
                </a:solidFill>
                <a:hlinkClick r:id="rId6"/>
              </a:rPr>
              <a:t>http://optika.kuratkoo.net/images/obr_004.jpg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100" dirty="0" smtClean="0">
                <a:solidFill>
                  <a:srgbClr val="0070C0"/>
                </a:solidFill>
                <a:hlinkClick r:id="rId7"/>
              </a:rPr>
              <a:t>http://www.chutic-isi.cz/images/svetlovody_1.jpg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100" dirty="0" smtClean="0">
                <a:solidFill>
                  <a:srgbClr val="0070C0"/>
                </a:solidFill>
                <a:hlinkClick r:id="rId8"/>
              </a:rPr>
              <a:t>http://www.gymhol.cz/projekt/fyzika/02_odraz_a_lom/02_odraz_soubory/image029.jpg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100" dirty="0" smtClean="0">
                <a:solidFill>
                  <a:srgbClr val="0070C0"/>
                </a:solidFill>
                <a:hlinkClick r:id="rId9"/>
              </a:rPr>
              <a:t>http://www.gymhol.cz/projekt/fyzika/02_odraz_a_lom/02_odraz_soubory/image027.jpg</a:t>
            </a:r>
            <a:r>
              <a:rPr lang="cs-CZ" sz="1100" dirty="0" smtClean="0">
                <a:solidFill>
                  <a:srgbClr val="0070C0"/>
                </a:solidFill>
              </a:rPr>
              <a:t> </a:t>
            </a:r>
            <a:r>
              <a:rPr lang="en-US" sz="1100" dirty="0" smtClean="0">
                <a:solidFill>
                  <a:srgbClr val="0070C0"/>
                </a:solidFill>
              </a:rPr>
              <a:t>[</a:t>
            </a:r>
            <a:r>
              <a:rPr lang="cs-CZ" sz="1100" dirty="0" smtClean="0">
                <a:solidFill>
                  <a:srgbClr val="0070C0"/>
                </a:solidFill>
              </a:rPr>
              <a:t>cit. 2012-01-04</a:t>
            </a:r>
            <a:r>
              <a:rPr lang="en-US" sz="1100" dirty="0" smtClean="0">
                <a:solidFill>
                  <a:srgbClr val="0070C0"/>
                </a:solidFill>
              </a:rPr>
              <a:t>] </a:t>
            </a: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1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 konkrétních příkladech předpoví, zda nastane lom od kolmice nebo ke kolmici.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uvede příklad úplného odrazu světla a objasní, kdy může nastat.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vysvětlí, jak fungují světlovody a uvede příklad jejich využití.</a:t>
            </a:r>
          </a:p>
          <a:p>
            <a:pPr marL="566928" indent="-457200">
              <a:buNone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Metodika prezentace: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172</TotalTime>
  <Words>667</Words>
  <Application>Microsoft Office PowerPoint</Application>
  <PresentationFormat>Předvádění na obrazovce (4:3)</PresentationFormat>
  <Paragraphs>76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Lom světla:</vt:lpstr>
      <vt:lpstr>Nechme dopadat paprsek světla na hladinu vody v nádobce. Část světla se odrazí, část projde do vody a přitom změní svůj směr, láme se:</vt:lpstr>
      <vt:lpstr>Průchod světla ze vzduchu do skla – opět lom ke kolmici:</vt:lpstr>
      <vt:lpstr>Lom od kolmice:</vt:lpstr>
      <vt:lpstr>Lom nenastává:</vt:lpstr>
      <vt:lpstr>Mezní úhel =42°</vt:lpstr>
      <vt:lpstr>Světlovody:</vt:lpstr>
      <vt:lpstr>Úkoly:</vt:lpstr>
      <vt:lpstr>Vyber správnou odpověď: Úplný odraz může nastat když:</vt:lpstr>
      <vt:lpstr>Vyber správnou odpověď: Lom ke kolmici nastává, pokud se světelný paprsek šíří: </vt:lpstr>
      <vt:lpstr>Vyber správnou odpověď: Úhel  je úhel dopadu a úhel  je úhle lomu. Pokud &gt; nastává: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28</cp:revision>
  <dcterms:created xsi:type="dcterms:W3CDTF">2011-12-30T16:53:30Z</dcterms:created>
  <dcterms:modified xsi:type="dcterms:W3CDTF">2014-07-02T20:23:15Z</dcterms:modified>
</cp:coreProperties>
</file>