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63" r:id="rId2"/>
    <p:sldId id="264" r:id="rId3"/>
    <p:sldId id="259" r:id="rId4"/>
    <p:sldId id="256" r:id="rId5"/>
    <p:sldId id="260" r:id="rId6"/>
    <p:sldId id="257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VY_32_INOVACE_09_ČESKÝ_JAZYK_A_LITERATURA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1.07/1.4.00/21.0816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tx2">
            <a:lumMod val="40000"/>
            <a:lumOff val="6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tx2">
            <a:lumMod val="40000"/>
            <a:lumOff val="6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tx2">
            <a:lumMod val="40000"/>
            <a:lumOff val="6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tx2">
            <a:lumMod val="40000"/>
            <a:lumOff val="6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tx2">
            <a:lumMod val="40000"/>
            <a:lumOff val="60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49A4B1-031B-45A2-8298-CCFA6DC83AE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7B0CE2-9D7A-4EA1-B014-A34ED2141C6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6420A5-62CA-4E47-848B-AF9E90785369}" type="presOf" srcId="{D1B46980-6531-4606-95E6-44980827E919}" destId="{6140AFEC-043D-4C43-A2F9-D0F5331DF3A3}" srcOrd="0" destOrd="0" presId="urn:microsoft.com/office/officeart/2005/8/layout/target3"/>
    <dgm:cxn modelId="{141CEDC5-318F-411B-AC9B-4C89A7AE606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2C5367-A9BC-435A-8D4F-671A31074F4E}" type="presOf" srcId="{D8197B8C-B260-4A16-BDF4-0947B075E274}" destId="{25B08C86-7E15-44DC-BE7F-FFB55DD49D12}" srcOrd="0" destOrd="0" presId="urn:microsoft.com/office/officeart/2005/8/layout/target3"/>
    <dgm:cxn modelId="{0478E683-E680-443A-ADF3-7C1C966E9C16}" type="presOf" srcId="{D8197B8C-B260-4A16-BDF4-0947B075E274}" destId="{5A5FFA88-C948-4069-8E93-59FA12366E83}" srcOrd="1" destOrd="0" presId="urn:microsoft.com/office/officeart/2005/8/layout/target3"/>
    <dgm:cxn modelId="{42FD8CDC-2974-4CEE-A7F4-4112FE8B8DA0}" type="presOf" srcId="{D1D4F407-5343-4D3F-B5B9-D407B03CAEB4}" destId="{D005CE8C-CC26-4C3E-AC11-E15060ECD759}" srcOrd="0" destOrd="0" presId="urn:microsoft.com/office/officeart/2005/8/layout/target3"/>
    <dgm:cxn modelId="{B86178F4-841B-4E26-906C-444B07854D3B}" type="presOf" srcId="{B651F6E3-6281-48DB-9319-2AEAFDAE7572}" destId="{619D679B-A015-4ECF-8348-D1034C574F40}" srcOrd="0" destOrd="0" presId="urn:microsoft.com/office/officeart/2005/8/layout/target3"/>
    <dgm:cxn modelId="{73BCAEFE-71FE-432A-BF56-F9105F8A3026}" type="presOf" srcId="{4C35D32F-0EAB-4CD7-82EE-45574DC2A586}" destId="{8BEBB6EC-1DAA-4CAC-8A25-BC0FCBD5DBD5}" srcOrd="0" destOrd="0" presId="urn:microsoft.com/office/officeart/2005/8/layout/target3"/>
    <dgm:cxn modelId="{848CF77F-D7DD-4D98-9DFB-5FD0537DC72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AFBFC4-91C5-4129-8BC3-6A11D78966F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B30429-0C67-4AC6-8345-06DBEC511DC9}" type="presParOf" srcId="{333A1088-737F-45CB-B68E-254E46348037}" destId="{F5ABB229-8D3B-4694-996A-96F23CF14429}" srcOrd="0" destOrd="0" presId="urn:microsoft.com/office/officeart/2005/8/layout/target3"/>
    <dgm:cxn modelId="{4C87D257-46D9-4775-AEB3-796545F5D49F}" type="presParOf" srcId="{333A1088-737F-45CB-B68E-254E46348037}" destId="{F41139FD-01EE-4571-8B17-4FB00FC51163}" srcOrd="1" destOrd="0" presId="urn:microsoft.com/office/officeart/2005/8/layout/target3"/>
    <dgm:cxn modelId="{73487C64-EBF6-4692-AF83-62231E2ACCC2}" type="presParOf" srcId="{333A1088-737F-45CB-B68E-254E46348037}" destId="{D005CE8C-CC26-4C3E-AC11-E15060ECD759}" srcOrd="2" destOrd="0" presId="urn:microsoft.com/office/officeart/2005/8/layout/target3"/>
    <dgm:cxn modelId="{9C3BFBBA-AAB6-46E4-A5C5-CC7268C6302B}" type="presParOf" srcId="{333A1088-737F-45CB-B68E-254E46348037}" destId="{2C702D82-9B77-49B7-9568-BB8EB47C3372}" srcOrd="3" destOrd="0" presId="urn:microsoft.com/office/officeart/2005/8/layout/target3"/>
    <dgm:cxn modelId="{D123F2CE-0323-49F3-961F-70EBEB3D915E}" type="presParOf" srcId="{333A1088-737F-45CB-B68E-254E46348037}" destId="{A52A0455-90FF-4808-ABD0-F02540D31D5A}" srcOrd="4" destOrd="0" presId="urn:microsoft.com/office/officeart/2005/8/layout/target3"/>
    <dgm:cxn modelId="{3AA2CA16-E9A0-431A-B40A-9D62211516FD}" type="presParOf" srcId="{333A1088-737F-45CB-B68E-254E46348037}" destId="{6140AFEC-043D-4C43-A2F9-D0F5331DF3A3}" srcOrd="5" destOrd="0" presId="urn:microsoft.com/office/officeart/2005/8/layout/target3"/>
    <dgm:cxn modelId="{D2C03783-B743-4C6E-945C-A74E16A5EA70}" type="presParOf" srcId="{333A1088-737F-45CB-B68E-254E46348037}" destId="{9358AC05-5D7D-4327-9F80-1AD486AEA664}" srcOrd="6" destOrd="0" presId="urn:microsoft.com/office/officeart/2005/8/layout/target3"/>
    <dgm:cxn modelId="{EAEF2536-86CD-451E-B01F-8193EE9DA801}" type="presParOf" srcId="{333A1088-737F-45CB-B68E-254E46348037}" destId="{313FC574-E1CD-4FB4-B054-0B805CE0447D}" srcOrd="7" destOrd="0" presId="urn:microsoft.com/office/officeart/2005/8/layout/target3"/>
    <dgm:cxn modelId="{6EAF5F2E-CF37-4576-BED7-41FD204897B3}" type="presParOf" srcId="{333A1088-737F-45CB-B68E-254E46348037}" destId="{619D679B-A015-4ECF-8348-D1034C574F40}" srcOrd="8" destOrd="0" presId="urn:microsoft.com/office/officeart/2005/8/layout/target3"/>
    <dgm:cxn modelId="{440F9D6C-EEC6-4A88-BB75-2951EA36308C}" type="presParOf" srcId="{333A1088-737F-45CB-B68E-254E46348037}" destId="{322283A8-4A27-4CDA-BAE3-F381106A9174}" srcOrd="9" destOrd="0" presId="urn:microsoft.com/office/officeart/2005/8/layout/target3"/>
    <dgm:cxn modelId="{BFCDE6B3-CD80-4FC2-B74C-43FA6FD87132}" type="presParOf" srcId="{333A1088-737F-45CB-B68E-254E46348037}" destId="{FFC9F71D-1B4F-4AD9-A4A6-86ADEFC8AF5C}" srcOrd="10" destOrd="0" presId="urn:microsoft.com/office/officeart/2005/8/layout/target3"/>
    <dgm:cxn modelId="{01CFC710-D432-4B2D-91EC-7AE5017F1BFE}" type="presParOf" srcId="{333A1088-737F-45CB-B68E-254E46348037}" destId="{25B08C86-7E15-44DC-BE7F-FFB55DD49D12}" srcOrd="11" destOrd="0" presId="urn:microsoft.com/office/officeart/2005/8/layout/target3"/>
    <dgm:cxn modelId="{B9885F91-1C4A-414E-96BD-BC37BFFBCF7D}" type="presParOf" srcId="{333A1088-737F-45CB-B68E-254E46348037}" destId="{76644BE8-9D7C-4C09-B250-3D10AF48CBB7}" srcOrd="12" destOrd="0" presId="urn:microsoft.com/office/officeart/2005/8/layout/target3"/>
    <dgm:cxn modelId="{4884A4AC-CC9F-46D6-8311-0E13C1C47BFE}" type="presParOf" srcId="{333A1088-737F-45CB-B68E-254E46348037}" destId="{EE85B701-7295-41C0-BA7A-34D3756A2AE6}" srcOrd="13" destOrd="0" presId="urn:microsoft.com/office/officeart/2005/8/layout/target3"/>
    <dgm:cxn modelId="{852C5760-BDDD-4474-B308-30490E7735DC}" type="presParOf" srcId="{333A1088-737F-45CB-B68E-254E46348037}" destId="{8BEBB6EC-1DAA-4CAC-8A25-BC0FCBD5DBD5}" srcOrd="14" destOrd="0" presId="urn:microsoft.com/office/officeart/2005/8/layout/target3"/>
    <dgm:cxn modelId="{CFFA6E0C-0752-4C5A-8D3F-D2FBD4A2799A}" type="presParOf" srcId="{333A1088-737F-45CB-B68E-254E46348037}" destId="{AED2198E-93D5-4001-81B4-73124B309672}" srcOrd="15" destOrd="0" presId="urn:microsoft.com/office/officeart/2005/8/layout/target3"/>
    <dgm:cxn modelId="{ACDF1278-C61D-454E-AB0D-FABC0424DEE7}" type="presParOf" srcId="{333A1088-737F-45CB-B68E-254E46348037}" destId="{2BE915AB-18AA-4053-B92C-3BFC9ED204BB}" srcOrd="16" destOrd="0" presId="urn:microsoft.com/office/officeart/2005/8/layout/target3"/>
    <dgm:cxn modelId="{3EBA480E-25BE-4F52-9B0B-4B1A54F9353C}" type="presParOf" srcId="{333A1088-737F-45CB-B68E-254E46348037}" destId="{6BB5E863-4638-4E1D-BFDE-399D028AC4ED}" srcOrd="17" destOrd="0" presId="urn:microsoft.com/office/officeart/2005/8/layout/target3"/>
    <dgm:cxn modelId="{EE8E40C7-EB61-452D-815E-7D9F7475A14A}" type="presParOf" srcId="{333A1088-737F-45CB-B68E-254E46348037}" destId="{5A5FFA88-C948-4069-8E93-59FA12366E83}" srcOrd="18" destOrd="0" presId="urn:microsoft.com/office/officeart/2005/8/layout/target3"/>
    <dgm:cxn modelId="{1763ACFD-E383-4750-BEDA-8E32B15B0EB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40000"/>
            <a:lumOff val="6000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40000"/>
            <a:lumOff val="6000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40000"/>
            <a:lumOff val="6000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VY_32_INOVACE_09_ČESKÝ_JAZYK_A_LITERATURA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40000"/>
            <a:lumOff val="6000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40000"/>
            <a:lumOff val="6000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230C772C-4452-4F70-A490-7F78A666123A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64BDA393-24CA-4B88-A693-8F094509ED47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roslav_Seifert" TargetMode="External"/><Relationship Id="rId2" Type="http://schemas.openxmlformats.org/officeDocument/2006/relationships/hyperlink" Target="http://www.osobnosti.net/jaroslav-seifer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66716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Jaroslav Seifert</a:t>
            </a: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710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505380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Jaroslava Seiferta. Napíší si zápis do sešitu a rozeberou jednu jeho báseň.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16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dirty="0" smtClean="0"/>
              <a:t>Jaroslav Seifert</a:t>
            </a:r>
            <a:br>
              <a:rPr lang="cs-CZ" sz="5300" dirty="0" smtClean="0"/>
            </a:br>
            <a:r>
              <a:rPr lang="cs-CZ" sz="4000" dirty="0" smtClean="0"/>
              <a:t>(1901 – 1986)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060848"/>
            <a:ext cx="5688632" cy="4124259"/>
          </a:xfrm>
        </p:spPr>
      </p:pic>
    </p:spTree>
    <p:extLst>
      <p:ext uri="{BB962C8B-B14F-4D97-AF65-F5344CB8AC3E}">
        <p14:creationId xmlns:p14="http://schemas.microsoft.com/office/powerpoint/2010/main" val="201468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Jaroslav Seifert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(1901 – 1986)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556792"/>
            <a:ext cx="8248708" cy="5040560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Český básník, prozaik, </a:t>
            </a:r>
            <a:r>
              <a:rPr lang="cs-CZ" dirty="0" smtClean="0"/>
              <a:t>publicista, překladatel a spoluzakladatel poetismu. </a:t>
            </a:r>
          </a:p>
          <a:p>
            <a:r>
              <a:rPr lang="cs-CZ" dirty="0" smtClean="0"/>
              <a:t>V roce 1984 získal </a:t>
            </a:r>
            <a:r>
              <a:rPr lang="cs-CZ" b="1" dirty="0" smtClean="0"/>
              <a:t>Nobelovu </a:t>
            </a:r>
            <a:r>
              <a:rPr lang="cs-CZ" b="1" dirty="0"/>
              <a:t>cenu</a:t>
            </a:r>
            <a:r>
              <a:rPr lang="cs-CZ" dirty="0"/>
              <a:t> </a:t>
            </a:r>
            <a:r>
              <a:rPr lang="cs-CZ" dirty="0" smtClean="0"/>
              <a:t>za literaturu. </a:t>
            </a:r>
          </a:p>
          <a:p>
            <a:r>
              <a:rPr lang="cs-CZ" dirty="0" smtClean="0"/>
              <a:t>V </a:t>
            </a:r>
            <a:r>
              <a:rPr lang="cs-CZ" dirty="0"/>
              <a:t>roce 1929 byl </a:t>
            </a:r>
            <a:r>
              <a:rPr lang="cs-CZ" dirty="0" smtClean="0"/>
              <a:t>vyloučen </a:t>
            </a:r>
            <a:r>
              <a:rPr lang="cs-CZ" dirty="0"/>
              <a:t>z komunistické strany, protože podepsal manifest proti vedení </a:t>
            </a:r>
            <a:r>
              <a:rPr lang="cs-CZ" dirty="0" smtClean="0"/>
              <a:t>KSČ.</a:t>
            </a:r>
          </a:p>
          <a:p>
            <a:r>
              <a:rPr lang="cs-CZ" dirty="0" smtClean="0"/>
              <a:t>V</a:t>
            </a:r>
            <a:r>
              <a:rPr lang="cs-CZ" dirty="0"/>
              <a:t> období kolem tzv. pražského jara (1968 - 1969) se Seifert politicky a kulturně </a:t>
            </a:r>
            <a:r>
              <a:rPr lang="cs-CZ" dirty="0" smtClean="0"/>
              <a:t>angažoval, stal se předsedou </a:t>
            </a:r>
            <a:r>
              <a:rPr lang="cs-CZ" i="1" dirty="0"/>
              <a:t>Svazu českých spisovatelů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 70. letech odešel </a:t>
            </a:r>
            <a:r>
              <a:rPr lang="cs-CZ" dirty="0"/>
              <a:t>do ústraní a začal spolupracovat s disentem a stal se jedním z prvních signatářů </a:t>
            </a:r>
            <a:r>
              <a:rPr lang="cs-CZ" i="1" dirty="0"/>
              <a:t>Charty 77</a:t>
            </a:r>
            <a:r>
              <a:rPr lang="cs-CZ" dirty="0"/>
              <a:t>. Jeho dílo bylo vydáváno v samizdatu.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53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sz="5400" dirty="0" smtClean="0"/>
              <a:t>Tvorba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4006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Za svůj život napsal kolem 30 básnických sbírek:</a:t>
            </a:r>
          </a:p>
          <a:p>
            <a:r>
              <a:rPr lang="cs-CZ" b="1" i="1" dirty="0"/>
              <a:t>Vějíř Boženy Němcové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i="1" dirty="0" smtClean="0"/>
              <a:t>Šel </a:t>
            </a:r>
            <a:r>
              <a:rPr lang="cs-CZ" b="1" i="1" dirty="0"/>
              <a:t>malíř chudě do světa</a:t>
            </a:r>
            <a:r>
              <a:rPr lang="cs-CZ" dirty="0"/>
              <a:t> </a:t>
            </a:r>
            <a:r>
              <a:rPr lang="cs-CZ" dirty="0" smtClean="0"/>
              <a:t>– verše </a:t>
            </a:r>
            <a:r>
              <a:rPr lang="cs-CZ" dirty="0"/>
              <a:t>k obrázkům Mikoláše Alše </a:t>
            </a:r>
            <a:endParaRPr lang="cs-CZ" dirty="0" smtClean="0"/>
          </a:p>
          <a:p>
            <a:r>
              <a:rPr lang="cs-CZ" b="1" i="1" dirty="0" smtClean="0"/>
              <a:t>Píseň </a:t>
            </a:r>
            <a:r>
              <a:rPr lang="cs-CZ" b="1" i="1" dirty="0"/>
              <a:t>o </a:t>
            </a:r>
            <a:r>
              <a:rPr lang="cs-CZ" b="1" i="1" dirty="0" smtClean="0"/>
              <a:t>Viktorce </a:t>
            </a:r>
            <a:r>
              <a:rPr lang="cs-CZ" dirty="0" smtClean="0"/>
              <a:t>– </a:t>
            </a:r>
            <a:r>
              <a:rPr lang="cs-CZ" dirty="0"/>
              <a:t>pojednává o osudu Viktorky a její autorky B. Němcové </a:t>
            </a:r>
            <a:endParaRPr lang="cs-CZ" dirty="0" smtClean="0"/>
          </a:p>
          <a:p>
            <a:r>
              <a:rPr lang="cs-CZ" b="1" i="1" dirty="0" smtClean="0"/>
              <a:t>Maminka</a:t>
            </a:r>
            <a:r>
              <a:rPr lang="cs-CZ" i="1" dirty="0" smtClean="0"/>
              <a:t> </a:t>
            </a:r>
            <a:r>
              <a:rPr lang="cs-CZ" dirty="0" smtClean="0"/>
              <a:t>– </a:t>
            </a:r>
            <a:r>
              <a:rPr lang="cs-CZ" dirty="0"/>
              <a:t>vzpomínky na dětství, na maminku, která dokázala udělat domov krásným, i když byli </a:t>
            </a:r>
            <a:r>
              <a:rPr lang="cs-CZ" dirty="0" smtClean="0"/>
              <a:t>chudí. </a:t>
            </a:r>
          </a:p>
          <a:p>
            <a:r>
              <a:rPr lang="cs-CZ" b="1" i="1" dirty="0" smtClean="0"/>
              <a:t>Chlapec </a:t>
            </a:r>
            <a:r>
              <a:rPr lang="cs-CZ" b="1" i="1" dirty="0"/>
              <a:t>a </a:t>
            </a:r>
            <a:r>
              <a:rPr lang="cs-CZ" b="1" i="1" dirty="0" smtClean="0"/>
              <a:t>hvězdy</a:t>
            </a:r>
            <a:r>
              <a:rPr lang="cs-CZ" b="1" dirty="0" smtClean="0"/>
              <a:t> </a:t>
            </a:r>
            <a:r>
              <a:rPr lang="cs-CZ" dirty="0" smtClean="0"/>
              <a:t>– verše </a:t>
            </a:r>
            <a:r>
              <a:rPr lang="cs-CZ" dirty="0"/>
              <a:t>k </a:t>
            </a:r>
            <a:r>
              <a:rPr lang="cs-CZ" dirty="0" smtClean="0"/>
              <a:t>obrázkům </a:t>
            </a:r>
            <a:r>
              <a:rPr lang="cs-CZ" dirty="0"/>
              <a:t>Josefa </a:t>
            </a:r>
            <a:r>
              <a:rPr lang="cs-CZ" dirty="0" smtClean="0"/>
              <a:t>Lady. </a:t>
            </a:r>
          </a:p>
          <a:p>
            <a:r>
              <a:rPr lang="cs-CZ" b="1" i="1" dirty="0" smtClean="0"/>
              <a:t>Býti básníkem </a:t>
            </a:r>
            <a:r>
              <a:rPr lang="cs-CZ" dirty="0" smtClean="0"/>
              <a:t>– </a:t>
            </a:r>
            <a:r>
              <a:rPr lang="cs-CZ" dirty="0"/>
              <a:t>jeho poslední </a:t>
            </a:r>
            <a:r>
              <a:rPr lang="cs-CZ" dirty="0" smtClean="0"/>
              <a:t>sbírka, přemýšlí, </a:t>
            </a:r>
            <a:r>
              <a:rPr lang="cs-CZ" dirty="0"/>
              <a:t>co jako básník </a:t>
            </a:r>
            <a:r>
              <a:rPr lang="cs-CZ" dirty="0" smtClean="0"/>
              <a:t>dokázal. Došel </a:t>
            </a:r>
            <a:r>
              <a:rPr lang="cs-CZ" dirty="0"/>
              <a:t>k </a:t>
            </a:r>
            <a:r>
              <a:rPr lang="cs-CZ" dirty="0" smtClean="0"/>
              <a:t>závěru, </a:t>
            </a:r>
            <a:r>
              <a:rPr lang="cs-CZ" dirty="0"/>
              <a:t>že jeho život měl </a:t>
            </a:r>
            <a:r>
              <a:rPr lang="cs-CZ" dirty="0" smtClean="0"/>
              <a:t>smysl, </a:t>
            </a:r>
            <a:r>
              <a:rPr lang="cs-CZ" dirty="0"/>
              <a:t>protože dával </a:t>
            </a:r>
            <a:r>
              <a:rPr lang="cs-CZ" dirty="0" smtClean="0"/>
              <a:t>radost.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22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Píseň o dešti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Chtěl </a:t>
            </a:r>
            <a:r>
              <a:rPr lang="cs-CZ" dirty="0"/>
              <a:t>bych vám říci větu z paměti,</a:t>
            </a:r>
          </a:p>
          <a:p>
            <a:pPr marL="0" indent="0">
              <a:buNone/>
            </a:pPr>
            <a:r>
              <a:rPr lang="cs-CZ" dirty="0"/>
              <a:t>čas mi ji dávno smazal na tabuli;</a:t>
            </a:r>
          </a:p>
          <a:p>
            <a:pPr marL="0" indent="0">
              <a:buNone/>
            </a:pPr>
            <a:r>
              <a:rPr lang="cs-CZ" dirty="0"/>
              <a:t>zas šumí déšť, dnes však jen pro ……,</a:t>
            </a:r>
          </a:p>
          <a:p>
            <a:pPr marL="0" indent="0">
              <a:buNone/>
            </a:pPr>
            <a:r>
              <a:rPr lang="cs-CZ" dirty="0"/>
              <a:t>a ty se šťastné pod okapem…………….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A když jim kapky bijí v kapuce,</a:t>
            </a:r>
          </a:p>
          <a:p>
            <a:pPr marL="0" indent="0">
              <a:buNone/>
            </a:pPr>
            <a:r>
              <a:rPr lang="cs-CZ" dirty="0"/>
              <a:t>hned v kalné stružce rozhrčí se mlýnek,</a:t>
            </a:r>
          </a:p>
          <a:p>
            <a:pPr marL="0" indent="0">
              <a:buNone/>
            </a:pPr>
            <a:r>
              <a:rPr lang="cs-CZ" dirty="0"/>
              <a:t>se závistí jim hledím na ……………</a:t>
            </a:r>
          </a:p>
          <a:p>
            <a:pPr marL="0" indent="0">
              <a:buNone/>
            </a:pPr>
            <a:r>
              <a:rPr lang="cs-CZ" dirty="0"/>
              <a:t>a prchám, prchám nazpět do 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Až ustane, chci říci někomu,</a:t>
            </a:r>
          </a:p>
          <a:p>
            <a:pPr marL="0" indent="0">
              <a:buNone/>
            </a:pPr>
            <a:r>
              <a:rPr lang="cs-CZ" dirty="0"/>
              <a:t>s nímž pod střechou jsme trpělivě stáli,</a:t>
            </a:r>
          </a:p>
          <a:p>
            <a:pPr marL="0" indent="0">
              <a:buNone/>
            </a:pPr>
            <a:r>
              <a:rPr lang="cs-CZ" dirty="0"/>
              <a:t>že ještě chvíli prší ze……………</a:t>
            </a:r>
          </a:p>
          <a:p>
            <a:pPr marL="0" indent="0">
              <a:buNone/>
            </a:pPr>
            <a:r>
              <a:rPr lang="cs-CZ" dirty="0"/>
              <a:t>a ještě dlouho teče z 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47371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Píseň o dešti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Chtěl </a:t>
            </a:r>
            <a:r>
              <a:rPr lang="cs-CZ" dirty="0"/>
              <a:t>bych vám říci větu z paměti,</a:t>
            </a:r>
          </a:p>
          <a:p>
            <a:pPr marL="0" indent="0">
              <a:buNone/>
            </a:pPr>
            <a:r>
              <a:rPr lang="cs-CZ" dirty="0"/>
              <a:t>čas mi ji dávno smazal na tabuli;</a:t>
            </a:r>
          </a:p>
          <a:p>
            <a:pPr marL="0" indent="0">
              <a:buNone/>
            </a:pPr>
            <a:r>
              <a:rPr lang="cs-CZ" dirty="0"/>
              <a:t>zas šumí déšť, dnes však jen pro </a:t>
            </a:r>
            <a:r>
              <a:rPr lang="cs-CZ" b="1" dirty="0" smtClean="0"/>
              <a:t>děti</a:t>
            </a:r>
            <a:r>
              <a:rPr lang="cs-CZ" dirty="0" smtClean="0"/>
              <a:t>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ty se šťastné pod </a:t>
            </a:r>
            <a:r>
              <a:rPr lang="cs-CZ" dirty="0" smtClean="0"/>
              <a:t>okapem </a:t>
            </a:r>
            <a:r>
              <a:rPr lang="cs-CZ" b="1" dirty="0" smtClean="0"/>
              <a:t>tulí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A když jim kapky bijí v kapuce,</a:t>
            </a:r>
          </a:p>
          <a:p>
            <a:pPr marL="0" indent="0">
              <a:buNone/>
            </a:pPr>
            <a:r>
              <a:rPr lang="cs-CZ" dirty="0"/>
              <a:t>hned v kalné stružce rozhrčí se mlýnek,</a:t>
            </a:r>
          </a:p>
          <a:p>
            <a:pPr marL="0" indent="0">
              <a:buNone/>
            </a:pPr>
            <a:r>
              <a:rPr lang="cs-CZ" dirty="0"/>
              <a:t>se závistí jim hledím na </a:t>
            </a:r>
            <a:r>
              <a:rPr lang="cs-CZ" b="1" dirty="0" smtClean="0"/>
              <a:t>ruce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a prchám, prchám nazpět do </a:t>
            </a:r>
            <a:r>
              <a:rPr lang="cs-CZ" b="1" dirty="0" smtClean="0"/>
              <a:t>vzpomínek.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Až ustane, chci říci někomu,</a:t>
            </a:r>
          </a:p>
          <a:p>
            <a:pPr marL="0" indent="0">
              <a:buNone/>
            </a:pPr>
            <a:r>
              <a:rPr lang="cs-CZ" dirty="0"/>
              <a:t>s nímž pod střechou jsme trpělivě stáli,</a:t>
            </a:r>
          </a:p>
          <a:p>
            <a:pPr marL="0" indent="0">
              <a:buNone/>
            </a:pPr>
            <a:r>
              <a:rPr lang="cs-CZ" dirty="0"/>
              <a:t>že ještě chvíli prší </a:t>
            </a:r>
            <a:r>
              <a:rPr lang="cs-CZ" dirty="0" smtClean="0"/>
              <a:t>ze </a:t>
            </a:r>
            <a:r>
              <a:rPr lang="cs-CZ" b="1" dirty="0" smtClean="0"/>
              <a:t>stromů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ještě dlouho teče z </a:t>
            </a:r>
            <a:r>
              <a:rPr lang="cs-CZ" b="1" dirty="0" smtClean="0"/>
              <a:t>katedrály.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2419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Rozbor básně: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1. Báseň  	   je ze sbírky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2. K</a:t>
            </a:r>
            <a:r>
              <a:rPr lang="cs-CZ" dirty="0"/>
              <a:t> hlavním motivům básně patří 		       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3. Báseň </a:t>
            </a:r>
            <a:r>
              <a:rPr lang="cs-CZ" dirty="0"/>
              <a:t>(patří – nepatří)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4. Báseň </a:t>
            </a:r>
            <a:r>
              <a:rPr lang="cs-CZ" dirty="0"/>
              <a:t>(je – není) rozdělena na sloky, všechny sloky (mají – nemají) stejný počet veršů. </a:t>
            </a:r>
            <a:endParaRPr lang="cs-CZ" dirty="0" smtClean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5. Báseň </a:t>
            </a:r>
            <a:r>
              <a:rPr lang="cs-CZ" dirty="0"/>
              <a:t>je – není pravidelná.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6. Báseň </a:t>
            </a:r>
            <a:r>
              <a:rPr lang="cs-CZ" dirty="0"/>
              <a:t>má celkem 	</a:t>
            </a:r>
            <a:r>
              <a:rPr lang="cs-CZ" dirty="0" smtClean="0"/>
              <a:t>      veršů</a:t>
            </a:r>
            <a:r>
              <a:rPr lang="cs-CZ" dirty="0"/>
              <a:t>, které jsou rozděleny do 	</a:t>
            </a:r>
            <a:r>
              <a:rPr lang="cs-CZ" dirty="0" smtClean="0"/>
              <a:t> slok</a:t>
            </a:r>
            <a:r>
              <a:rPr lang="cs-CZ" dirty="0"/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7. Báseň </a:t>
            </a:r>
            <a:r>
              <a:rPr lang="cs-CZ" dirty="0"/>
              <a:t>(má – nemá) výrazný rytmus.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8. V</a:t>
            </a:r>
            <a:r>
              <a:rPr lang="cs-CZ" dirty="0"/>
              <a:t> básni (jsou – nejsou) rýmy. Např.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9. Rým je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10. V básni jsme našli tyto básnické prostředky: </a:t>
            </a:r>
            <a:r>
              <a:rPr lang="cs-CZ" dirty="0"/>
              <a:t>	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1719955" y="1641909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138471" y="1602543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156176" y="1607075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716016" y="2092318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059832" y="4233413"/>
            <a:ext cx="576064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365669" y="4251357"/>
            <a:ext cx="504056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112060" y="5157192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372200" y="6033845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872355" y="5665109"/>
            <a:ext cx="792088" cy="50405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88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www.osobnosti.net/jaroslav-seifert.htm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cs.wikipedia.org/wiki/Jaroslav_Seifert</a:t>
            </a:r>
            <a:endParaRPr lang="cs-CZ" dirty="0" smtClean="0"/>
          </a:p>
          <a:p>
            <a:r>
              <a:rPr lang="cs-CZ" dirty="0"/>
              <a:t>SOUKAL, J. </a:t>
            </a:r>
            <a:r>
              <a:rPr lang="cs-CZ" i="1" dirty="0"/>
              <a:t>Čítanka 9 (literární výchova pro 6. ročník základní školy a pro odpovídající ročník víceletých gymnázií). </a:t>
            </a:r>
            <a:r>
              <a:rPr lang="cs-CZ"/>
              <a:t>Praha: SPN, 2002.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4056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72</TotalTime>
  <Words>244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Prezentace aplikace PowerPoint</vt:lpstr>
      <vt:lpstr>Prezentace aplikace PowerPoint</vt:lpstr>
      <vt:lpstr>Jaroslav Seifert (1901 – 1986)</vt:lpstr>
      <vt:lpstr>Jaroslav Seifert (1901 – 1986)</vt:lpstr>
      <vt:lpstr>Tvorba:</vt:lpstr>
      <vt:lpstr>Píseň o dešti</vt:lpstr>
      <vt:lpstr>Píseň o dešti</vt:lpstr>
      <vt:lpstr>Rozbor básně: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Jajinka</cp:lastModifiedBy>
  <cp:revision>17</cp:revision>
  <dcterms:created xsi:type="dcterms:W3CDTF">2012-03-10T20:23:38Z</dcterms:created>
  <dcterms:modified xsi:type="dcterms:W3CDTF">2012-06-03T17:18:12Z</dcterms:modified>
</cp:coreProperties>
</file>