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8" r:id="rId5"/>
    <p:sldId id="259" r:id="rId6"/>
    <p:sldId id="260" r:id="rId7"/>
    <p:sldId id="261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VY_32_INOVACE_18_ČESKÝ_JAZYK_A_LITERATURA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TEMA: Česká próza a poezie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pPr algn="l" rtl="0"/>
          <a:r>
            <a:rPr lang="cs-CZ" sz="2000" dirty="0" smtClean="0"/>
            <a:t>ČÍSLO PROJEKTU: 1.07/1.4.00/21.0816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bg2">
            <a:lumMod val="75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chemeClr val="bg2">
            <a:lumMod val="75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bg2">
            <a:lumMod val="75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bg2">
            <a:lumMod val="75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bg2">
            <a:lumMod val="75000"/>
          </a:schemeClr>
        </a:solidFill>
        <a:ln>
          <a:solidFill>
            <a:schemeClr val="accent6">
              <a:lumMod val="50000"/>
            </a:schemeClr>
          </a:solidFill>
        </a:ln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B7CF8D-D258-4045-AA35-9A1E34D750B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6F074D6-CBA7-4009-BE43-CF039C5E14D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467FC0B-7003-4E91-BDA9-C932D38AD231}" type="presOf" srcId="{D1B46980-6531-4606-95E6-44980827E919}" destId="{6140AFEC-043D-4C43-A2F9-D0F5331DF3A3}" srcOrd="0" destOrd="0" presId="urn:microsoft.com/office/officeart/2005/8/layout/target3"/>
    <dgm:cxn modelId="{11C0FC3D-F306-4252-995D-9EEB5E31F314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1A2F5E-3E57-44B0-BBBB-99B6FB0AFF70}" type="presOf" srcId="{D1D4F407-5343-4D3F-B5B9-D407B03CAEB4}" destId="{D005CE8C-CC26-4C3E-AC11-E15060ECD759}" srcOrd="0" destOrd="0" presId="urn:microsoft.com/office/officeart/2005/8/layout/target3"/>
    <dgm:cxn modelId="{EB154B7A-C450-4139-B560-F23AB02B10E1}" type="presOf" srcId="{D8197B8C-B260-4A16-BDF4-0947B075E274}" destId="{25B08C86-7E15-44DC-BE7F-FFB55DD49D12}" srcOrd="0" destOrd="0" presId="urn:microsoft.com/office/officeart/2005/8/layout/target3"/>
    <dgm:cxn modelId="{BB8F7AD0-594F-40B5-8A78-3C0A441DAE4E}" type="presOf" srcId="{4C35D32F-0EAB-4CD7-82EE-45574DC2A586}" destId="{890E4F0B-2866-4A3F-A3C7-2A14B1797930}" srcOrd="1" destOrd="0" presId="urn:microsoft.com/office/officeart/2005/8/layout/target3"/>
    <dgm:cxn modelId="{E4FA1C32-C723-4C8F-8B85-664F1B7443C9}" type="presOf" srcId="{B651F6E3-6281-48DB-9319-2AEAFDAE7572}" destId="{6BB5E863-4638-4E1D-BFDE-399D028AC4ED}" srcOrd="1" destOrd="0" presId="urn:microsoft.com/office/officeart/2005/8/layout/target3"/>
    <dgm:cxn modelId="{0F2416B3-19DF-46A1-A332-09CB21543134}" type="presOf" srcId="{D8197B8C-B260-4A16-BDF4-0947B075E274}" destId="{5A5FFA88-C948-4069-8E93-59FA12366E83}" srcOrd="1" destOrd="0" presId="urn:microsoft.com/office/officeart/2005/8/layout/target3"/>
    <dgm:cxn modelId="{3A0048D2-5125-44B4-8E7A-F970FF70A0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758E168-0EB6-4339-820C-110774ED60F5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90D85A-BD9F-4147-994E-409F494BAEE3}" type="presParOf" srcId="{333A1088-737F-45CB-B68E-254E46348037}" destId="{F5ABB229-8D3B-4694-996A-96F23CF14429}" srcOrd="0" destOrd="0" presId="urn:microsoft.com/office/officeart/2005/8/layout/target3"/>
    <dgm:cxn modelId="{4855CB62-8903-4349-A819-BD0305D89B06}" type="presParOf" srcId="{333A1088-737F-45CB-B68E-254E46348037}" destId="{F41139FD-01EE-4571-8B17-4FB00FC51163}" srcOrd="1" destOrd="0" presId="urn:microsoft.com/office/officeart/2005/8/layout/target3"/>
    <dgm:cxn modelId="{1A98C71E-43BD-4AC8-8B34-6378A94970F5}" type="presParOf" srcId="{333A1088-737F-45CB-B68E-254E46348037}" destId="{D005CE8C-CC26-4C3E-AC11-E15060ECD759}" srcOrd="2" destOrd="0" presId="urn:microsoft.com/office/officeart/2005/8/layout/target3"/>
    <dgm:cxn modelId="{D9FBA78B-E852-425E-B350-9F6354830513}" type="presParOf" srcId="{333A1088-737F-45CB-B68E-254E46348037}" destId="{2C702D82-9B77-49B7-9568-BB8EB47C3372}" srcOrd="3" destOrd="0" presId="urn:microsoft.com/office/officeart/2005/8/layout/target3"/>
    <dgm:cxn modelId="{8C44DAD2-40AF-4F4E-86A9-AE5E6E6B50D4}" type="presParOf" srcId="{333A1088-737F-45CB-B68E-254E46348037}" destId="{A52A0455-90FF-4808-ABD0-F02540D31D5A}" srcOrd="4" destOrd="0" presId="urn:microsoft.com/office/officeart/2005/8/layout/target3"/>
    <dgm:cxn modelId="{809E3166-0F3A-4913-8F7F-E4A8B34B7AC6}" type="presParOf" srcId="{333A1088-737F-45CB-B68E-254E46348037}" destId="{6140AFEC-043D-4C43-A2F9-D0F5331DF3A3}" srcOrd="5" destOrd="0" presId="urn:microsoft.com/office/officeart/2005/8/layout/target3"/>
    <dgm:cxn modelId="{8FE46603-F488-4BB7-95C2-3F97C83E2596}" type="presParOf" srcId="{333A1088-737F-45CB-B68E-254E46348037}" destId="{9358AC05-5D7D-4327-9F80-1AD486AEA664}" srcOrd="6" destOrd="0" presId="urn:microsoft.com/office/officeart/2005/8/layout/target3"/>
    <dgm:cxn modelId="{E2F9DB5B-7A33-41CD-B0DD-636C796DDE98}" type="presParOf" srcId="{333A1088-737F-45CB-B68E-254E46348037}" destId="{313FC574-E1CD-4FB4-B054-0B805CE0447D}" srcOrd="7" destOrd="0" presId="urn:microsoft.com/office/officeart/2005/8/layout/target3"/>
    <dgm:cxn modelId="{2F262DBB-2154-44E2-B147-21653F609AD1}" type="presParOf" srcId="{333A1088-737F-45CB-B68E-254E46348037}" destId="{619D679B-A015-4ECF-8348-D1034C574F40}" srcOrd="8" destOrd="0" presId="urn:microsoft.com/office/officeart/2005/8/layout/target3"/>
    <dgm:cxn modelId="{176F41C6-AD5C-49E7-8275-7471EB0829ED}" type="presParOf" srcId="{333A1088-737F-45CB-B68E-254E46348037}" destId="{322283A8-4A27-4CDA-BAE3-F381106A9174}" srcOrd="9" destOrd="0" presId="urn:microsoft.com/office/officeart/2005/8/layout/target3"/>
    <dgm:cxn modelId="{C3AAF043-14FB-46F2-B3BA-527885D55325}" type="presParOf" srcId="{333A1088-737F-45CB-B68E-254E46348037}" destId="{FFC9F71D-1B4F-4AD9-A4A6-86ADEFC8AF5C}" srcOrd="10" destOrd="0" presId="urn:microsoft.com/office/officeart/2005/8/layout/target3"/>
    <dgm:cxn modelId="{B1D19A0B-9F36-4AC0-A2B6-976706C33452}" type="presParOf" srcId="{333A1088-737F-45CB-B68E-254E46348037}" destId="{25B08C86-7E15-44DC-BE7F-FFB55DD49D12}" srcOrd="11" destOrd="0" presId="urn:microsoft.com/office/officeart/2005/8/layout/target3"/>
    <dgm:cxn modelId="{C7DCE031-F5B7-4C4F-A6E5-7D3EAB5BD871}" type="presParOf" srcId="{333A1088-737F-45CB-B68E-254E46348037}" destId="{76644BE8-9D7C-4C09-B250-3D10AF48CBB7}" srcOrd="12" destOrd="0" presId="urn:microsoft.com/office/officeart/2005/8/layout/target3"/>
    <dgm:cxn modelId="{A9A8F716-AE0B-48B6-8060-84DD6063CB5B}" type="presParOf" srcId="{333A1088-737F-45CB-B68E-254E46348037}" destId="{EE85B701-7295-41C0-BA7A-34D3756A2AE6}" srcOrd="13" destOrd="0" presId="urn:microsoft.com/office/officeart/2005/8/layout/target3"/>
    <dgm:cxn modelId="{486C8653-8344-43C8-B4B0-A25AD0AAF393}" type="presParOf" srcId="{333A1088-737F-45CB-B68E-254E46348037}" destId="{8BEBB6EC-1DAA-4CAC-8A25-BC0FCBD5DBD5}" srcOrd="14" destOrd="0" presId="urn:microsoft.com/office/officeart/2005/8/layout/target3"/>
    <dgm:cxn modelId="{67596C51-CB84-446C-AD47-1C2D62C70BC3}" type="presParOf" srcId="{333A1088-737F-45CB-B68E-254E46348037}" destId="{AED2198E-93D5-4001-81B4-73124B309672}" srcOrd="15" destOrd="0" presId="urn:microsoft.com/office/officeart/2005/8/layout/target3"/>
    <dgm:cxn modelId="{9FA39C60-B793-454C-B942-D663426735C9}" type="presParOf" srcId="{333A1088-737F-45CB-B68E-254E46348037}" destId="{2BE915AB-18AA-4053-B92C-3BFC9ED204BB}" srcOrd="16" destOrd="0" presId="urn:microsoft.com/office/officeart/2005/8/layout/target3"/>
    <dgm:cxn modelId="{CA9C7221-06F0-4AD8-96D1-EB03C8346A25}" type="presParOf" srcId="{333A1088-737F-45CB-B68E-254E46348037}" destId="{6BB5E863-4638-4E1D-BFDE-399D028AC4ED}" srcOrd="17" destOrd="0" presId="urn:microsoft.com/office/officeart/2005/8/layout/target3"/>
    <dgm:cxn modelId="{4D8F55BD-CB43-407C-B221-816FF3F6B24D}" type="presParOf" srcId="{333A1088-737F-45CB-B68E-254E46348037}" destId="{5A5FFA88-C948-4069-8E93-59FA12366E83}" srcOrd="18" destOrd="0" presId="urn:microsoft.com/office/officeart/2005/8/layout/target3"/>
    <dgm:cxn modelId="{67600F76-7B8B-42B5-AAE4-CB0FB704E59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VY_32_INOVACE_18_ČESKÝ_JAZYK_A_LITERATURA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próza a poezie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100000"/>
                <a:shade val="30000"/>
                <a:hueMod val="100000"/>
                <a:satMod val="1600000"/>
              </a:schemeClr>
            </a:gs>
            <a:gs pos="91000">
              <a:schemeClr val="bg2">
                <a:tint val="100000"/>
                <a:shade val="100000"/>
                <a:hueMod val="100000"/>
                <a:satMod val="500000"/>
              </a:schemeClr>
            </a:gs>
            <a:gs pos="100000">
              <a:schemeClr val="bg2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5A7E8-1FB6-4CA1-B0DA-CB13C3200BDF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95A39F8E-6127-4F78-A536-EA6A26E88E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jeckko.blogspot.com/" TargetMode="External"/><Relationship Id="rId2" Type="http://schemas.openxmlformats.org/officeDocument/2006/relationships/hyperlink" Target="http://www.czautohits.com/ota-pavel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Ota_Pave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25141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3645024"/>
            <a:ext cx="7275968" cy="21445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 smtClean="0">
                <a:solidFill>
                  <a:schemeClr val="tx1"/>
                </a:solidFill>
              </a:rPr>
              <a:t>Ota Pavel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9188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8452088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červen 2012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Oty Pavla. Napíší si zápis do sešitu.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5423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>
                <a:solidFill>
                  <a:schemeClr val="accent2">
                    <a:lumMod val="75000"/>
                  </a:schemeClr>
                </a:solidFill>
              </a:rPr>
              <a:t>Ota Pavel</a:t>
            </a:r>
            <a:br>
              <a:rPr lang="cs-CZ" sz="49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(2. 7. 1930 – 31. 3. 1973)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88840"/>
            <a:ext cx="3430141" cy="4020125"/>
          </a:xfrm>
          <a:scene3d>
            <a:camera prst="perspectiveRight"/>
            <a:lightRig rig="threePt" dir="t"/>
          </a:scene3d>
        </p:spPr>
      </p:pic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3340968"/>
          </a:xfrm>
          <a:solidFill>
            <a:schemeClr val="bg2">
              <a:lumMod val="90000"/>
            </a:schemeClr>
          </a:solidFill>
          <a:ln>
            <a:solidFill>
              <a:schemeClr val="accent1">
                <a:lumMod val="75000"/>
              </a:schemeClr>
            </a:solidFill>
          </a:ln>
          <a:effectLst>
            <a:innerShdw blurRad="63500" dist="50800" dir="16200000">
              <a:prstClr val="black">
                <a:alpha val="50000"/>
              </a:prstClr>
            </a:innerShdw>
          </a:effectLst>
          <a:scene3d>
            <a:camera prst="perspectiveLeft"/>
            <a:lightRig rig="threePt" dir="t"/>
          </a:scene3d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rozaik</a:t>
            </a:r>
            <a:r>
              <a:rPr lang="cs-CZ" dirty="0"/>
              <a:t>, </a:t>
            </a:r>
            <a:endParaRPr lang="cs-CZ" dirty="0" smtClean="0"/>
          </a:p>
          <a:p>
            <a:r>
              <a:rPr lang="cs-CZ" dirty="0" smtClean="0"/>
              <a:t>sportovní </a:t>
            </a:r>
            <a:r>
              <a:rPr lang="cs-CZ" dirty="0"/>
              <a:t>publicista, </a:t>
            </a:r>
            <a:endParaRPr lang="cs-CZ" dirty="0" smtClean="0"/>
          </a:p>
          <a:p>
            <a:r>
              <a:rPr lang="cs-CZ" dirty="0" smtClean="0"/>
              <a:t>autor </a:t>
            </a:r>
            <a:r>
              <a:rPr lang="cs-CZ" dirty="0"/>
              <a:t>povídek s židovskou a přírodní </a:t>
            </a:r>
            <a:r>
              <a:rPr lang="cs-CZ" dirty="0" smtClean="0"/>
              <a:t>tematikou, </a:t>
            </a:r>
          </a:p>
          <a:p>
            <a:r>
              <a:rPr lang="cs-CZ" dirty="0"/>
              <a:t>n</a:t>
            </a:r>
            <a:r>
              <a:rPr lang="cs-CZ" dirty="0" smtClean="0"/>
              <a:t>ovinář.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888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38100">
            <a:solidFill>
              <a:schemeClr val="accent1">
                <a:lumMod val="75000"/>
              </a:schemeClr>
            </a:solidFill>
          </a:ln>
          <a:effectLst>
            <a:reflection blurRad="6350" stA="50000" endA="300" endPos="55000" dir="5400000" sy="-100000" algn="bl" rotWithShape="0"/>
          </a:effectLst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Ota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Pavel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(1930 </a:t>
            </a:r>
            <a:r>
              <a:rPr lang="cs-CZ" sz="3600" dirty="0">
                <a:solidFill>
                  <a:schemeClr val="accent2">
                    <a:lumMod val="75000"/>
                  </a:schemeClr>
                </a:solidFill>
              </a:rPr>
              <a:t>–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1973</a:t>
            </a:r>
            <a:r>
              <a:rPr lang="cs-CZ" sz="3600" dirty="0">
                <a:solidFill>
                  <a:schemeClr val="accent2">
                    <a:lumMod val="75000"/>
                  </a:schemeClr>
                </a:solidFill>
              </a:rPr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112568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cs-CZ" sz="3000" dirty="0"/>
              <a:t>Ota Pavel se narodil jako nejmladší syn obchodního cestujícího Leo </a:t>
            </a:r>
            <a:r>
              <a:rPr lang="cs-CZ" sz="3000" dirty="0" err="1"/>
              <a:t>Poppera</a:t>
            </a:r>
            <a:r>
              <a:rPr lang="cs-CZ" sz="3000" dirty="0"/>
              <a:t>. </a:t>
            </a:r>
            <a:endParaRPr lang="cs-CZ" sz="3000" dirty="0" smtClean="0"/>
          </a:p>
          <a:p>
            <a:pPr marL="0" indent="0" algn="just">
              <a:buNone/>
            </a:pPr>
            <a:r>
              <a:rPr lang="cs-CZ" sz="3000" dirty="0" smtClean="0"/>
              <a:t>Otec </a:t>
            </a:r>
            <a:r>
              <a:rPr lang="cs-CZ" sz="3000" dirty="0"/>
              <a:t>Leo byl </a:t>
            </a:r>
            <a:r>
              <a:rPr lang="cs-CZ" sz="3000" dirty="0" smtClean="0"/>
              <a:t>……..……, </a:t>
            </a:r>
            <a:r>
              <a:rPr lang="cs-CZ" sz="3000" dirty="0"/>
              <a:t>matka Herma byla </a:t>
            </a:r>
            <a:r>
              <a:rPr lang="cs-CZ" sz="3000" dirty="0" smtClean="0"/>
              <a:t>…………….. </a:t>
            </a:r>
          </a:p>
          <a:p>
            <a:pPr marL="0" indent="0" algn="just">
              <a:buNone/>
            </a:pPr>
            <a:r>
              <a:rPr lang="cs-CZ" sz="3000" dirty="0" smtClean="0"/>
              <a:t>Již </a:t>
            </a:r>
            <a:r>
              <a:rPr lang="cs-CZ" sz="3000" dirty="0"/>
              <a:t>od dětství se věnoval </a:t>
            </a:r>
            <a:r>
              <a:rPr lang="cs-CZ" sz="3000" dirty="0" smtClean="0"/>
              <a:t>…………….., </a:t>
            </a:r>
            <a:r>
              <a:rPr lang="cs-CZ" sz="3000" dirty="0"/>
              <a:t>rybaření, sportu – hlavně </a:t>
            </a:r>
            <a:r>
              <a:rPr lang="cs-CZ" sz="3000" dirty="0" smtClean="0"/>
              <a:t>………….…. </a:t>
            </a:r>
            <a:r>
              <a:rPr lang="cs-CZ" sz="3000" dirty="0"/>
              <a:t>a </a:t>
            </a:r>
            <a:r>
              <a:rPr lang="cs-CZ" sz="3000" dirty="0" smtClean="0"/>
              <a:t>……………………. </a:t>
            </a:r>
          </a:p>
          <a:p>
            <a:pPr marL="0" indent="0" algn="just">
              <a:buNone/>
            </a:pPr>
            <a:r>
              <a:rPr lang="cs-CZ" sz="3000" dirty="0" smtClean="0"/>
              <a:t>Otce </a:t>
            </a:r>
            <a:r>
              <a:rPr lang="cs-CZ" sz="3000" dirty="0"/>
              <a:t>jako Žida za války neminul </a:t>
            </a:r>
            <a:r>
              <a:rPr lang="cs-CZ" sz="3000" dirty="0" smtClean="0"/>
              <a:t>…………………. </a:t>
            </a:r>
            <a:r>
              <a:rPr lang="cs-CZ" sz="3000" dirty="0"/>
              <a:t>a také Otovi starší bratři, </a:t>
            </a:r>
            <a:r>
              <a:rPr lang="cs-CZ" sz="3000" dirty="0" smtClean="0"/>
              <a:t>…………. </a:t>
            </a:r>
            <a:r>
              <a:rPr lang="cs-CZ" sz="3000" dirty="0"/>
              <a:t>a Jiří, byli za okupace kvůli svému zpola židovskému původu v </a:t>
            </a:r>
            <a:r>
              <a:rPr lang="cs-CZ" sz="3000" dirty="0" smtClean="0"/>
              <a:t>……………………… táborech …………… a Osvětim – Březnice a </a:t>
            </a:r>
            <a:r>
              <a:rPr lang="cs-CZ" sz="3000" dirty="0"/>
              <a:t>absolvovali Pochody smrti. </a:t>
            </a:r>
            <a:endParaRPr lang="cs-CZ" sz="3000" dirty="0" smtClean="0"/>
          </a:p>
          <a:p>
            <a:pPr marL="0" indent="0" algn="just">
              <a:buNone/>
            </a:pPr>
            <a:r>
              <a:rPr lang="cs-CZ" sz="3000" dirty="0" smtClean="0"/>
              <a:t>Naštěstí </a:t>
            </a:r>
            <a:r>
              <a:rPr lang="cs-CZ" sz="3000" dirty="0"/>
              <a:t>se všichni tři </a:t>
            </a:r>
            <a:r>
              <a:rPr lang="cs-CZ" sz="3000" dirty="0" smtClean="0"/>
              <a:t>……………………… </a:t>
            </a:r>
          </a:p>
          <a:p>
            <a:pPr marL="0" indent="0" algn="just">
              <a:buNone/>
            </a:pPr>
            <a:r>
              <a:rPr lang="cs-CZ" sz="3000" dirty="0" smtClean="0"/>
              <a:t>Ota </a:t>
            </a:r>
            <a:r>
              <a:rPr lang="cs-CZ" sz="3000" dirty="0"/>
              <a:t>válku prožil s </a:t>
            </a:r>
            <a:r>
              <a:rPr lang="cs-CZ" sz="3000" dirty="0" smtClean="0"/>
              <a:t>………………. </a:t>
            </a:r>
          </a:p>
          <a:p>
            <a:pPr marL="0" indent="0" algn="just">
              <a:buNone/>
            </a:pPr>
            <a:r>
              <a:rPr lang="cs-CZ" sz="3000" dirty="0" smtClean="0"/>
              <a:t>Ve ……. </a:t>
            </a:r>
            <a:r>
              <a:rPr lang="cs-CZ" sz="3000" dirty="0"/>
              <a:t>letech začal pracovat jako </a:t>
            </a:r>
            <a:r>
              <a:rPr lang="cs-CZ" sz="3000" dirty="0" smtClean="0"/>
              <a:t>…………… </a:t>
            </a:r>
            <a:r>
              <a:rPr lang="cs-CZ" sz="3000" dirty="0"/>
              <a:t>na dole. </a:t>
            </a:r>
            <a:endParaRPr lang="cs-CZ" sz="3000" dirty="0" smtClean="0"/>
          </a:p>
          <a:p>
            <a:pPr marL="0" indent="0" algn="just">
              <a:buNone/>
            </a:pPr>
            <a:r>
              <a:rPr lang="cs-CZ" sz="3000" dirty="0" smtClean="0"/>
              <a:t>Otova </a:t>
            </a:r>
            <a:r>
              <a:rPr lang="cs-CZ" sz="3000" dirty="0"/>
              <a:t>rodina si na přání otce nechala své příjmení počeštit a z </a:t>
            </a:r>
            <a:r>
              <a:rPr lang="cs-CZ" sz="3000" dirty="0" err="1"/>
              <a:t>Popperů</a:t>
            </a:r>
            <a:r>
              <a:rPr lang="cs-CZ" sz="3000" dirty="0"/>
              <a:t> se stali </a:t>
            </a:r>
            <a:r>
              <a:rPr lang="cs-CZ" sz="3000" dirty="0" smtClean="0"/>
              <a:t>……………………….</a:t>
            </a:r>
            <a:endParaRPr lang="cs-CZ" sz="3000" dirty="0"/>
          </a:p>
          <a:p>
            <a:pPr marL="0" indent="0" algn="just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188861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Žid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4168" y="188861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Češka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96317" y="226663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přírodě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46721" y="256490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fotbalu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256490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hokeji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295808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transport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28498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Hugo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7967" y="3626496"/>
            <a:ext cx="25099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koncentračních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8758" y="393826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Terezín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4321987"/>
            <a:ext cx="3865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rátili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v pořádku domů.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66239" y="4667821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matkou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6076" y="5129486"/>
            <a:ext cx="6329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13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95200" y="512948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horník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37865" y="580526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Pavlovi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63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ln w="38100">
            <a:solidFill>
              <a:schemeClr val="accent1">
                <a:lumMod val="75000"/>
              </a:schemeClr>
            </a:solidFill>
          </a:ln>
          <a:effectLst>
            <a:reflection blurRad="6350" stA="50000" endA="300" endPos="55000" dir="5400000" sy="-100000" algn="bl" rotWithShape="0"/>
          </a:effectLst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Ota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Pavel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(1930 </a:t>
            </a:r>
            <a:r>
              <a:rPr lang="cs-CZ" sz="3600" dirty="0">
                <a:solidFill>
                  <a:schemeClr val="accent2">
                    <a:lumMod val="75000"/>
                  </a:schemeClr>
                </a:solidFill>
              </a:rPr>
              <a:t>– </a:t>
            </a:r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1973</a:t>
            </a:r>
            <a:r>
              <a:rPr lang="cs-CZ" sz="3600" dirty="0">
                <a:solidFill>
                  <a:schemeClr val="accent2">
                    <a:lumMod val="75000"/>
                  </a:schemeClr>
                </a:solidFill>
              </a:rPr>
              <a:t>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256584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/>
              <a:t>Krátce trénoval </a:t>
            </a:r>
            <a:r>
              <a:rPr lang="cs-CZ" sz="2400" dirty="0" smtClean="0"/>
              <a:t>…………………… </a:t>
            </a:r>
            <a:r>
              <a:rPr lang="cs-CZ" sz="2400" dirty="0"/>
              <a:t>mládež ve Spartě Praha, pak pracoval jako </a:t>
            </a:r>
            <a:r>
              <a:rPr lang="cs-CZ" sz="2400" dirty="0" smtClean="0"/>
              <a:t>………………………………………... </a:t>
            </a:r>
          </a:p>
          <a:p>
            <a:pPr marL="0" indent="0" algn="just">
              <a:buNone/>
            </a:pPr>
            <a:r>
              <a:rPr lang="cs-CZ" sz="2400" dirty="0" smtClean="0"/>
              <a:t>Navštívil </a:t>
            </a:r>
            <a:r>
              <a:rPr lang="cs-CZ" sz="2400" dirty="0"/>
              <a:t>mnohé země – </a:t>
            </a:r>
            <a:r>
              <a:rPr lang="cs-CZ" sz="2400" dirty="0" smtClean="0"/>
              <a:t>USA, Francii, </a:t>
            </a:r>
            <a:r>
              <a:rPr lang="cs-CZ" sz="2400" dirty="0"/>
              <a:t>Švýcarsko, Rakousko... </a:t>
            </a:r>
            <a:endParaRPr lang="cs-CZ" sz="2400" dirty="0" smtClean="0"/>
          </a:p>
          <a:p>
            <a:pPr marL="0" indent="0" algn="just">
              <a:buNone/>
            </a:pPr>
            <a:r>
              <a:rPr lang="cs-CZ" sz="2400" dirty="0" smtClean="0"/>
              <a:t>V</a:t>
            </a:r>
            <a:r>
              <a:rPr lang="cs-CZ" sz="2400" dirty="0"/>
              <a:t> únoru 1964 na zimních </a:t>
            </a:r>
            <a:r>
              <a:rPr lang="cs-CZ" sz="2400" dirty="0" smtClean="0"/>
              <a:t>………………………… </a:t>
            </a:r>
            <a:r>
              <a:rPr lang="cs-CZ" sz="2400" dirty="0"/>
              <a:t>hrách v Innsbrucku však onemocněl těžkou </a:t>
            </a:r>
            <a:r>
              <a:rPr lang="cs-CZ" sz="2400" dirty="0" smtClean="0"/>
              <a:t>………………………….. chorobou</a:t>
            </a:r>
            <a:r>
              <a:rPr lang="cs-CZ" sz="2400" dirty="0"/>
              <a:t>. </a:t>
            </a:r>
            <a:endParaRPr lang="cs-CZ" sz="2400" dirty="0" smtClean="0"/>
          </a:p>
          <a:p>
            <a:pPr marL="0" indent="0" algn="just">
              <a:buNone/>
            </a:pPr>
            <a:r>
              <a:rPr lang="cs-CZ" sz="2400" dirty="0" smtClean="0"/>
              <a:t>Oporu </a:t>
            </a:r>
            <a:r>
              <a:rPr lang="cs-CZ" sz="2400" dirty="0"/>
              <a:t>při své chorobě hledal v </a:t>
            </a:r>
            <a:r>
              <a:rPr lang="cs-CZ" sz="2400" dirty="0" smtClean="0"/>
              <a:t>………………… </a:t>
            </a:r>
            <a:r>
              <a:rPr lang="cs-CZ" sz="2400" dirty="0"/>
              <a:t>- a především v jeho milovaném </a:t>
            </a:r>
            <a:r>
              <a:rPr lang="cs-CZ" sz="2400" dirty="0" smtClean="0"/>
              <a:t>…………………….. </a:t>
            </a:r>
          </a:p>
          <a:p>
            <a:pPr marL="0" indent="0" algn="just">
              <a:buNone/>
            </a:pPr>
            <a:r>
              <a:rPr lang="cs-CZ" sz="2400" dirty="0" smtClean="0"/>
              <a:t>Přestože </a:t>
            </a:r>
            <a:r>
              <a:rPr lang="cs-CZ" sz="2400" dirty="0"/>
              <a:t>měl velké zdravotní potíže, nepřestával nadále </a:t>
            </a:r>
            <a:r>
              <a:rPr lang="cs-CZ" sz="2400" dirty="0" smtClean="0"/>
              <a:t>psát.</a:t>
            </a:r>
          </a:p>
          <a:p>
            <a:pPr marL="0" indent="0" algn="just">
              <a:buNone/>
            </a:pPr>
            <a:r>
              <a:rPr lang="cs-CZ" sz="2400" dirty="0" smtClean="0"/>
              <a:t>V </a:t>
            </a:r>
            <a:r>
              <a:rPr lang="cs-CZ" sz="2400" dirty="0"/>
              <a:t>té době vznikla jeho vrcholná díla - </a:t>
            </a:r>
            <a:r>
              <a:rPr lang="cs-CZ" sz="2400" u="sng" dirty="0" smtClean="0"/>
              <a:t>………………………………………</a:t>
            </a:r>
            <a:r>
              <a:rPr lang="cs-CZ" sz="2400" dirty="0" smtClean="0"/>
              <a:t>, a </a:t>
            </a:r>
            <a:r>
              <a:rPr lang="cs-CZ" sz="2400" u="sng" dirty="0" smtClean="0"/>
              <a:t>…………………………………</a:t>
            </a:r>
            <a:endParaRPr lang="cs-CZ" sz="2400" dirty="0" smtClean="0"/>
          </a:p>
          <a:p>
            <a:pPr marL="0" indent="0" algn="just">
              <a:buNone/>
            </a:pPr>
            <a:r>
              <a:rPr lang="cs-CZ" sz="2400" dirty="0" smtClean="0"/>
              <a:t>Stal </a:t>
            </a:r>
            <a:r>
              <a:rPr lang="cs-CZ" sz="2400" dirty="0"/>
              <a:t>se také nejlepším </a:t>
            </a:r>
            <a:r>
              <a:rPr lang="cs-CZ" sz="2400" dirty="0" smtClean="0"/>
              <a:t>přítelem spisovatele </a:t>
            </a:r>
            <a:r>
              <a:rPr lang="cs-CZ" sz="2400" dirty="0"/>
              <a:t>Arnošta Lustiga. </a:t>
            </a:r>
            <a:endParaRPr lang="cs-CZ" sz="2400" dirty="0" smtClean="0"/>
          </a:p>
          <a:p>
            <a:pPr marL="0" indent="0" algn="just">
              <a:buNone/>
            </a:pPr>
            <a:r>
              <a:rPr lang="cs-CZ" sz="2400" dirty="0" smtClean="0"/>
              <a:t>Zemřel </a:t>
            </a:r>
            <a:r>
              <a:rPr lang="cs-CZ" sz="2400" dirty="0"/>
              <a:t>náhle 31. 3. 1973 na srdeční </a:t>
            </a:r>
            <a:r>
              <a:rPr lang="cs-CZ" sz="2400" dirty="0" smtClean="0"/>
              <a:t>………………….. </a:t>
            </a:r>
            <a:endParaRPr lang="cs-CZ" sz="2400" dirty="0"/>
          </a:p>
          <a:p>
            <a:pPr marL="0" indent="0" algn="just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123792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hokejovou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22594" y="1575123"/>
            <a:ext cx="35015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portovní redaktor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24208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olympijských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99892" y="283179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duševní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80448" y="321297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přírodě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54669" y="363789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rybaření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80548" y="4437112"/>
            <a:ext cx="3367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Smrt krásných srnců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59" y="4848019"/>
            <a:ext cx="31433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Jak jsem potkal ryby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11434" y="5733255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infarkt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6844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8100">
            <a:solidFill>
              <a:schemeClr val="accent1">
                <a:lumMod val="75000"/>
              </a:schemeClr>
            </a:solidFill>
          </a:ln>
          <a:effectLst>
            <a:reflection blurRad="6350" stA="50000" endA="300" endPos="55000" dir="5400000" sy="-100000" algn="bl" rotWithShape="0"/>
          </a:effectLst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Tvorba:</a:t>
            </a:r>
            <a:endParaRPr lang="cs-CZ" sz="3600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ln w="28575">
            <a:solidFill>
              <a:schemeClr val="accent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2000" dirty="0" smtClean="0"/>
              <a:t>Reportáže </a:t>
            </a:r>
            <a:br>
              <a:rPr lang="cs-CZ" sz="2000" dirty="0" smtClean="0"/>
            </a:br>
            <a:r>
              <a:rPr lang="cs-CZ" sz="2000" dirty="0" smtClean="0"/>
              <a:t>a povídky o sportovcích:</a:t>
            </a:r>
            <a:endParaRPr lang="cs-CZ" sz="2000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2"/>
          </p:nvPr>
        </p:nvSpPr>
        <p:spPr>
          <a:xfrm>
            <a:off x="457200" y="2492895"/>
            <a:ext cx="4040188" cy="2448273"/>
          </a:xfrm>
          <a:ln w="28575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Dukla mezi mrakodrapy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Plná bedna šampaňského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Pohár od </a:t>
            </a:r>
            <a:r>
              <a:rPr lang="cs-CZ" dirty="0" smtClean="0">
                <a:ln w="28575">
                  <a:noFill/>
                  <a:prstDash val="solid"/>
                </a:ln>
                <a:solidFill>
                  <a:schemeClr val="accent1">
                    <a:lumMod val="75000"/>
                  </a:schemeClr>
                </a:solidFill>
              </a:rPr>
              <a:t>Pánaboha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Syn celerového krále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Pohádka o Raškovi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ln w="28575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/>
              <a:t>Vzpomínkové prózy: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quarter" idx="4"/>
          </p:nvPr>
        </p:nvSpPr>
        <p:spPr>
          <a:xfrm>
            <a:off x="4645025" y="2492895"/>
            <a:ext cx="4041775" cy="2952329"/>
          </a:xfrm>
          <a:ln w="28575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Smrt krásných srnců </a:t>
            </a:r>
            <a:r>
              <a:rPr lang="cs-CZ" dirty="0" smtClean="0"/>
              <a:t>(vzpomíná hlavně na dětství)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 jsem potkal ryby </a:t>
            </a:r>
            <a:r>
              <a:rPr lang="cs-CZ" dirty="0" smtClean="0"/>
              <a:t>(soustředí se hlavně na svůj vlastní život a na ryby)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606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 animBg="1"/>
      <p:bldP spid="14" grpId="0" build="p" animBg="1"/>
      <p:bldP spid="15" grpId="0" build="p" animBg="1"/>
      <p:bldP spid="16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>
            <a:prstTxWarp prst="textCanUp">
              <a:avLst/>
            </a:prstTxWarp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Otázky a odpovědi: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Kdo je Ota Pavel?</a:t>
            </a:r>
          </a:p>
          <a:p>
            <a:r>
              <a:rPr lang="cs-CZ" dirty="0" smtClean="0"/>
              <a:t>Jak se jmenovali jeho rodiče a sourozenci?</a:t>
            </a:r>
          </a:p>
          <a:p>
            <a:r>
              <a:rPr lang="cs-CZ" dirty="0" smtClean="0"/>
              <a:t>Čím byl jeho otec?</a:t>
            </a:r>
          </a:p>
          <a:p>
            <a:r>
              <a:rPr lang="cs-CZ" dirty="0" smtClean="0"/>
              <a:t>Kam musel odejít otec spolu s bratry a proč?</a:t>
            </a:r>
          </a:p>
          <a:p>
            <a:r>
              <a:rPr lang="cs-CZ" dirty="0" smtClean="0"/>
              <a:t>Co dělal během této doby Ota?</a:t>
            </a:r>
          </a:p>
          <a:p>
            <a:r>
              <a:rPr lang="cs-CZ" dirty="0" smtClean="0"/>
              <a:t>Jak se původně tato rodina jmenovala?</a:t>
            </a:r>
          </a:p>
          <a:p>
            <a:r>
              <a:rPr lang="cs-CZ" dirty="0" smtClean="0"/>
              <a:t>Čím se Ota stal?</a:t>
            </a:r>
          </a:p>
          <a:p>
            <a:r>
              <a:rPr lang="cs-CZ" dirty="0" smtClean="0"/>
              <a:t>Co se stalo na olympiádě v Innsbrucku?</a:t>
            </a:r>
          </a:p>
          <a:p>
            <a:r>
              <a:rPr lang="cs-CZ" dirty="0" smtClean="0"/>
              <a:t>Jak tuto situaci zvládal?</a:t>
            </a:r>
          </a:p>
          <a:p>
            <a:r>
              <a:rPr lang="cs-CZ" dirty="0" smtClean="0"/>
              <a:t>Co během této doby napsal?</a:t>
            </a:r>
          </a:p>
          <a:p>
            <a:r>
              <a:rPr lang="cs-CZ" dirty="0" smtClean="0"/>
              <a:t>O čem jsou obě knihy?</a:t>
            </a:r>
          </a:p>
          <a:p>
            <a:r>
              <a:rPr lang="cs-CZ" dirty="0" smtClean="0"/>
              <a:t>Jak se nazývá soubor těchto dvou knih?</a:t>
            </a:r>
          </a:p>
          <a:p>
            <a:r>
              <a:rPr lang="cs-CZ" dirty="0" smtClean="0"/>
              <a:t>Co ještě psal a o čem?</a:t>
            </a:r>
          </a:p>
          <a:p>
            <a:r>
              <a:rPr lang="cs-CZ" dirty="0" smtClean="0"/>
              <a:t>Kteří další autoři se věnovali ve svých knihách válečné tématice?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3122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Použité zdroje: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http://www.czautohits.com/ota-pavel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>
                <a:hlinkClick r:id="rId3"/>
              </a:rPr>
              <a:t>http://jeckko.blogspot.com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cs.wikipedia.org/wiki/Ota_Pavel</a:t>
            </a:r>
            <a:endParaRPr lang="cs-CZ" dirty="0" smtClean="0"/>
          </a:p>
          <a:p>
            <a:r>
              <a:rPr lang="cs-CZ" dirty="0"/>
              <a:t>SOUKAL, J. </a:t>
            </a:r>
            <a:r>
              <a:rPr lang="cs-CZ" i="1" dirty="0"/>
              <a:t>Čítanka 9 (literární výchova pro 6. </a:t>
            </a:r>
            <a:r>
              <a:rPr lang="cs-CZ" i="1" dirty="0" smtClean="0"/>
              <a:t>ročník základní </a:t>
            </a:r>
            <a:r>
              <a:rPr lang="cs-CZ" i="1" dirty="0"/>
              <a:t>školy a pro odpovídající ročník víceletých gymnázií). </a:t>
            </a:r>
            <a:r>
              <a:rPr lang="cs-CZ" dirty="0"/>
              <a:t>Praha: SPN, 2002.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7662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84</TotalTime>
  <Words>383</Words>
  <Application>Microsoft Office PowerPoint</Application>
  <PresentationFormat>Předvádění na obrazovce (4:3)</PresentationFormat>
  <Paragraphs>89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Welcome</vt:lpstr>
      <vt:lpstr>Prezentace aplikace PowerPoint</vt:lpstr>
      <vt:lpstr>Prezentace aplikace PowerPoint</vt:lpstr>
      <vt:lpstr>Ota Pavel (2. 7. 1930 – 31. 3. 1973)</vt:lpstr>
      <vt:lpstr>Ota Pavel (1930 – 1973)</vt:lpstr>
      <vt:lpstr>Ota Pavel (1930 – 1973)</vt:lpstr>
      <vt:lpstr>Tvorba:</vt:lpstr>
      <vt:lpstr>Otázky a odpovědi:</vt:lpstr>
      <vt:lpstr>Použité 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Jajinka</cp:lastModifiedBy>
  <cp:revision>22</cp:revision>
  <dcterms:created xsi:type="dcterms:W3CDTF">2012-05-05T16:40:51Z</dcterms:created>
  <dcterms:modified xsi:type="dcterms:W3CDTF">2012-06-05T17:31:34Z</dcterms:modified>
</cp:coreProperties>
</file>