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67" r:id="rId2"/>
    <p:sldId id="268" r:id="rId3"/>
    <p:sldId id="256" r:id="rId4"/>
    <p:sldId id="257" r:id="rId5"/>
    <p:sldId id="258" r:id="rId6"/>
    <p:sldId id="259" r:id="rId7"/>
    <p:sldId id="260" r:id="rId8"/>
    <p:sldId id="261" r:id="rId9"/>
    <p:sldId id="264" r:id="rId10"/>
    <p:sldId id="262" r:id="rId11"/>
    <p:sldId id="263" r:id="rId12"/>
    <p:sldId id="265" r:id="rId13"/>
    <p:sldId id="266"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0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1" qsCatId="simple" csTypeId="urn:microsoft.com/office/officeart/2005/8/colors/accent1_2#1"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1800" baseline="0" dirty="0" smtClean="0"/>
            <a:t>VY_32_INOVACE_20_ČESKÝ_JAZYK_A_LITERATURA</a:t>
          </a:r>
          <a:endParaRPr lang="cs-CZ" sz="18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ZŠ a MŠ Osoblaha</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Jana </a:t>
          </a:r>
          <a:r>
            <a:rPr lang="cs-CZ" sz="2000" dirty="0" err="1" smtClean="0"/>
            <a:t>Kolbeová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Česká próza a poezie 20. století</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1.07/1.4.00/21.0816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pt>
    <dgm:pt modelId="{A52A0455-90FF-4808-ABD0-F02540D31D5A}" type="pres">
      <dgm:prSet presAssocID="{D1B46980-6531-4606-95E6-44980827E919}" presName="circle2" presStyleLbl="node1" presStyleIdx="1" presStyleCnt="5"/>
      <dgm:spPr/>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pt>
    <dgm:pt modelId="{313FC574-E1CD-4FB4-B054-0B805CE0447D}" type="pres">
      <dgm:prSet presAssocID="{B651F6E3-6281-48DB-9319-2AEAFDAE7572}" presName="circle3" presStyleLbl="node1" presStyleIdx="2" presStyleCnt="5"/>
      <dgm:spPr/>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pt>
    <dgm:pt modelId="{FFC9F71D-1B4F-4AD9-A4A6-86ADEFC8AF5C}" type="pres">
      <dgm:prSet presAssocID="{D8197B8C-B260-4A16-BDF4-0947B075E274}" presName="circle4" presStyleLbl="node1" presStyleIdx="3" presStyleCnt="5"/>
      <dgm:spPr/>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pt>
    <dgm:pt modelId="{EE85B701-7295-41C0-BA7A-34D3756A2AE6}" type="pres">
      <dgm:prSet presAssocID="{4C35D32F-0EAB-4CD7-82EE-45574DC2A586}" presName="circle5" presStyleLbl="node1" presStyleIdx="4" presStyleCnt="5"/>
      <dgm:spPr/>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5B2B1A61-3005-46D0-A098-BE2B287F20B6}"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744576A7-2022-4765-B680-8D6DF2219E73}"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EDF6FE6B-9DBE-4D7B-B8FD-7098875B4EED}" srcId="{757F3AB3-0718-4624-B441-E567A8F0AB56}" destId="{D8197B8C-B260-4A16-BDF4-0947B075E274}" srcOrd="3" destOrd="0" parTransId="{51C5993D-B262-45E6-B66E-76BC9D6D883D}" sibTransId="{1AEC7F05-E0FE-459C-BD47-224AC9D7BEE4}"/>
    <dgm:cxn modelId="{6A302C4C-0F7C-441A-BA0C-AAF04700E736}" type="presOf" srcId="{B651F6E3-6281-48DB-9319-2AEAFDAE7572}" destId="{619D679B-A015-4ECF-8348-D1034C574F40}" srcOrd="0" destOrd="0" presId="urn:microsoft.com/office/officeart/2005/8/layout/target3"/>
    <dgm:cxn modelId="{FE0BB2D8-62E5-405E-992E-E723361AF734}" type="presOf" srcId="{4C35D32F-0EAB-4CD7-82EE-45574DC2A586}" destId="{8BEBB6EC-1DAA-4CAC-8A25-BC0FCBD5DBD5}" srcOrd="0" destOrd="0" presId="urn:microsoft.com/office/officeart/2005/8/layout/target3"/>
    <dgm:cxn modelId="{B02A5416-BFBF-44B4-8A89-F8CD3E39475F}" type="presOf" srcId="{D1B46980-6531-4606-95E6-44980827E919}" destId="{2BE915AB-18AA-4053-B92C-3BFC9ED204BB}" srcOrd="1" destOrd="0" presId="urn:microsoft.com/office/officeart/2005/8/layout/target3"/>
    <dgm:cxn modelId="{67D6D4D3-DACA-42AC-B52E-1158456621EA}" type="presOf" srcId="{757F3AB3-0718-4624-B441-E567A8F0AB56}" destId="{333A1088-737F-45CB-B68E-254E46348037}" srcOrd="0" destOrd="0" presId="urn:microsoft.com/office/officeart/2005/8/layout/target3"/>
    <dgm:cxn modelId="{157F80FC-3997-4EB4-9F7B-23DF388F6D11}" type="presOf" srcId="{D8197B8C-B260-4A16-BDF4-0947B075E274}" destId="{5A5FFA88-C948-4069-8E93-59FA12366E83}" srcOrd="1" destOrd="0" presId="urn:microsoft.com/office/officeart/2005/8/layout/target3"/>
    <dgm:cxn modelId="{1184712B-2D41-4825-BF87-117A92C2FFAB}" type="presOf" srcId="{D1D4F407-5343-4D3F-B5B9-D407B03CAEB4}" destId="{AED2198E-93D5-4001-81B4-73124B309672}" srcOrd="1" destOrd="0" presId="urn:microsoft.com/office/officeart/2005/8/layout/target3"/>
    <dgm:cxn modelId="{F11FCBE2-EE79-47EF-B8E4-4198E7A1E89A}"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4C2DF335-CE53-466B-BBC2-2E7A1B379C5D}" type="presOf" srcId="{D1D4F407-5343-4D3F-B5B9-D407B03CAEB4}" destId="{D005CE8C-CC26-4C3E-AC11-E15060ECD759}" srcOrd="0" destOrd="0" presId="urn:microsoft.com/office/officeart/2005/8/layout/target3"/>
    <dgm:cxn modelId="{D88D4FF6-9605-420D-B182-8EF869AA0E49}" type="presOf" srcId="{B651F6E3-6281-48DB-9319-2AEAFDAE7572}" destId="{6BB5E863-4638-4E1D-BFDE-399D028AC4ED}"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064BD6C2-1ADB-4775-81F2-0A3F94AF93B0}" type="presParOf" srcId="{333A1088-737F-45CB-B68E-254E46348037}" destId="{F5ABB229-8D3B-4694-996A-96F23CF14429}" srcOrd="0" destOrd="0" presId="urn:microsoft.com/office/officeart/2005/8/layout/target3"/>
    <dgm:cxn modelId="{00AA9330-5247-47D4-AA42-6E9A9E7E9BF8}" type="presParOf" srcId="{333A1088-737F-45CB-B68E-254E46348037}" destId="{F41139FD-01EE-4571-8B17-4FB00FC51163}" srcOrd="1" destOrd="0" presId="urn:microsoft.com/office/officeart/2005/8/layout/target3"/>
    <dgm:cxn modelId="{6F5C0D50-21DD-48E6-A53F-F5C3E36F24C6}" type="presParOf" srcId="{333A1088-737F-45CB-B68E-254E46348037}" destId="{D005CE8C-CC26-4C3E-AC11-E15060ECD759}" srcOrd="2" destOrd="0" presId="urn:microsoft.com/office/officeart/2005/8/layout/target3"/>
    <dgm:cxn modelId="{151ECCB0-4CBE-4C41-BAA6-C345970108A9}" type="presParOf" srcId="{333A1088-737F-45CB-B68E-254E46348037}" destId="{2C702D82-9B77-49B7-9568-BB8EB47C3372}" srcOrd="3" destOrd="0" presId="urn:microsoft.com/office/officeart/2005/8/layout/target3"/>
    <dgm:cxn modelId="{40E51FFF-A490-4459-8A45-29CEEF4A1582}" type="presParOf" srcId="{333A1088-737F-45CB-B68E-254E46348037}" destId="{A52A0455-90FF-4808-ABD0-F02540D31D5A}" srcOrd="4" destOrd="0" presId="urn:microsoft.com/office/officeart/2005/8/layout/target3"/>
    <dgm:cxn modelId="{4C9DB927-7542-4329-8B30-7B67C547FDC4}" type="presParOf" srcId="{333A1088-737F-45CB-B68E-254E46348037}" destId="{6140AFEC-043D-4C43-A2F9-D0F5331DF3A3}" srcOrd="5" destOrd="0" presId="urn:microsoft.com/office/officeart/2005/8/layout/target3"/>
    <dgm:cxn modelId="{9BAB6BC3-97D7-488E-AD73-8C7DB0574C5D}" type="presParOf" srcId="{333A1088-737F-45CB-B68E-254E46348037}" destId="{9358AC05-5D7D-4327-9F80-1AD486AEA664}" srcOrd="6" destOrd="0" presId="urn:microsoft.com/office/officeart/2005/8/layout/target3"/>
    <dgm:cxn modelId="{C1DF17EF-C588-45A4-86FA-AEF62BED9228}" type="presParOf" srcId="{333A1088-737F-45CB-B68E-254E46348037}" destId="{313FC574-E1CD-4FB4-B054-0B805CE0447D}" srcOrd="7" destOrd="0" presId="urn:microsoft.com/office/officeart/2005/8/layout/target3"/>
    <dgm:cxn modelId="{015826F8-41D6-44C9-97D9-11D6952A0B7A}" type="presParOf" srcId="{333A1088-737F-45CB-B68E-254E46348037}" destId="{619D679B-A015-4ECF-8348-D1034C574F40}" srcOrd="8" destOrd="0" presId="urn:microsoft.com/office/officeart/2005/8/layout/target3"/>
    <dgm:cxn modelId="{7A3403AD-5208-4DC4-8C14-3E381FEF4870}" type="presParOf" srcId="{333A1088-737F-45CB-B68E-254E46348037}" destId="{322283A8-4A27-4CDA-BAE3-F381106A9174}" srcOrd="9" destOrd="0" presId="urn:microsoft.com/office/officeart/2005/8/layout/target3"/>
    <dgm:cxn modelId="{60FBEA44-DBE0-419A-8C90-676E3AE587DC}" type="presParOf" srcId="{333A1088-737F-45CB-B68E-254E46348037}" destId="{FFC9F71D-1B4F-4AD9-A4A6-86ADEFC8AF5C}" srcOrd="10" destOrd="0" presId="urn:microsoft.com/office/officeart/2005/8/layout/target3"/>
    <dgm:cxn modelId="{2E653162-102B-49D6-A191-1DC733B93C4F}" type="presParOf" srcId="{333A1088-737F-45CB-B68E-254E46348037}" destId="{25B08C86-7E15-44DC-BE7F-FFB55DD49D12}" srcOrd="11" destOrd="0" presId="urn:microsoft.com/office/officeart/2005/8/layout/target3"/>
    <dgm:cxn modelId="{E4623CA7-66B2-4E2D-955D-6DC86C7618D7}" type="presParOf" srcId="{333A1088-737F-45CB-B68E-254E46348037}" destId="{76644BE8-9D7C-4C09-B250-3D10AF48CBB7}" srcOrd="12" destOrd="0" presId="urn:microsoft.com/office/officeart/2005/8/layout/target3"/>
    <dgm:cxn modelId="{C2D3E1A0-CF2D-40F3-896B-C399A404F875}" type="presParOf" srcId="{333A1088-737F-45CB-B68E-254E46348037}" destId="{EE85B701-7295-41C0-BA7A-34D3756A2AE6}" srcOrd="13" destOrd="0" presId="urn:microsoft.com/office/officeart/2005/8/layout/target3"/>
    <dgm:cxn modelId="{766FE2C0-3EC7-4082-9FA0-26AD0C87C0E7}" type="presParOf" srcId="{333A1088-737F-45CB-B68E-254E46348037}" destId="{8BEBB6EC-1DAA-4CAC-8A25-BC0FCBD5DBD5}" srcOrd="14" destOrd="0" presId="urn:microsoft.com/office/officeart/2005/8/layout/target3"/>
    <dgm:cxn modelId="{6DA8EB73-16DF-4B10-946C-9A424580F87F}" type="presParOf" srcId="{333A1088-737F-45CB-B68E-254E46348037}" destId="{AED2198E-93D5-4001-81B4-73124B309672}" srcOrd="15" destOrd="0" presId="urn:microsoft.com/office/officeart/2005/8/layout/target3"/>
    <dgm:cxn modelId="{C1038FEB-B741-4A4B-BD46-F72AA88CDCF1}" type="presParOf" srcId="{333A1088-737F-45CB-B68E-254E46348037}" destId="{2BE915AB-18AA-4053-B92C-3BFC9ED204BB}" srcOrd="16" destOrd="0" presId="urn:microsoft.com/office/officeart/2005/8/layout/target3"/>
    <dgm:cxn modelId="{ACB62A9F-4E5F-474D-AA1D-CC4203FF3EFA}" type="presParOf" srcId="{333A1088-737F-45CB-B68E-254E46348037}" destId="{6BB5E863-4638-4E1D-BFDE-399D028AC4ED}" srcOrd="17" destOrd="0" presId="urn:microsoft.com/office/officeart/2005/8/layout/target3"/>
    <dgm:cxn modelId="{EBC927F8-DC00-47F5-BF81-EBC7CDC48B82}" type="presParOf" srcId="{333A1088-737F-45CB-B68E-254E46348037}" destId="{5A5FFA88-C948-4069-8E93-59FA12366E83}" srcOrd="18" destOrd="0" presId="urn:microsoft.com/office/officeart/2005/8/layout/target3"/>
    <dgm:cxn modelId="{B6789B7C-57C6-45F2-8FCF-9F9C7065DE5C}"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a MŠ Osoblaha</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Jana </a:t>
          </a:r>
          <a:r>
            <a:rPr lang="cs-CZ" sz="2000" kern="1200" dirty="0" err="1" smtClean="0"/>
            <a:t>Kolbeová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a:t>
          </a:r>
          <a:r>
            <a:rPr lang="cs-CZ" sz="1800" kern="1200" baseline="0" dirty="0" smtClean="0"/>
            <a:t>VY_32_INOVACE_20_ČESKÝ_JAZYK_A_LITERATURA</a:t>
          </a:r>
          <a:endParaRPr lang="cs-CZ" sz="18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Česká próza a poezie 20. století</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1.07/1.4.00/21.0816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cs-CZ" smtClean="0"/>
              <a:t>Kliknutím lze upravit styl.</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F8E172BC-3738-4267-865A-2CB08A7FC993}" type="datetimeFigureOut">
              <a:rPr lang="cs-CZ" smtClean="0"/>
              <a:t>10.6.2012</a:t>
            </a:fld>
            <a:endParaRPr lang="cs-CZ"/>
          </a:p>
        </p:txBody>
      </p:sp>
      <p:sp>
        <p:nvSpPr>
          <p:cNvPr id="5" name="Footer Placeholder 4"/>
          <p:cNvSpPr>
            <a:spLocks noGrp="1"/>
          </p:cNvSpPr>
          <p:nvPr>
            <p:ph type="ftr" sz="quarter" idx="11"/>
          </p:nvPr>
        </p:nvSpPr>
        <p:spPr>
          <a:xfrm>
            <a:off x="1174044" y="5357592"/>
            <a:ext cx="5034845" cy="365125"/>
          </a:xfrm>
        </p:spPr>
        <p:txBody>
          <a:bodyPr/>
          <a:lstStyle/>
          <a:p>
            <a:endParaRPr lang="cs-CZ"/>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8F6A5D19-635D-4C70-AD65-F8EFBF3BF13F}"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8E172BC-3738-4267-865A-2CB08A7FC993}" type="datetimeFigureOut">
              <a:rPr lang="cs-CZ" smtClean="0"/>
              <a:t>10.6.2012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F6A5D19-635D-4C70-AD65-F8EFBF3BF13F}"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F8E172BC-3738-4267-865A-2CB08A7FC993}" type="datetimeFigureOut">
              <a:rPr lang="cs-CZ" smtClean="0"/>
              <a:t>10.6.2012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F6A5D19-635D-4C70-AD65-F8EFBF3BF13F}"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F8E172BC-3738-4267-865A-2CB08A7FC993}" type="datetimeFigureOut">
              <a:rPr lang="cs-CZ" smtClean="0"/>
              <a:t>10.6.2012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8F6A5D19-635D-4C70-AD65-F8EFBF3BF13F}" type="slidenum">
              <a:rPr lang="cs-CZ" smtClean="0"/>
              <a:t>‹#›</a:t>
            </a:fld>
            <a:endParaRPr lang="cs-CZ"/>
          </a:p>
        </p:txBody>
      </p:sp>
      <p:sp>
        <p:nvSpPr>
          <p:cNvPr id="9" name="Content Placeholder 8"/>
          <p:cNvSpPr>
            <a:spLocks noGrp="1"/>
          </p:cNvSpPr>
          <p:nvPr>
            <p:ph sz="quarter" idx="13"/>
          </p:nvPr>
        </p:nvSpPr>
        <p:spPr>
          <a:xfrm>
            <a:off x="1298448" y="2121407"/>
            <a:ext cx="3200400" cy="360273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F8E172BC-3738-4267-865A-2CB08A7FC993}" type="datetimeFigureOut">
              <a:rPr lang="cs-CZ" smtClean="0"/>
              <a:t>10.6.2012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8F6A5D19-635D-4C70-AD65-F8EFBF3BF13F}" type="slidenum">
              <a:rPr lang="cs-CZ" smtClean="0"/>
              <a:t>‹#›</a:t>
            </a:fld>
            <a:endParaRPr lang="cs-CZ"/>
          </a:p>
        </p:txBody>
      </p:sp>
      <p:sp>
        <p:nvSpPr>
          <p:cNvPr id="11" name="Content Placeholder 10"/>
          <p:cNvSpPr>
            <a:spLocks noGrp="1"/>
          </p:cNvSpPr>
          <p:nvPr>
            <p:ph sz="quarter" idx="13"/>
          </p:nvPr>
        </p:nvSpPr>
        <p:spPr>
          <a:xfrm>
            <a:off x="1298448" y="2944368"/>
            <a:ext cx="3227832" cy="27797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F8E172BC-3738-4267-865A-2CB08A7FC993}" type="datetimeFigureOut">
              <a:rPr lang="cs-CZ" smtClean="0"/>
              <a:t>10.6.2012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8F6A5D19-635D-4C70-AD65-F8EFBF3BF13F}"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E172BC-3738-4267-865A-2CB08A7FC993}" type="datetimeFigureOut">
              <a:rPr lang="cs-CZ" smtClean="0"/>
              <a:t>10.6.2012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8F6A5D19-635D-4C70-AD65-F8EFBF3BF13F}"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cs-CZ" smtClean="0"/>
              <a:t>Kliknutím lze upravit styl.</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60000">
            <a:off x="6341698" y="5885672"/>
            <a:ext cx="1213821" cy="365125"/>
          </a:xfrm>
        </p:spPr>
        <p:txBody>
          <a:bodyPr/>
          <a:lstStyle/>
          <a:p>
            <a:fld id="{F8E172BC-3738-4267-865A-2CB08A7FC993}" type="datetimeFigureOut">
              <a:rPr lang="cs-CZ" smtClean="0"/>
              <a:t>10.6.2012</a:t>
            </a:fld>
            <a:endParaRPr lang="cs-CZ"/>
          </a:p>
        </p:txBody>
      </p:sp>
      <p:sp>
        <p:nvSpPr>
          <p:cNvPr id="6" name="Footer Placeholder 5"/>
          <p:cNvSpPr>
            <a:spLocks noGrp="1"/>
          </p:cNvSpPr>
          <p:nvPr>
            <p:ph type="ftr" sz="quarter" idx="11"/>
          </p:nvPr>
        </p:nvSpPr>
        <p:spPr>
          <a:xfrm rot="-60000">
            <a:off x="914554" y="5829261"/>
            <a:ext cx="3522607" cy="365125"/>
          </a:xfrm>
        </p:spPr>
        <p:txBody>
          <a:bodyPr/>
          <a:lstStyle/>
          <a:p>
            <a:endParaRPr lang="cs-CZ"/>
          </a:p>
        </p:txBody>
      </p:sp>
      <p:sp>
        <p:nvSpPr>
          <p:cNvPr id="7" name="Slide Number Placeholder 6"/>
          <p:cNvSpPr>
            <a:spLocks noGrp="1"/>
          </p:cNvSpPr>
          <p:nvPr>
            <p:ph type="sldNum" sz="quarter" idx="12"/>
          </p:nvPr>
        </p:nvSpPr>
        <p:spPr>
          <a:xfrm rot="60000">
            <a:off x="7557313" y="5896961"/>
            <a:ext cx="554023" cy="365125"/>
          </a:xfrm>
        </p:spPr>
        <p:txBody>
          <a:bodyPr/>
          <a:lstStyle/>
          <a:p>
            <a:fld id="{8F6A5D19-635D-4C70-AD65-F8EFBF3BF13F}"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cs-CZ" smtClean="0"/>
              <a:t>Kliknutím lze upravit styl.</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60000">
            <a:off x="6345936" y="5888737"/>
            <a:ext cx="1213821" cy="365125"/>
          </a:xfrm>
        </p:spPr>
        <p:txBody>
          <a:bodyPr/>
          <a:lstStyle/>
          <a:p>
            <a:fld id="{F8E172BC-3738-4267-865A-2CB08A7FC993}" type="datetimeFigureOut">
              <a:rPr lang="cs-CZ" smtClean="0"/>
              <a:t>10.6.2012</a:t>
            </a:fld>
            <a:endParaRPr lang="cs-CZ"/>
          </a:p>
        </p:txBody>
      </p:sp>
      <p:sp>
        <p:nvSpPr>
          <p:cNvPr id="6" name="Footer Placeholder 5"/>
          <p:cNvSpPr>
            <a:spLocks noGrp="1"/>
          </p:cNvSpPr>
          <p:nvPr>
            <p:ph type="ftr" sz="quarter" idx="11"/>
          </p:nvPr>
        </p:nvSpPr>
        <p:spPr>
          <a:xfrm rot="-60000">
            <a:off x="914569" y="5831037"/>
            <a:ext cx="3319043" cy="365125"/>
          </a:xfrm>
        </p:spPr>
        <p:txBody>
          <a:bodyPr/>
          <a:lstStyle/>
          <a:p>
            <a:endParaRPr lang="cs-CZ"/>
          </a:p>
        </p:txBody>
      </p:sp>
      <p:sp>
        <p:nvSpPr>
          <p:cNvPr id="7" name="Slide Number Placeholder 6"/>
          <p:cNvSpPr>
            <a:spLocks noGrp="1"/>
          </p:cNvSpPr>
          <p:nvPr>
            <p:ph type="sldNum" sz="quarter" idx="12"/>
          </p:nvPr>
        </p:nvSpPr>
        <p:spPr>
          <a:xfrm rot="60000">
            <a:off x="7562089" y="5900026"/>
            <a:ext cx="554023" cy="365125"/>
          </a:xfrm>
        </p:spPr>
        <p:txBody>
          <a:bodyPr/>
          <a:lstStyle/>
          <a:p>
            <a:fld id="{8F6A5D19-635D-4C70-AD65-F8EFBF3BF13F}"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8E172BC-3738-4267-865A-2CB08A7FC993}" type="datetimeFigureOut">
              <a:rPr lang="cs-CZ" smtClean="0"/>
              <a:t>10.6.2012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F6A5D19-635D-4C70-AD65-F8EFBF3BF13F}"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8E172BC-3738-4267-865A-2CB08A7FC993}" type="datetimeFigureOut">
              <a:rPr lang="cs-CZ" smtClean="0"/>
              <a:t>10.6.2012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F6A5D19-635D-4C70-AD65-F8EFBF3BF13F}"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F8E172BC-3738-4267-865A-2CB08A7FC993}" type="datetimeFigureOut">
              <a:rPr lang="cs-CZ" smtClean="0"/>
              <a:t>10.6.2012</a:t>
            </a:fld>
            <a:endParaRPr lang="cs-CZ"/>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cs-CZ"/>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8F6A5D19-635D-4C70-AD65-F8EFBF3BF13F}"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578079402"/>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Podnadpis 2"/>
          <p:cNvSpPr>
            <a:spLocks noGrp="1"/>
          </p:cNvSpPr>
          <p:nvPr>
            <p:ph type="subTitle" idx="1"/>
          </p:nvPr>
        </p:nvSpPr>
        <p:spPr>
          <a:xfrm>
            <a:off x="1331641" y="4149080"/>
            <a:ext cx="5779164" cy="1785585"/>
          </a:xfrm>
        </p:spPr>
        <p:txBody>
          <a:bodyPr rtlCol="0">
            <a:normAutofit/>
          </a:bodyPr>
          <a:lstStyle/>
          <a:p>
            <a:pPr algn="ctr" eaLnBrk="1" fontAlgn="auto" hangingPunct="1">
              <a:spcAft>
                <a:spcPts val="0"/>
              </a:spcAft>
              <a:buFont typeface="Arial" pitchFamily="34" charset="0"/>
              <a:buNone/>
              <a:defRPr/>
            </a:pPr>
            <a:r>
              <a:rPr lang="cs-CZ" sz="3200" b="1" dirty="0" smtClean="0">
                <a:solidFill>
                  <a:schemeClr val="accent1">
                    <a:lumMod val="50000"/>
                  </a:schemeClr>
                </a:solidFill>
              </a:rPr>
              <a:t>Ukázky z válečné literatury</a:t>
            </a:r>
            <a:endParaRPr lang="cs-CZ" sz="3200" b="1" dirty="0">
              <a:solidFill>
                <a:schemeClr val="accent1">
                  <a:lumMod val="50000"/>
                </a:schemeClr>
              </a:solidFill>
            </a:endParaRPr>
          </a:p>
        </p:txBody>
      </p:sp>
      <p:pic>
        <p:nvPicPr>
          <p:cNvPr id="13315" name="Obrázek 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547664" y="4797152"/>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5339263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323575563"/>
              </p:ext>
            </p:extLst>
          </p:nvPr>
        </p:nvGraphicFramePr>
        <p:xfrm>
          <a:off x="1547813" y="1412875"/>
          <a:ext cx="6096000" cy="1657376"/>
        </p:xfrm>
        <a:graphic>
          <a:graphicData uri="http://schemas.openxmlformats.org/drawingml/2006/table">
            <a:tbl>
              <a:tblPr/>
              <a:tblGrid>
                <a:gridCol w="3048000"/>
                <a:gridCol w="3048000"/>
              </a:tblGrid>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1" i="0" u="none" strike="noStrike" cap="none" normalizeH="0" baseline="0" dirty="0" smtClean="0">
                          <a:ln>
                            <a:noFill/>
                          </a:ln>
                          <a:solidFill>
                            <a:srgbClr val="FFFFFF"/>
                          </a:solidFill>
                          <a:effectLst/>
                          <a:latin typeface="Calibri" pitchFamily="34" charset="0"/>
                        </a:rPr>
                        <a:t>Datum vytvoření projektu</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1" i="0" u="none" strike="noStrike" cap="none" normalizeH="0" baseline="0" dirty="0" smtClean="0">
                          <a:ln>
                            <a:noFill/>
                          </a:ln>
                          <a:solidFill>
                            <a:srgbClr val="FFFFFF"/>
                          </a:solidFill>
                          <a:effectLst/>
                          <a:latin typeface="Calibri" pitchFamily="34" charset="0"/>
                        </a:rPr>
                        <a:t>červen </a:t>
                      </a:r>
                      <a:r>
                        <a:rPr kumimoji="0" lang="cs-CZ" sz="1800" b="1" i="0" u="none" strike="noStrike" cap="none" normalizeH="0" baseline="0" dirty="0" smtClean="0">
                          <a:ln>
                            <a:noFill/>
                          </a:ln>
                          <a:solidFill>
                            <a:srgbClr val="FFFFFF"/>
                          </a:solidFill>
                          <a:effectLst/>
                          <a:latin typeface="Calibri" pitchFamily="34" charset="0"/>
                        </a:rPr>
                        <a:t>2012</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Ročník</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gradFill>
                      <a:gsLst>
                        <a:gs pos="0">
                          <a:srgbClr val="FFFFFF"/>
                        </a:gs>
                        <a:gs pos="7001">
                          <a:srgbClr val="E6E6E6"/>
                        </a:gs>
                        <a:gs pos="17000">
                          <a:schemeClr val="accent1">
                            <a:lumMod val="32000"/>
                            <a:lumOff val="68000"/>
                            <a:alpha val="83000"/>
                          </a:schemeClr>
                        </a:gs>
                        <a:gs pos="79000">
                          <a:srgbClr val="E6E6E6"/>
                        </a:gs>
                        <a:gs pos="85001">
                          <a:srgbClr val="7D8496"/>
                        </a:gs>
                        <a:gs pos="100000">
                          <a:srgbClr val="E6E6E6"/>
                        </a:gs>
                      </a:gsLst>
                      <a:lin ang="5400000" scaled="0"/>
                    </a:gra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9.</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gradFill>
                      <a:gsLst>
                        <a:gs pos="0">
                          <a:srgbClr val="FFFFFF"/>
                        </a:gs>
                        <a:gs pos="7001">
                          <a:srgbClr val="E6E6E6"/>
                        </a:gs>
                        <a:gs pos="17000">
                          <a:schemeClr val="accent1">
                            <a:lumMod val="32000"/>
                            <a:lumOff val="68000"/>
                            <a:alpha val="83000"/>
                          </a:schemeClr>
                        </a:gs>
                        <a:gs pos="79000">
                          <a:srgbClr val="E6E6E6"/>
                        </a:gs>
                        <a:gs pos="85001">
                          <a:srgbClr val="7D8496"/>
                        </a:gs>
                        <a:gs pos="100000">
                          <a:srgbClr val="E6E6E6"/>
                        </a:gs>
                      </a:gsLst>
                      <a:lin ang="5400000" scaled="0"/>
                    </a:gra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Popis prezentace</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gradFill>
                      <a:gsLst>
                        <a:gs pos="0">
                          <a:srgbClr val="FFFFFF"/>
                        </a:gs>
                        <a:gs pos="7001">
                          <a:srgbClr val="E6E6E6"/>
                        </a:gs>
                        <a:gs pos="17000">
                          <a:schemeClr val="accent1">
                            <a:lumMod val="32000"/>
                            <a:lumOff val="68000"/>
                            <a:alpha val="83000"/>
                          </a:schemeClr>
                        </a:gs>
                        <a:gs pos="79000">
                          <a:srgbClr val="E6E6E6"/>
                        </a:gs>
                        <a:gs pos="85001">
                          <a:srgbClr val="7D8496"/>
                        </a:gs>
                        <a:gs pos="100000">
                          <a:srgbClr val="E6E6E6"/>
                        </a:gs>
                      </a:gsLst>
                      <a:lin ang="5400000" scaled="0"/>
                    </a:gra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Žáci </a:t>
                      </a:r>
                      <a:r>
                        <a:rPr kumimoji="0" lang="cs-CZ" sz="1800" b="0" i="0" u="none" strike="noStrike" cap="none" normalizeH="0" baseline="0" dirty="0" smtClean="0">
                          <a:ln>
                            <a:noFill/>
                          </a:ln>
                          <a:solidFill>
                            <a:srgbClr val="000000"/>
                          </a:solidFill>
                          <a:effectLst/>
                          <a:latin typeface="Calibri" pitchFamily="34" charset="0"/>
                        </a:rPr>
                        <a:t>si zopakují jednotlivá stěžejní díla české </a:t>
                      </a:r>
                      <a:r>
                        <a:rPr kumimoji="0" lang="cs-CZ" sz="1800" b="0" i="0" u="none" strike="noStrike" cap="none" normalizeH="0" baseline="0" smtClean="0">
                          <a:ln>
                            <a:noFill/>
                          </a:ln>
                          <a:solidFill>
                            <a:srgbClr val="000000"/>
                          </a:solidFill>
                          <a:effectLst/>
                          <a:latin typeface="Calibri" pitchFamily="34" charset="0"/>
                        </a:rPr>
                        <a:t>válečné literatury.</a:t>
                      </a:r>
                      <a:endParaRPr kumimoji="0" lang="cs-CZ" sz="1800" b="0" i="0" u="none" strike="noStrike" cap="none" normalizeH="0" baseline="0" dirty="0" smtClean="0">
                        <a:ln>
                          <a:noFill/>
                        </a:ln>
                        <a:solidFill>
                          <a:srgbClr val="000000"/>
                        </a:solidFill>
                        <a:effectLst/>
                        <a:latin typeface="Calibri" pitchFamily="34" charset="0"/>
                      </a:endParaRP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gradFill>
                      <a:gsLst>
                        <a:gs pos="0">
                          <a:srgbClr val="FFFFFF"/>
                        </a:gs>
                        <a:gs pos="7001">
                          <a:srgbClr val="E6E6E6"/>
                        </a:gs>
                        <a:gs pos="17000">
                          <a:schemeClr val="accent1">
                            <a:lumMod val="32000"/>
                            <a:lumOff val="68000"/>
                            <a:alpha val="83000"/>
                          </a:schemeClr>
                        </a:gs>
                        <a:gs pos="79000">
                          <a:srgbClr val="E6E6E6"/>
                        </a:gs>
                        <a:gs pos="85001">
                          <a:srgbClr val="7D8496"/>
                        </a:gs>
                        <a:gs pos="100000">
                          <a:srgbClr val="E6E6E6"/>
                        </a:gs>
                      </a:gsLst>
                      <a:lin ang="5400000" scaled="0"/>
                    </a:gradFill>
                  </a:tcPr>
                </a:tc>
              </a:tr>
            </a:tbl>
          </a:graphicData>
        </a:graphic>
      </p:graphicFrame>
    </p:spTree>
    <p:extLst>
      <p:ext uri="{BB962C8B-B14F-4D97-AF65-F5344CB8AC3E}">
        <p14:creationId xmlns:p14="http://schemas.microsoft.com/office/powerpoint/2010/main" val="31056290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Ukázky z děl</a:t>
            </a:r>
            <a:endParaRPr lang="cs-CZ" dirty="0"/>
          </a:p>
        </p:txBody>
      </p:sp>
      <p:sp>
        <p:nvSpPr>
          <p:cNvPr id="3" name="Podnadpis 2"/>
          <p:cNvSpPr>
            <a:spLocks noGrp="1"/>
          </p:cNvSpPr>
          <p:nvPr>
            <p:ph type="subTitle" idx="1"/>
          </p:nvPr>
        </p:nvSpPr>
        <p:spPr/>
        <p:txBody>
          <a:bodyPr/>
          <a:lstStyle/>
          <a:p>
            <a:r>
              <a:rPr lang="cs-CZ" dirty="0" smtClean="0"/>
              <a:t>Česká </a:t>
            </a:r>
            <a:r>
              <a:rPr lang="cs-CZ" smtClean="0"/>
              <a:t>válečná literatura</a:t>
            </a:r>
            <a:endParaRPr lang="cs-CZ"/>
          </a:p>
        </p:txBody>
      </p:sp>
    </p:spTree>
    <p:extLst>
      <p:ext uri="{BB962C8B-B14F-4D97-AF65-F5344CB8AC3E}">
        <p14:creationId xmlns:p14="http://schemas.microsoft.com/office/powerpoint/2010/main" val="3498815568"/>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smtClean="0"/>
              <a:t>1.</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rmAutofit fontScale="92500" lnSpcReduction="10000"/>
          </a:bodyPr>
          <a:lstStyle/>
          <a:p>
            <a:pPr marL="0" indent="0">
              <a:buNone/>
            </a:pPr>
            <a:r>
              <a:rPr lang="cs-CZ" dirty="0"/>
              <a:t>„Stalo se vám něco?" Nepohnula se, nevzhlédla. Otázka utkvěla v tichu bez ozvěny. Odkašlal a přisunul se blíž.</a:t>
            </a:r>
          </a:p>
          <a:p>
            <a:pPr marL="0" indent="0">
              <a:buNone/>
            </a:pPr>
            <a:r>
              <a:rPr lang="cs-CZ" dirty="0"/>
              <a:t>„Vy pláčete?" Potřásla hlavou, ale umíněně mlčela.</a:t>
            </a:r>
          </a:p>
          <a:p>
            <a:pPr marL="0" indent="0">
              <a:buNone/>
            </a:pPr>
            <a:r>
              <a:rPr lang="cs-CZ" dirty="0"/>
              <a:t>„Mohu vám nějak pomoci?" „Ne. Nechtě mě, prosím vás! Nevšímejte si mě</a:t>
            </a:r>
            <a:r>
              <a:rPr lang="cs-CZ" dirty="0" smtClean="0"/>
              <a:t>!“ „Vůbec </a:t>
            </a:r>
            <a:r>
              <a:rPr lang="cs-CZ" dirty="0"/>
              <a:t>už nerozuměl. Pokrčil bezradně rameny.</a:t>
            </a:r>
          </a:p>
          <a:p>
            <a:pPr marL="0" indent="0">
              <a:buNone/>
            </a:pPr>
            <a:r>
              <a:rPr lang="cs-CZ" dirty="0"/>
              <a:t>„Jděte pryč!" „Ale proč... Vždyť já..." „Nic vám do mě není. Nechtě mě, slyšíte!" „Dobře... když nechcete, prosím!"</a:t>
            </a:r>
          </a:p>
          <a:p>
            <a:pPr marL="0" indent="0">
              <a:buNone/>
            </a:pPr>
            <a:r>
              <a:rPr lang="cs-CZ" dirty="0" smtClean="0"/>
              <a:t>Zřejmě </a:t>
            </a:r>
            <a:r>
              <a:rPr lang="cs-CZ" dirty="0"/>
              <a:t>poblázněná holka, pomyslel si nahněvaně. </a:t>
            </a:r>
            <a:r>
              <a:rPr lang="cs-CZ" dirty="0" smtClean="0"/>
              <a:t>I </a:t>
            </a:r>
            <a:r>
              <a:rPr lang="cs-CZ" dirty="0"/>
              <a:t>v komíhavém světle, které klouzlo po dívčí postavě proti němu, si </a:t>
            </a:r>
            <a:r>
              <a:rPr lang="cs-CZ" dirty="0" smtClean="0"/>
              <a:t>však stačil </a:t>
            </a:r>
            <a:r>
              <a:rPr lang="cs-CZ" dirty="0"/>
              <a:t>povšimnout, že na pomačkaném kabátku je přišita jasně žlutá hvězda s černým nápisem vprostřed: JUDE.</a:t>
            </a:r>
          </a:p>
          <a:p>
            <a:endParaRPr lang="cs-CZ" dirty="0"/>
          </a:p>
        </p:txBody>
      </p:sp>
      <p:sp>
        <p:nvSpPr>
          <p:cNvPr id="5" name="TextovéPole 4"/>
          <p:cNvSpPr txBox="1"/>
          <p:nvPr/>
        </p:nvSpPr>
        <p:spPr>
          <a:xfrm>
            <a:off x="4067944" y="5877272"/>
            <a:ext cx="4320480" cy="400110"/>
          </a:xfrm>
          <a:prstGeom prst="rect">
            <a:avLst/>
          </a:prstGeom>
          <a:noFill/>
        </p:spPr>
        <p:txBody>
          <a:bodyPr wrap="square" rtlCol="0">
            <a:spAutoFit/>
          </a:bodyPr>
          <a:lstStyle/>
          <a:p>
            <a:r>
              <a:rPr lang="cs-CZ" sz="2000" b="1" i="1" dirty="0" smtClean="0">
                <a:solidFill>
                  <a:schemeClr val="tx2"/>
                </a:solidFill>
              </a:rPr>
              <a:t>Jan Otčenášek – Romeo, Julie a tma </a:t>
            </a:r>
            <a:endParaRPr lang="cs-CZ" sz="2000" b="1" i="1" dirty="0">
              <a:solidFill>
                <a:schemeClr val="tx2"/>
              </a:solidFill>
            </a:endParaRPr>
          </a:p>
        </p:txBody>
      </p:sp>
    </p:spTree>
    <p:extLst>
      <p:ext uri="{BB962C8B-B14F-4D97-AF65-F5344CB8AC3E}">
        <p14:creationId xmlns:p14="http://schemas.microsoft.com/office/powerpoint/2010/main" val="2490373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heel(1)">
                                      <p:cBhvr>
                                        <p:cTn id="15" dur="2000"/>
                                        <p:tgtEl>
                                          <p:spTgt spid="3">
                                            <p:txEl>
                                              <p:pRg st="1" end="1"/>
                                            </p:txEl>
                                          </p:spTgt>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heel(1)">
                                      <p:cBhvr>
                                        <p:cTn id="18" dur="2000"/>
                                        <p:tgtEl>
                                          <p:spTgt spid="3">
                                            <p:txEl>
                                              <p:pRg st="2" end="2"/>
                                            </p:txEl>
                                          </p:spTgt>
                                        </p:tgtEl>
                                      </p:cBhvr>
                                    </p:animEffect>
                                  </p:childTnLst>
                                </p:cTn>
                              </p:par>
                              <p:par>
                                <p:cTn id="19" presetID="21" presetClass="entr" presetSubtype="1"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heel(1)">
                                      <p:cBhvr>
                                        <p:cTn id="21" dur="2000"/>
                                        <p:tgtEl>
                                          <p:spTgt spid="3">
                                            <p:txEl>
                                              <p:pRg st="3" end="3"/>
                                            </p:txEl>
                                          </p:spTgt>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heel(1)">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2"/>
                    </p:tgtEl>
                  </p:cond>
                </p:stCondLst>
                <p:endSync evt="end" delay="0">
                  <p:rtn val="all"/>
                </p:endSync>
                <p:childTnLst>
                  <p:par>
                    <p:cTn id="26" fill="hold">
                      <p:stCondLst>
                        <p:cond delay="0"/>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barn(inVertical)">
                                      <p:cBhvr>
                                        <p:cTn id="30"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a:t>2</a:t>
            </a:r>
            <a:r>
              <a:rPr lang="cs-CZ" dirty="0" smtClean="0"/>
              <a:t>.</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rmAutofit lnSpcReduction="10000"/>
          </a:bodyPr>
          <a:lstStyle/>
          <a:p>
            <a:pPr marL="0" indent="0">
              <a:buNone/>
            </a:pPr>
            <a:r>
              <a:rPr lang="cs-CZ" dirty="0"/>
              <a:t>Kolega </a:t>
            </a:r>
            <a:r>
              <a:rPr lang="cs-CZ" dirty="0" smtClean="0"/>
              <a:t>Vyšší princip se </a:t>
            </a:r>
            <a:r>
              <a:rPr lang="cs-CZ" dirty="0"/>
              <a:t>vrátil do třídy za pět minut. Nohy se pod ním chvěly, že sotva došel ke katedře. Zhroutil se na židli, sevřel své obrovské vypouklé čelo kostnatými prsty, a dočista přejinačeným, dětsky naříkavým hlasem tiše bědoval: „Neslýchané ... Neslýchané!" Pak se přece jenom vzmužil, a pohléd­nuv do očí své třídy, zkamenělé zlou před­tuchou, chraplavě koktal: „Vaši... vaši... spolužáci... byli za­tčeni ... Jaké absurdní... nedorozumě­ní... moji... moji žáci..." O sedmé večer pouliční rozhlas, jenž rozkřikoval jména těch, kdo byli toho dne zastřeleni pro schvalování atentátu, vyslo­vil hroznou jistotu: František Havelka, Ka­rel Moučka, Vlastimil Ryšánek.</a:t>
            </a:r>
          </a:p>
          <a:p>
            <a:pPr marL="0" indent="0">
              <a:buNone/>
            </a:pPr>
            <a:endParaRPr lang="cs-CZ" dirty="0"/>
          </a:p>
        </p:txBody>
      </p:sp>
      <p:sp>
        <p:nvSpPr>
          <p:cNvPr id="5" name="TextovéPole 4"/>
          <p:cNvSpPr txBox="1"/>
          <p:nvPr/>
        </p:nvSpPr>
        <p:spPr>
          <a:xfrm>
            <a:off x="2771800" y="5877272"/>
            <a:ext cx="5616624" cy="400110"/>
          </a:xfrm>
          <a:prstGeom prst="rect">
            <a:avLst/>
          </a:prstGeom>
          <a:noFill/>
        </p:spPr>
        <p:txBody>
          <a:bodyPr wrap="square" rtlCol="0">
            <a:spAutoFit/>
          </a:bodyPr>
          <a:lstStyle/>
          <a:p>
            <a:r>
              <a:rPr lang="cs-CZ" sz="2000" b="1" i="1" dirty="0" smtClean="0">
                <a:solidFill>
                  <a:schemeClr val="tx2"/>
                </a:solidFill>
              </a:rPr>
              <a:t>Jan Drda – Němá barikáda (povídka Vyšší princip)</a:t>
            </a:r>
            <a:endParaRPr lang="cs-CZ" sz="2000" b="1" i="1" dirty="0">
              <a:solidFill>
                <a:schemeClr val="tx2"/>
              </a:solidFill>
            </a:endParaRPr>
          </a:p>
        </p:txBody>
      </p:sp>
    </p:spTree>
    <p:extLst>
      <p:ext uri="{BB962C8B-B14F-4D97-AF65-F5344CB8AC3E}">
        <p14:creationId xmlns:p14="http://schemas.microsoft.com/office/powerpoint/2010/main" val="832087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smtClean="0"/>
              <a:t>3.</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rmAutofit fontScale="92500" lnSpcReduction="10000"/>
          </a:bodyPr>
          <a:lstStyle/>
          <a:p>
            <a:pPr marL="0" indent="0">
              <a:buNone/>
            </a:pPr>
            <a:r>
              <a:rPr lang="cs-CZ" dirty="0"/>
              <a:t>„Nešlo by, aby nějak vymřeli? Třeba by na ně mohla přijít nějaká nemoc nebo degenerace </a:t>
            </a:r>
            <a:r>
              <a:rPr lang="cs-CZ" dirty="0" smtClean="0"/>
              <a:t>-“ Příliš </a:t>
            </a:r>
            <a:r>
              <a:rPr lang="cs-CZ" dirty="0"/>
              <a:t>laciné, brachu. Copak má pořád Příroda napravovat, co si lidé nadrobili? Tak tedy ani ty už nevěříš, že si sami pomohou? Tak vidíš, tak vidíš; nakonec byste chtěli zase spoléhat, že vás někdo nebo něco spasí! Něco ti řeknu: víš, kdo ještě teď, když už je pětina Evropy potopena, jim dodává třaskaviny a torpéda a vrtačky? Víš, kdo horečně, dnem i nocí pracuje v laboratořích, aby našel ještě účinnější mašiny a látky na rozmetání světa? Víš, kdo jim půjčuje peníze, víš, kdo financuje tenhle Konec Světa, tu celou novou Potopu? „Vím. Všechny továrny. Všechny banky. Všechny </a:t>
            </a:r>
            <a:r>
              <a:rPr lang="cs-CZ" dirty="0" smtClean="0"/>
              <a:t>státy.“ Tak </a:t>
            </a:r>
            <a:r>
              <a:rPr lang="cs-CZ" dirty="0"/>
              <a:t>vidíš. </a:t>
            </a:r>
          </a:p>
          <a:p>
            <a:pPr marL="0" indent="0">
              <a:buNone/>
            </a:pPr>
            <a:endParaRPr lang="cs-CZ" dirty="0"/>
          </a:p>
        </p:txBody>
      </p:sp>
      <p:sp>
        <p:nvSpPr>
          <p:cNvPr id="5" name="TextovéPole 4"/>
          <p:cNvSpPr txBox="1"/>
          <p:nvPr/>
        </p:nvSpPr>
        <p:spPr>
          <a:xfrm>
            <a:off x="4067944" y="5877272"/>
            <a:ext cx="4320480" cy="400110"/>
          </a:xfrm>
          <a:prstGeom prst="rect">
            <a:avLst/>
          </a:prstGeom>
          <a:noFill/>
        </p:spPr>
        <p:txBody>
          <a:bodyPr wrap="square" rtlCol="0">
            <a:spAutoFit/>
          </a:bodyPr>
          <a:lstStyle/>
          <a:p>
            <a:r>
              <a:rPr lang="cs-CZ" sz="2000" b="1" i="1" dirty="0" smtClean="0">
                <a:solidFill>
                  <a:schemeClr val="tx2"/>
                </a:solidFill>
              </a:rPr>
              <a:t>Karel Čapek– Válka s mloky</a:t>
            </a:r>
            <a:endParaRPr lang="cs-CZ" sz="2000" b="1" i="1" dirty="0">
              <a:solidFill>
                <a:schemeClr val="tx2"/>
              </a:solidFill>
            </a:endParaRPr>
          </a:p>
        </p:txBody>
      </p:sp>
    </p:spTree>
    <p:extLst>
      <p:ext uri="{BB962C8B-B14F-4D97-AF65-F5344CB8AC3E}">
        <p14:creationId xmlns:p14="http://schemas.microsoft.com/office/powerpoint/2010/main" val="11018634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a:t>4</a:t>
            </a:r>
            <a:r>
              <a:rPr lang="cs-CZ" dirty="0" smtClean="0"/>
              <a:t>.</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rmAutofit/>
          </a:bodyPr>
          <a:lstStyle/>
          <a:p>
            <a:pPr marL="0" indent="0">
              <a:buNone/>
            </a:pPr>
            <a:r>
              <a:rPr lang="cs-CZ" dirty="0" smtClean="0"/>
              <a:t>„Ukradli nám kufr,“ vytýkal nadporučík Švejkovi, „to se jen tak řekne, </a:t>
            </a:r>
            <a:r>
              <a:rPr lang="cs-CZ" dirty="0" err="1" smtClean="0"/>
              <a:t>holomku</a:t>
            </a:r>
            <a:r>
              <a:rPr lang="cs-CZ" dirty="0" smtClean="0"/>
              <a:t>!“ „Poslušně hlásím, pane obrlajtnant,“ ozval se tiše Švejk, „</a:t>
            </a:r>
            <a:r>
              <a:rPr lang="cs-CZ" dirty="0" err="1" smtClean="0"/>
              <a:t>doodpravdy</a:t>
            </a:r>
            <a:r>
              <a:rPr lang="cs-CZ" dirty="0" smtClean="0"/>
              <a:t> ho ukradli. Já si to představuju tak, že </a:t>
            </a:r>
            <a:r>
              <a:rPr lang="cs-CZ" dirty="0" err="1" smtClean="0"/>
              <a:t>nějakýmu</a:t>
            </a:r>
            <a:r>
              <a:rPr lang="cs-CZ" dirty="0" smtClean="0"/>
              <a:t> zloději se nepochybně zamlouval váš kufr a ten člověk nepochybně zužitkoval toho, jak jsem </a:t>
            </a:r>
            <a:r>
              <a:rPr lang="cs-CZ" dirty="0" err="1" smtClean="0"/>
              <a:t>vodešel</a:t>
            </a:r>
            <a:r>
              <a:rPr lang="cs-CZ" dirty="0" smtClean="0"/>
              <a:t> od zavazadel, abych vám </a:t>
            </a:r>
            <a:r>
              <a:rPr lang="cs-CZ" dirty="0" err="1" smtClean="0"/>
              <a:t>vohlásil</a:t>
            </a:r>
            <a:r>
              <a:rPr lang="cs-CZ" dirty="0" smtClean="0"/>
              <a:t>, že s našima </a:t>
            </a:r>
            <a:r>
              <a:rPr lang="cs-CZ" dirty="0" err="1" smtClean="0"/>
              <a:t>zavazadlama</a:t>
            </a:r>
            <a:r>
              <a:rPr lang="cs-CZ" dirty="0" smtClean="0"/>
              <a:t> je všechno v pořádku.“ „Já jsem přesvědčen, Švejku,“ ujal se slova nadporučík, „že to s vámi jednou prachšpatně skončí. Pořád ještě nevím, děláte-li ze sebe vola, nebo jste se už volem narodil.“</a:t>
            </a:r>
            <a:endParaRPr lang="cs-CZ" dirty="0"/>
          </a:p>
        </p:txBody>
      </p:sp>
      <p:sp>
        <p:nvSpPr>
          <p:cNvPr id="5" name="TextovéPole 4"/>
          <p:cNvSpPr txBox="1"/>
          <p:nvPr/>
        </p:nvSpPr>
        <p:spPr>
          <a:xfrm>
            <a:off x="971600" y="5877272"/>
            <a:ext cx="7416824" cy="400110"/>
          </a:xfrm>
          <a:prstGeom prst="rect">
            <a:avLst/>
          </a:prstGeom>
          <a:noFill/>
        </p:spPr>
        <p:txBody>
          <a:bodyPr wrap="square" rtlCol="0">
            <a:spAutoFit/>
          </a:bodyPr>
          <a:lstStyle/>
          <a:p>
            <a:r>
              <a:rPr lang="cs-CZ" sz="2000" b="1" i="1" dirty="0" smtClean="0">
                <a:solidFill>
                  <a:schemeClr val="tx2"/>
                </a:solidFill>
              </a:rPr>
              <a:t>Jaroslav Hašek – Osudy dobrého vojáka Švejka za světové války</a:t>
            </a:r>
            <a:endParaRPr lang="cs-CZ" sz="2000" b="1" i="1" dirty="0">
              <a:solidFill>
                <a:schemeClr val="tx2"/>
              </a:solidFill>
            </a:endParaRPr>
          </a:p>
        </p:txBody>
      </p:sp>
    </p:spTree>
    <p:extLst>
      <p:ext uri="{BB962C8B-B14F-4D97-AF65-F5344CB8AC3E}">
        <p14:creationId xmlns:p14="http://schemas.microsoft.com/office/powerpoint/2010/main" val="28220911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smtClean="0"/>
              <a:t>5.</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rmAutofit fontScale="92500" lnSpcReduction="10000"/>
          </a:bodyPr>
          <a:lstStyle/>
          <a:p>
            <a:pPr marL="0" indent="0" algn="just">
              <a:buNone/>
            </a:pPr>
            <a:r>
              <a:rPr lang="cs-CZ" dirty="0"/>
              <a:t>Bylo to nenadálé ve chvíli, kdy se nejsrdečněji smál; oslepila ho i překvapením, kromě bolesti, protože touto svlékárnou prošlo už tisíce a statisíce lidí poslušných jako ovce, a nikdy se nic podobného nestalo. Poručík </a:t>
            </a:r>
            <a:r>
              <a:rPr lang="cs-CZ" dirty="0" err="1"/>
              <a:t>Schillinger</a:t>
            </a:r>
            <a:r>
              <a:rPr lang="cs-CZ" dirty="0"/>
              <a:t> se nezmohl ani na údiv ani na odpor. Nebyl na tento úder zdaleka připraven; oslepenýma očima, plnýma slz, vzdáleně pocítil, jak Kateřina Horovitzová vytrhla z jeho otevřeného pouzdra pistoli. Když sem dohmátl rukama, byla už zbraň venku a vystřelila mu do břicha; svalil se k zemi s vlčím zavytím. Jeho zástupce, kterého prve nazval </a:t>
            </a:r>
            <a:r>
              <a:rPr lang="cs-CZ" dirty="0" err="1"/>
              <a:t>holobrádkem</a:t>
            </a:r>
            <a:r>
              <a:rPr lang="cs-CZ" dirty="0"/>
              <a:t>, sem duchapřítomně skočil. Téměř v téže chvíli z ústí pistole v ruce Kateřiny Horovitzové vyšlehl nový plamen. </a:t>
            </a:r>
          </a:p>
        </p:txBody>
      </p:sp>
      <p:sp>
        <p:nvSpPr>
          <p:cNvPr id="5" name="TextovéPole 4"/>
          <p:cNvSpPr txBox="1"/>
          <p:nvPr/>
        </p:nvSpPr>
        <p:spPr>
          <a:xfrm>
            <a:off x="2627784" y="5877272"/>
            <a:ext cx="5760640" cy="400110"/>
          </a:xfrm>
          <a:prstGeom prst="rect">
            <a:avLst/>
          </a:prstGeom>
          <a:noFill/>
        </p:spPr>
        <p:txBody>
          <a:bodyPr wrap="square" rtlCol="0">
            <a:spAutoFit/>
          </a:bodyPr>
          <a:lstStyle/>
          <a:p>
            <a:r>
              <a:rPr lang="cs-CZ" sz="2000" b="1" i="1" dirty="0" smtClean="0">
                <a:solidFill>
                  <a:schemeClr val="tx2"/>
                </a:solidFill>
              </a:rPr>
              <a:t>Arnošt Lustig– Modlitba pro Kateřinu </a:t>
            </a:r>
            <a:r>
              <a:rPr lang="cs-CZ" sz="2000" b="1" i="1" dirty="0" err="1" smtClean="0">
                <a:solidFill>
                  <a:schemeClr val="tx2"/>
                </a:solidFill>
              </a:rPr>
              <a:t>Horowitzovou</a:t>
            </a:r>
            <a:endParaRPr lang="cs-CZ" sz="2000" b="1" i="1" dirty="0">
              <a:solidFill>
                <a:schemeClr val="tx2"/>
              </a:solidFill>
            </a:endParaRPr>
          </a:p>
        </p:txBody>
      </p:sp>
    </p:spTree>
    <p:extLst>
      <p:ext uri="{BB962C8B-B14F-4D97-AF65-F5344CB8AC3E}">
        <p14:creationId xmlns:p14="http://schemas.microsoft.com/office/powerpoint/2010/main" val="30781071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a:t>6</a:t>
            </a:r>
            <a:r>
              <a:rPr lang="cs-CZ" dirty="0" smtClean="0"/>
              <a:t>.</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rmAutofit/>
          </a:bodyPr>
          <a:lstStyle/>
          <a:p>
            <a:pPr marL="0" indent="0" algn="just">
              <a:buNone/>
            </a:pPr>
            <a:r>
              <a:rPr lang="cs-CZ" sz="2800" dirty="0"/>
              <a:t>Ano, právě ... Vy ho můžete zachránit ... jeho a všechny malomocné. Řekněte, že chcete světu zajistit trvalý mír ... že uzavřete smlouvu se všemi národy ... a je to. Podívejte se, Vaše Excelence, vždyť to záleží jenom na vás! Proboha vás prosím, zachraňte ty chudáky malomocné! A co se týče pana barona, mě to tak mrzelo ... Prosím vás, už kvůli němu ...</a:t>
            </a:r>
          </a:p>
        </p:txBody>
      </p:sp>
      <p:sp>
        <p:nvSpPr>
          <p:cNvPr id="5" name="TextovéPole 4"/>
          <p:cNvSpPr txBox="1"/>
          <p:nvPr/>
        </p:nvSpPr>
        <p:spPr>
          <a:xfrm>
            <a:off x="4860032" y="5877272"/>
            <a:ext cx="3528392" cy="400110"/>
          </a:xfrm>
          <a:prstGeom prst="rect">
            <a:avLst/>
          </a:prstGeom>
          <a:noFill/>
        </p:spPr>
        <p:txBody>
          <a:bodyPr wrap="square" rtlCol="0">
            <a:spAutoFit/>
          </a:bodyPr>
          <a:lstStyle/>
          <a:p>
            <a:r>
              <a:rPr lang="cs-CZ" sz="2000" b="1" i="1" dirty="0" smtClean="0">
                <a:solidFill>
                  <a:schemeClr val="tx2"/>
                </a:solidFill>
              </a:rPr>
              <a:t>Karel Čapek – Bílá nemoc</a:t>
            </a:r>
            <a:endParaRPr lang="cs-CZ" sz="2000" b="1" i="1" dirty="0">
              <a:solidFill>
                <a:schemeClr val="tx2"/>
              </a:solidFill>
            </a:endParaRPr>
          </a:p>
        </p:txBody>
      </p:sp>
    </p:spTree>
    <p:extLst>
      <p:ext uri="{BB962C8B-B14F-4D97-AF65-F5344CB8AC3E}">
        <p14:creationId xmlns:p14="http://schemas.microsoft.com/office/powerpoint/2010/main" val="8736545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a:t>7</a:t>
            </a:r>
            <a:r>
              <a:rPr lang="cs-CZ" dirty="0" smtClean="0"/>
              <a:t>.</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Autofit/>
          </a:bodyPr>
          <a:lstStyle/>
          <a:p>
            <a:pPr marL="0" indent="0" algn="just">
              <a:buNone/>
            </a:pPr>
            <a:r>
              <a:rPr lang="cs-CZ" sz="2600" dirty="0"/>
              <a:t>Na zahradě před zničenými úly klečel pan řídící Havlík. Třaslavými prsty přebí­ral žalostné trosky pláství. Ve vlasech, ve vousech, na prsou i na ramennou pokryt svými </a:t>
            </a:r>
            <a:r>
              <a:rPr lang="cs-CZ" sz="2600" dirty="0" err="1"/>
              <a:t>dělničkami</a:t>
            </a:r>
            <a:r>
              <a:rPr lang="cs-CZ" sz="2600" dirty="0"/>
              <a:t>, zoufale pobíhajícími z místa na místo, plakal starýma očima jako dítě. Roj hmyzu, houstnoucí vteřinu po vteřině, shromažďoval se kolem něho, jakoby přitahován magnetismem hospodá­ře, </a:t>
            </a:r>
            <a:r>
              <a:rPr lang="cs-CZ" sz="2600" dirty="0" err="1"/>
              <a:t>pokojněl</a:t>
            </a:r>
            <a:r>
              <a:rPr lang="cs-CZ" sz="2600" dirty="0"/>
              <a:t> </a:t>
            </a:r>
            <a:r>
              <a:rPr lang="cs-CZ" sz="2600" dirty="0" smtClean="0"/>
              <a:t>v jeho </a:t>
            </a:r>
            <a:r>
              <a:rPr lang="cs-CZ" sz="2600" dirty="0"/>
              <a:t>blízkostí, a nové tisícov­ky usedaly všude, kde bylo na jeho těle místo.</a:t>
            </a:r>
          </a:p>
        </p:txBody>
      </p:sp>
      <p:sp>
        <p:nvSpPr>
          <p:cNvPr id="5" name="TextovéPole 4"/>
          <p:cNvSpPr txBox="1"/>
          <p:nvPr/>
        </p:nvSpPr>
        <p:spPr>
          <a:xfrm>
            <a:off x="2987824" y="5877272"/>
            <a:ext cx="5400600" cy="400110"/>
          </a:xfrm>
          <a:prstGeom prst="rect">
            <a:avLst/>
          </a:prstGeom>
          <a:noFill/>
        </p:spPr>
        <p:txBody>
          <a:bodyPr wrap="square" rtlCol="0">
            <a:spAutoFit/>
          </a:bodyPr>
          <a:lstStyle/>
          <a:p>
            <a:r>
              <a:rPr lang="cs-CZ" sz="2000" b="1" i="1" dirty="0" smtClean="0">
                <a:solidFill>
                  <a:schemeClr val="tx2"/>
                </a:solidFill>
              </a:rPr>
              <a:t>Jan Drda – Němá barikáda (povídka Včelař)</a:t>
            </a:r>
            <a:endParaRPr lang="cs-CZ" sz="2000" b="1" i="1" dirty="0">
              <a:solidFill>
                <a:schemeClr val="tx2"/>
              </a:solidFill>
            </a:endParaRPr>
          </a:p>
        </p:txBody>
      </p:sp>
    </p:spTree>
    <p:extLst>
      <p:ext uri="{BB962C8B-B14F-4D97-AF65-F5344CB8AC3E}">
        <p14:creationId xmlns:p14="http://schemas.microsoft.com/office/powerpoint/2010/main" val="605130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a:t>8</a:t>
            </a:r>
            <a:r>
              <a:rPr lang="cs-CZ" smtClean="0"/>
              <a:t>.</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rmAutofit lnSpcReduction="10000"/>
          </a:bodyPr>
          <a:lstStyle/>
          <a:p>
            <a:pPr marL="0" indent="0">
              <a:buNone/>
            </a:pPr>
            <a:r>
              <a:rPr lang="cs-CZ" dirty="0" smtClean="0"/>
              <a:t>Hned na začátku okupace vzali </a:t>
            </a:r>
            <a:r>
              <a:rPr lang="cs-CZ" dirty="0" err="1" smtClean="0"/>
              <a:t>mýmu</a:t>
            </a:r>
            <a:r>
              <a:rPr lang="cs-CZ" dirty="0" smtClean="0"/>
              <a:t> tatínkovi buštěhradský rybník. „Copak může žid chovat kapry?“ domlouval mu starosta. Buštěhradský dolní rybník se stal už dřív tatínkovou láskou, byl do něho zamilován jak do slečny. Tatínek se vozil po tomhle rybníce už jako kluk na neckách, plul po něm na neckách i jeho tatínek, dědeček i pradědeček, a tak ho k rybníku vázalo jakési pouto předků…</a:t>
            </a:r>
          </a:p>
          <a:p>
            <a:pPr marL="0" indent="0">
              <a:buNone/>
            </a:pPr>
            <a:r>
              <a:rPr lang="cs-CZ" dirty="0" smtClean="0"/>
              <a:t>Když mu tenkrát pan starosta před námi oznámil: „Bereme si ten rybník,“ nesvěsil ramena, neshrbil se, jenom odsekl: „Kdybyste se tak chtěli kostmi z mých kaprů udusit,“</a:t>
            </a:r>
            <a:endParaRPr lang="cs-CZ" dirty="0"/>
          </a:p>
        </p:txBody>
      </p:sp>
      <p:sp>
        <p:nvSpPr>
          <p:cNvPr id="5" name="TextovéPole 4"/>
          <p:cNvSpPr txBox="1"/>
          <p:nvPr/>
        </p:nvSpPr>
        <p:spPr>
          <a:xfrm>
            <a:off x="4283968" y="5877272"/>
            <a:ext cx="4104456" cy="400110"/>
          </a:xfrm>
          <a:prstGeom prst="rect">
            <a:avLst/>
          </a:prstGeom>
          <a:noFill/>
        </p:spPr>
        <p:txBody>
          <a:bodyPr wrap="square" rtlCol="0">
            <a:spAutoFit/>
          </a:bodyPr>
          <a:lstStyle/>
          <a:p>
            <a:r>
              <a:rPr lang="cs-CZ" sz="2000" b="1" i="1" dirty="0" smtClean="0">
                <a:solidFill>
                  <a:schemeClr val="tx2"/>
                </a:solidFill>
              </a:rPr>
              <a:t>Ota Pavel – Zlatí úhoři</a:t>
            </a:r>
            <a:endParaRPr lang="cs-CZ" sz="2000" b="1" i="1" dirty="0">
              <a:solidFill>
                <a:schemeClr val="tx2"/>
              </a:solidFill>
            </a:endParaRPr>
          </a:p>
        </p:txBody>
      </p:sp>
    </p:spTree>
    <p:extLst>
      <p:ext uri="{BB962C8B-B14F-4D97-AF65-F5344CB8AC3E}">
        <p14:creationId xmlns:p14="http://schemas.microsoft.com/office/powerpoint/2010/main" val="34815897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heel(1)">
                                      <p:cBhvr>
                                        <p:cTn id="15"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barn(inVertical)">
                                      <p:cBhvr>
                                        <p:cTn id="21"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023" y="620688"/>
            <a:ext cx="6965245" cy="792089"/>
          </a:xfrm>
        </p:spPr>
        <p:txBody>
          <a:bodyPr>
            <a:normAutofit/>
          </a:bodyPr>
          <a:lstStyle/>
          <a:p>
            <a:r>
              <a:rPr lang="cs-CZ" dirty="0"/>
              <a:t>9</a:t>
            </a:r>
            <a:r>
              <a:rPr lang="cs-CZ" dirty="0" smtClean="0"/>
              <a:t>.</a:t>
            </a:r>
            <a:endParaRPr lang="cs-CZ" dirty="0"/>
          </a:p>
        </p:txBody>
      </p:sp>
      <p:sp>
        <p:nvSpPr>
          <p:cNvPr id="3" name="Zástupný symbol pro obsah 2"/>
          <p:cNvSpPr>
            <a:spLocks noGrp="1"/>
          </p:cNvSpPr>
          <p:nvPr>
            <p:ph idx="1"/>
          </p:nvPr>
        </p:nvSpPr>
        <p:spPr>
          <a:xfrm>
            <a:off x="971600" y="1340768"/>
            <a:ext cx="7128792" cy="4382301"/>
          </a:xfrm>
          <a:ln w="38100">
            <a:solidFill>
              <a:schemeClr val="tx2">
                <a:lumMod val="60000"/>
                <a:lumOff val="40000"/>
              </a:schemeClr>
            </a:solidFill>
          </a:ln>
        </p:spPr>
        <p:txBody>
          <a:bodyPr>
            <a:normAutofit/>
          </a:bodyPr>
          <a:lstStyle/>
          <a:p>
            <a:pPr marL="0" indent="0" algn="just">
              <a:buNone/>
            </a:pPr>
            <a:r>
              <a:rPr lang="cs-CZ" dirty="0" smtClean="0"/>
              <a:t>Františka Milce objal najednou podivný, jasný klid. Už nevnímal tělesnou bolest ani tělesný strach. Očima, přes jejichž víčka mu hrčela krev se díval na svou ženu. Ne na to, jak pro ni chystají nové rány. Na klidný, navyklý, a přece tak významný pohyb zkušené hospodyně, jímž náhle postavila prádelní hrnec doprostřed horké plotny.</a:t>
            </a:r>
          </a:p>
          <a:p>
            <a:pPr marL="0" indent="0" algn="just">
              <a:buNone/>
            </a:pPr>
            <a:r>
              <a:rPr lang="cs-CZ" dirty="0" smtClean="0"/>
              <a:t>„</a:t>
            </a:r>
            <a:r>
              <a:rPr lang="cs-CZ" dirty="0" err="1" smtClean="0"/>
              <a:t>Krad</a:t>
            </a:r>
            <a:r>
              <a:rPr lang="cs-CZ" dirty="0" smtClean="0"/>
              <a:t> sem! </a:t>
            </a:r>
            <a:r>
              <a:rPr lang="cs-CZ" dirty="0" err="1" smtClean="0"/>
              <a:t>Krad</a:t>
            </a:r>
            <a:r>
              <a:rPr lang="cs-CZ" dirty="0" smtClean="0"/>
              <a:t>! Padesát kilo sem </a:t>
            </a:r>
            <a:r>
              <a:rPr lang="cs-CZ" dirty="0" err="1" smtClean="0"/>
              <a:t>svejma</a:t>
            </a:r>
            <a:r>
              <a:rPr lang="cs-CZ" dirty="0" smtClean="0"/>
              <a:t> rukama ukrad! A budou lítat, znova budou lítat vlaky do vzduchu, všecko vyletí! Všecko vyletí!“</a:t>
            </a:r>
            <a:endParaRPr lang="cs-CZ" dirty="0"/>
          </a:p>
        </p:txBody>
      </p:sp>
      <p:sp>
        <p:nvSpPr>
          <p:cNvPr id="5" name="TextovéPole 4"/>
          <p:cNvSpPr txBox="1"/>
          <p:nvPr/>
        </p:nvSpPr>
        <p:spPr>
          <a:xfrm>
            <a:off x="2411760" y="5877272"/>
            <a:ext cx="5976664" cy="400110"/>
          </a:xfrm>
          <a:prstGeom prst="rect">
            <a:avLst/>
          </a:prstGeom>
          <a:noFill/>
        </p:spPr>
        <p:txBody>
          <a:bodyPr wrap="square" rtlCol="0">
            <a:spAutoFit/>
          </a:bodyPr>
          <a:lstStyle/>
          <a:p>
            <a:r>
              <a:rPr lang="cs-CZ" sz="2000" b="1" i="1" dirty="0" smtClean="0">
                <a:solidFill>
                  <a:schemeClr val="tx2"/>
                </a:solidFill>
              </a:rPr>
              <a:t>Jan Drda – Němá barikáda (povídka </a:t>
            </a:r>
            <a:r>
              <a:rPr lang="cs-CZ" sz="2000" b="1" i="1" smtClean="0">
                <a:solidFill>
                  <a:schemeClr val="tx2"/>
                </a:solidFill>
              </a:rPr>
              <a:t>Hlídač dynamitu)</a:t>
            </a:r>
            <a:endParaRPr lang="cs-CZ" sz="2000" b="1" i="1" dirty="0">
              <a:solidFill>
                <a:schemeClr val="tx2"/>
              </a:solidFill>
            </a:endParaRPr>
          </a:p>
        </p:txBody>
      </p:sp>
    </p:spTree>
    <p:extLst>
      <p:ext uri="{BB962C8B-B14F-4D97-AF65-F5344CB8AC3E}">
        <p14:creationId xmlns:p14="http://schemas.microsoft.com/office/powerpoint/2010/main" val="2910959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heel(1)">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heel(1)">
                                      <p:cBhvr>
                                        <p:cTn id="15"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barn(inVertical)">
                                      <p:cBhvr>
                                        <p:cTn id="21" dur="500"/>
                                        <p:tgtEl>
                                          <p:spTgt spid="5"/>
                                        </p:tgtEl>
                                      </p:cBhvr>
                                    </p:animEffect>
                                  </p:childTnLst>
                                </p:cTn>
                              </p:par>
                            </p:childTnLst>
                          </p:cTn>
                        </p:par>
                      </p:childTnLst>
                    </p:cTn>
                  </p:par>
                </p:childTnLst>
              </p:cTn>
              <p:nextCondLst>
                <p:cond evt="onClick" delay="0">
                  <p:tgtEl>
                    <p:spTgt spid="2"/>
                  </p:tgtEl>
                </p:cond>
              </p:nextCondLst>
            </p:seq>
          </p:childTnLst>
        </p:cTn>
      </p:par>
    </p:tnLst>
    <p:bldLst>
      <p:bldP spid="3" grpId="0" build="p" animBg="1"/>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a:t>SOUKAL, J. </a:t>
            </a:r>
            <a:r>
              <a:rPr lang="cs-CZ" i="1" dirty="0"/>
              <a:t>Čítanka 9 (literární výchova pro </a:t>
            </a:r>
            <a:r>
              <a:rPr lang="cs-CZ" i="1" dirty="0" smtClean="0"/>
              <a:t>9. ročník </a:t>
            </a:r>
            <a:r>
              <a:rPr lang="cs-CZ" i="1" dirty="0"/>
              <a:t>základní školy a pro odpovídající ročník víceletých gymnázií). </a:t>
            </a:r>
            <a:r>
              <a:rPr lang="cs-CZ" dirty="0"/>
              <a:t>Praha: SPN, 2002</a:t>
            </a:r>
            <a:r>
              <a:rPr lang="cs-CZ" dirty="0" smtClean="0"/>
              <a:t>.</a:t>
            </a:r>
          </a:p>
          <a:p>
            <a:r>
              <a:rPr lang="cs-CZ" dirty="0" smtClean="0"/>
              <a:t>ČAPEK, K. </a:t>
            </a:r>
            <a:r>
              <a:rPr lang="cs-CZ" i="1" dirty="0" smtClean="0"/>
              <a:t>Válka s mloky</a:t>
            </a:r>
            <a:r>
              <a:rPr lang="cs-CZ" dirty="0" smtClean="0"/>
              <a:t>. Praha: </a:t>
            </a:r>
            <a:r>
              <a:rPr lang="cs-CZ" dirty="0"/>
              <a:t>Čs. spisovatel, </a:t>
            </a:r>
            <a:r>
              <a:rPr lang="cs-CZ" dirty="0" smtClean="0"/>
              <a:t>1986.</a:t>
            </a:r>
          </a:p>
          <a:p>
            <a:r>
              <a:rPr lang="cs-CZ" dirty="0" smtClean="0"/>
              <a:t>DRDA, J. </a:t>
            </a:r>
            <a:r>
              <a:rPr lang="cs-CZ" i="1" dirty="0" smtClean="0"/>
              <a:t>Němá barikáda. </a:t>
            </a:r>
            <a:r>
              <a:rPr lang="cs-CZ" dirty="0" smtClean="0"/>
              <a:t>Praha: SPN, 1956.</a:t>
            </a:r>
            <a:endParaRPr lang="cs-CZ" i="1" dirty="0" smtClean="0"/>
          </a:p>
          <a:p>
            <a:r>
              <a:rPr lang="cs-CZ" dirty="0" smtClean="0"/>
              <a:t>HAŠEK, J. </a:t>
            </a:r>
            <a:r>
              <a:rPr lang="cs-CZ" i="1" dirty="0" smtClean="0"/>
              <a:t>Osudy dobrého vojáka Švejka za světové války. </a:t>
            </a:r>
            <a:r>
              <a:rPr lang="cs-CZ" dirty="0" smtClean="0"/>
              <a:t>Praha: </a:t>
            </a:r>
            <a:r>
              <a:rPr lang="cs-CZ" dirty="0"/>
              <a:t>Čs. spisovatel, </a:t>
            </a:r>
            <a:r>
              <a:rPr lang="cs-CZ" dirty="0" smtClean="0"/>
              <a:t>1954.</a:t>
            </a:r>
          </a:p>
          <a:p>
            <a:r>
              <a:rPr lang="cs-CZ" dirty="0" smtClean="0"/>
              <a:t>PAVEL, O. </a:t>
            </a:r>
            <a:r>
              <a:rPr lang="cs-CZ" i="1" dirty="0" smtClean="0"/>
              <a:t>Zlatí úhoři. </a:t>
            </a:r>
            <a:r>
              <a:rPr lang="cs-CZ" dirty="0" smtClean="0"/>
              <a:t>Praha: Čs. spisovatel, 1988.</a:t>
            </a:r>
          </a:p>
          <a:p>
            <a:r>
              <a:rPr lang="cs-CZ" dirty="0" smtClean="0"/>
              <a:t>OTČENÁŠEK, J. </a:t>
            </a:r>
            <a:r>
              <a:rPr lang="cs-CZ" i="1" dirty="0" smtClean="0"/>
              <a:t>Romeo, Julie a tma. </a:t>
            </a:r>
            <a:r>
              <a:rPr lang="cs-CZ" dirty="0" smtClean="0"/>
              <a:t>Praha</a:t>
            </a:r>
            <a:r>
              <a:rPr lang="cs-CZ" i="1" dirty="0" smtClean="0"/>
              <a:t>: </a:t>
            </a:r>
            <a:r>
              <a:rPr lang="cs-CZ" dirty="0"/>
              <a:t>Čs. spisovatel, </a:t>
            </a:r>
            <a:r>
              <a:rPr lang="cs-CZ" dirty="0" smtClean="0"/>
              <a:t>1982.</a:t>
            </a:r>
            <a:r>
              <a:rPr lang="cs-CZ" i="1" dirty="0" smtClean="0"/>
              <a:t> </a:t>
            </a:r>
          </a:p>
          <a:p>
            <a:r>
              <a:rPr lang="cs-CZ" dirty="0" smtClean="0"/>
              <a:t>LUSTIG, A. </a:t>
            </a:r>
            <a:r>
              <a:rPr lang="cs-CZ" i="1" dirty="0" smtClean="0"/>
              <a:t>Modlitba pro Kateřinu Horovitzovou. Praha: Čs. spisovatel. 1964.</a:t>
            </a:r>
            <a:endParaRPr lang="cs-CZ" dirty="0"/>
          </a:p>
          <a:p>
            <a:endParaRPr lang="cs-CZ" dirty="0"/>
          </a:p>
        </p:txBody>
      </p:sp>
    </p:spTree>
    <p:extLst>
      <p:ext uri="{BB962C8B-B14F-4D97-AF65-F5344CB8AC3E}">
        <p14:creationId xmlns:p14="http://schemas.microsoft.com/office/powerpoint/2010/main" val="3592711295"/>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Špendlík">
  <a:themeElements>
    <a:clrScheme name="Špendlík">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Špendlík">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Špendlík">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63</TotalTime>
  <Words>1282</Words>
  <Application>Microsoft Office PowerPoint</Application>
  <PresentationFormat>Předvádění na obrazovce (4:3)</PresentationFormat>
  <Paragraphs>55</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Špendlík</vt:lpstr>
      <vt:lpstr>Prezentace aplikace PowerPoint</vt:lpstr>
      <vt:lpstr>Prezentace aplikace PowerPoint</vt:lpstr>
      <vt:lpstr>Ukázky z děl</vt:lpstr>
      <vt:lpstr>1.</vt:lpstr>
      <vt:lpstr>2.</vt:lpstr>
      <vt:lpstr>3.</vt:lpstr>
      <vt:lpstr>4.</vt:lpstr>
      <vt:lpstr>5.</vt:lpstr>
      <vt:lpstr>6.</vt:lpstr>
      <vt:lpstr>7.</vt:lpstr>
      <vt:lpstr>8.</vt:lpstr>
      <vt:lpstr>9.</vt:lpstr>
      <vt:lpstr>Použité zdroje</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Ukázky z děl</dc:title>
  <dc:creator>Jajinka</dc:creator>
  <cp:lastModifiedBy>Jajinka</cp:lastModifiedBy>
  <cp:revision>29</cp:revision>
  <dcterms:created xsi:type="dcterms:W3CDTF">2012-05-08T12:54:04Z</dcterms:created>
  <dcterms:modified xsi:type="dcterms:W3CDTF">2012-06-10T17:43:39Z</dcterms:modified>
</cp:coreProperties>
</file>