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88277" autoAdjust="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DF9267-E982-4D28-9C0F-2F3CAFF28C8E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A1AD4472-F4D5-4362-B143-91ECE934B881}">
      <dgm:prSet/>
      <dgm:spPr/>
      <dgm:t>
        <a:bodyPr/>
        <a:lstStyle/>
        <a:p>
          <a:pPr rtl="0"/>
          <a:r>
            <a:rPr lang="cs-CZ" smtClean="0"/>
            <a:t>Podle obrázků v učebnici na str. 5 si připomeňme učivo předchozích ročníků.</a:t>
          </a:r>
          <a:endParaRPr lang="cs-CZ"/>
        </a:p>
      </dgm:t>
    </dgm:pt>
    <dgm:pt modelId="{AFC745D3-A055-4D1F-957B-D762D2443A92}" type="parTrans" cxnId="{7DB5DCDD-F68B-42F4-A702-4C8832D88520}">
      <dgm:prSet/>
      <dgm:spPr/>
      <dgm:t>
        <a:bodyPr/>
        <a:lstStyle/>
        <a:p>
          <a:endParaRPr lang="cs-CZ"/>
        </a:p>
      </dgm:t>
    </dgm:pt>
    <dgm:pt modelId="{9331AC2E-4757-41C0-ABDA-7970A0416CAB}" type="sibTrans" cxnId="{7DB5DCDD-F68B-42F4-A702-4C8832D88520}">
      <dgm:prSet/>
      <dgm:spPr/>
      <dgm:t>
        <a:bodyPr/>
        <a:lstStyle/>
        <a:p>
          <a:endParaRPr lang="cs-CZ"/>
        </a:p>
      </dgm:t>
    </dgm:pt>
    <dgm:pt modelId="{B6BE4228-98E0-4920-AE2B-43BF790360E5}">
      <dgm:prSet/>
      <dgm:spPr/>
      <dgm:t>
        <a:bodyPr/>
        <a:lstStyle/>
        <a:p>
          <a:pPr rtl="0"/>
          <a:r>
            <a:rPr lang="cs-CZ" smtClean="0"/>
            <a:t>Pokuste se zařadit časově obsah látky jednotlivých ročníků.</a:t>
          </a:r>
          <a:endParaRPr lang="cs-CZ"/>
        </a:p>
      </dgm:t>
    </dgm:pt>
    <dgm:pt modelId="{304930C0-A0F8-4091-8E5E-A15C3CC0D8B5}" type="parTrans" cxnId="{8588EDA5-26E5-47DF-B414-5FE42A1C6FFD}">
      <dgm:prSet/>
      <dgm:spPr/>
      <dgm:t>
        <a:bodyPr/>
        <a:lstStyle/>
        <a:p>
          <a:endParaRPr lang="cs-CZ"/>
        </a:p>
      </dgm:t>
    </dgm:pt>
    <dgm:pt modelId="{FB6950F6-2537-4B1E-B3CC-2E3FD93FCE89}" type="sibTrans" cxnId="{8588EDA5-26E5-47DF-B414-5FE42A1C6FFD}">
      <dgm:prSet/>
      <dgm:spPr/>
      <dgm:t>
        <a:bodyPr/>
        <a:lstStyle/>
        <a:p>
          <a:endParaRPr lang="cs-CZ"/>
        </a:p>
      </dgm:t>
    </dgm:pt>
    <dgm:pt modelId="{3BABA8A6-C333-4D83-952B-9DD3E875C98B}">
      <dgm:prSet/>
      <dgm:spPr/>
      <dgm:t>
        <a:bodyPr/>
        <a:lstStyle/>
        <a:p>
          <a:pPr rtl="0"/>
          <a:r>
            <a:rPr lang="cs-CZ" smtClean="0"/>
            <a:t>Nyní si ověříme své odpovědi a svou paměť-viz. str. 9 : Periodizace dějin /informace a obrázky v barevném pruhu /</a:t>
          </a:r>
          <a:endParaRPr lang="cs-CZ"/>
        </a:p>
      </dgm:t>
    </dgm:pt>
    <dgm:pt modelId="{B18747EC-6FFE-41AB-A8E6-EF9D05F21DB7}" type="parTrans" cxnId="{4337C46E-8357-4C59-B6C0-3CEFFF71D1D2}">
      <dgm:prSet/>
      <dgm:spPr/>
      <dgm:t>
        <a:bodyPr/>
        <a:lstStyle/>
        <a:p>
          <a:endParaRPr lang="cs-CZ"/>
        </a:p>
      </dgm:t>
    </dgm:pt>
    <dgm:pt modelId="{077C18C6-0073-44ED-BAFE-541F1AFBBF3D}" type="sibTrans" cxnId="{4337C46E-8357-4C59-B6C0-3CEFFF71D1D2}">
      <dgm:prSet/>
      <dgm:spPr/>
      <dgm:t>
        <a:bodyPr/>
        <a:lstStyle/>
        <a:p>
          <a:endParaRPr lang="cs-CZ"/>
        </a:p>
      </dgm:t>
    </dgm:pt>
    <dgm:pt modelId="{DF56C564-A0C4-46DD-BAA2-03F07C0FE74F}" type="pres">
      <dgm:prSet presAssocID="{6FDF9267-E982-4D28-9C0F-2F3CAFF28C8E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A2A2AEA-C248-4CDB-BFA0-45BE759B073F}" type="pres">
      <dgm:prSet presAssocID="{A1AD4472-F4D5-4362-B143-91ECE934B881}" presName="circle1" presStyleLbl="node1" presStyleIdx="0" presStyleCnt="3"/>
      <dgm:spPr/>
    </dgm:pt>
    <dgm:pt modelId="{1B9C4E34-49AC-48CC-B3EE-9434B864F6AC}" type="pres">
      <dgm:prSet presAssocID="{A1AD4472-F4D5-4362-B143-91ECE934B881}" presName="space" presStyleCnt="0"/>
      <dgm:spPr/>
    </dgm:pt>
    <dgm:pt modelId="{ADCA1C71-1B05-4161-9730-D875CBCBD4AB}" type="pres">
      <dgm:prSet presAssocID="{A1AD4472-F4D5-4362-B143-91ECE934B881}" presName="rect1" presStyleLbl="alignAcc1" presStyleIdx="0" presStyleCnt="3"/>
      <dgm:spPr/>
      <dgm:t>
        <a:bodyPr/>
        <a:lstStyle/>
        <a:p>
          <a:endParaRPr lang="cs-CZ"/>
        </a:p>
      </dgm:t>
    </dgm:pt>
    <dgm:pt modelId="{0D3484F3-788E-461D-9263-90CAE178DFE2}" type="pres">
      <dgm:prSet presAssocID="{B6BE4228-98E0-4920-AE2B-43BF790360E5}" presName="vertSpace2" presStyleLbl="node1" presStyleIdx="0" presStyleCnt="3"/>
      <dgm:spPr/>
    </dgm:pt>
    <dgm:pt modelId="{1660A0D6-6E33-4097-8B05-5CE519D760A8}" type="pres">
      <dgm:prSet presAssocID="{B6BE4228-98E0-4920-AE2B-43BF790360E5}" presName="circle2" presStyleLbl="node1" presStyleIdx="1" presStyleCnt="3"/>
      <dgm:spPr/>
    </dgm:pt>
    <dgm:pt modelId="{BFE2E80F-B086-4961-A69D-C3D23ABD0E29}" type="pres">
      <dgm:prSet presAssocID="{B6BE4228-98E0-4920-AE2B-43BF790360E5}" presName="rect2" presStyleLbl="alignAcc1" presStyleIdx="1" presStyleCnt="3"/>
      <dgm:spPr/>
      <dgm:t>
        <a:bodyPr/>
        <a:lstStyle/>
        <a:p>
          <a:endParaRPr lang="cs-CZ"/>
        </a:p>
      </dgm:t>
    </dgm:pt>
    <dgm:pt modelId="{23B2497D-1053-405F-8037-599234D23D64}" type="pres">
      <dgm:prSet presAssocID="{3BABA8A6-C333-4D83-952B-9DD3E875C98B}" presName="vertSpace3" presStyleLbl="node1" presStyleIdx="1" presStyleCnt="3"/>
      <dgm:spPr/>
    </dgm:pt>
    <dgm:pt modelId="{49A621DA-CF88-465B-9FDD-19F3C660EA8A}" type="pres">
      <dgm:prSet presAssocID="{3BABA8A6-C333-4D83-952B-9DD3E875C98B}" presName="circle3" presStyleLbl="node1" presStyleIdx="2" presStyleCnt="3"/>
      <dgm:spPr/>
    </dgm:pt>
    <dgm:pt modelId="{6DAD3188-897A-4520-B3FE-5A0E1EA52118}" type="pres">
      <dgm:prSet presAssocID="{3BABA8A6-C333-4D83-952B-9DD3E875C98B}" presName="rect3" presStyleLbl="alignAcc1" presStyleIdx="2" presStyleCnt="3"/>
      <dgm:spPr/>
      <dgm:t>
        <a:bodyPr/>
        <a:lstStyle/>
        <a:p>
          <a:endParaRPr lang="cs-CZ"/>
        </a:p>
      </dgm:t>
    </dgm:pt>
    <dgm:pt modelId="{D12AF997-E0DC-4DAF-A966-C9E700B0304F}" type="pres">
      <dgm:prSet presAssocID="{A1AD4472-F4D5-4362-B143-91ECE934B881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484918-B062-4C28-9F31-671A9A053BB1}" type="pres">
      <dgm:prSet presAssocID="{B6BE4228-98E0-4920-AE2B-43BF790360E5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C80698-2194-49FC-B3EE-6D902C3E3A6A}" type="pres">
      <dgm:prSet presAssocID="{3BABA8A6-C333-4D83-952B-9DD3E875C98B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42A716-22EC-49FF-BBD6-65EFF0D2CF73}" type="presOf" srcId="{A1AD4472-F4D5-4362-B143-91ECE934B881}" destId="{ADCA1C71-1B05-4161-9730-D875CBCBD4AB}" srcOrd="0" destOrd="0" presId="urn:microsoft.com/office/officeart/2005/8/layout/target3"/>
    <dgm:cxn modelId="{3408AB9E-A19E-46B9-9D3D-7C3A4FD4BD56}" type="presOf" srcId="{A1AD4472-F4D5-4362-B143-91ECE934B881}" destId="{D12AF997-E0DC-4DAF-A966-C9E700B0304F}" srcOrd="1" destOrd="0" presId="urn:microsoft.com/office/officeart/2005/8/layout/target3"/>
    <dgm:cxn modelId="{2783E733-7DB5-44A9-9CDC-FF7BB6C99733}" type="presOf" srcId="{3BABA8A6-C333-4D83-952B-9DD3E875C98B}" destId="{A4C80698-2194-49FC-B3EE-6D902C3E3A6A}" srcOrd="1" destOrd="0" presId="urn:microsoft.com/office/officeart/2005/8/layout/target3"/>
    <dgm:cxn modelId="{8588EDA5-26E5-47DF-B414-5FE42A1C6FFD}" srcId="{6FDF9267-E982-4D28-9C0F-2F3CAFF28C8E}" destId="{B6BE4228-98E0-4920-AE2B-43BF790360E5}" srcOrd="1" destOrd="0" parTransId="{304930C0-A0F8-4091-8E5E-A15C3CC0D8B5}" sibTransId="{FB6950F6-2537-4B1E-B3CC-2E3FD93FCE89}"/>
    <dgm:cxn modelId="{3F381BBA-B1EA-4737-8284-5DF5B3277D13}" type="presOf" srcId="{B6BE4228-98E0-4920-AE2B-43BF790360E5}" destId="{13484918-B062-4C28-9F31-671A9A053BB1}" srcOrd="1" destOrd="0" presId="urn:microsoft.com/office/officeart/2005/8/layout/target3"/>
    <dgm:cxn modelId="{4337C46E-8357-4C59-B6C0-3CEFFF71D1D2}" srcId="{6FDF9267-E982-4D28-9C0F-2F3CAFF28C8E}" destId="{3BABA8A6-C333-4D83-952B-9DD3E875C98B}" srcOrd="2" destOrd="0" parTransId="{B18747EC-6FFE-41AB-A8E6-EF9D05F21DB7}" sibTransId="{077C18C6-0073-44ED-BAFE-541F1AFBBF3D}"/>
    <dgm:cxn modelId="{1F43E3EE-1C71-4222-B91C-D4AF86DAE2A4}" type="presOf" srcId="{3BABA8A6-C333-4D83-952B-9DD3E875C98B}" destId="{6DAD3188-897A-4520-B3FE-5A0E1EA52118}" srcOrd="0" destOrd="0" presId="urn:microsoft.com/office/officeart/2005/8/layout/target3"/>
    <dgm:cxn modelId="{BD2C432C-5212-4AA4-80BE-33A6421842AB}" type="presOf" srcId="{B6BE4228-98E0-4920-AE2B-43BF790360E5}" destId="{BFE2E80F-B086-4961-A69D-C3D23ABD0E29}" srcOrd="0" destOrd="0" presId="urn:microsoft.com/office/officeart/2005/8/layout/target3"/>
    <dgm:cxn modelId="{7DB5DCDD-F68B-42F4-A702-4C8832D88520}" srcId="{6FDF9267-E982-4D28-9C0F-2F3CAFF28C8E}" destId="{A1AD4472-F4D5-4362-B143-91ECE934B881}" srcOrd="0" destOrd="0" parTransId="{AFC745D3-A055-4D1F-957B-D762D2443A92}" sibTransId="{9331AC2E-4757-41C0-ABDA-7970A0416CAB}"/>
    <dgm:cxn modelId="{AA1609DD-F0FD-444F-AF58-7C97E816E9E0}" type="presOf" srcId="{6FDF9267-E982-4D28-9C0F-2F3CAFF28C8E}" destId="{DF56C564-A0C4-46DD-BAA2-03F07C0FE74F}" srcOrd="0" destOrd="0" presId="urn:microsoft.com/office/officeart/2005/8/layout/target3"/>
    <dgm:cxn modelId="{3D3A4DE0-5EBF-49AD-8105-554474F835FE}" type="presParOf" srcId="{DF56C564-A0C4-46DD-BAA2-03F07C0FE74F}" destId="{8A2A2AEA-C248-4CDB-BFA0-45BE759B073F}" srcOrd="0" destOrd="0" presId="urn:microsoft.com/office/officeart/2005/8/layout/target3"/>
    <dgm:cxn modelId="{362BEC3F-832C-45CE-A463-271E30C44410}" type="presParOf" srcId="{DF56C564-A0C4-46DD-BAA2-03F07C0FE74F}" destId="{1B9C4E34-49AC-48CC-B3EE-9434B864F6AC}" srcOrd="1" destOrd="0" presId="urn:microsoft.com/office/officeart/2005/8/layout/target3"/>
    <dgm:cxn modelId="{C84B5740-8DD0-44C1-8265-C5945C1A619C}" type="presParOf" srcId="{DF56C564-A0C4-46DD-BAA2-03F07C0FE74F}" destId="{ADCA1C71-1B05-4161-9730-D875CBCBD4AB}" srcOrd="2" destOrd="0" presId="urn:microsoft.com/office/officeart/2005/8/layout/target3"/>
    <dgm:cxn modelId="{73C12CAB-1564-4990-89F1-DE4350FF0F0B}" type="presParOf" srcId="{DF56C564-A0C4-46DD-BAA2-03F07C0FE74F}" destId="{0D3484F3-788E-461D-9263-90CAE178DFE2}" srcOrd="3" destOrd="0" presId="urn:microsoft.com/office/officeart/2005/8/layout/target3"/>
    <dgm:cxn modelId="{3F36C7A7-F637-49D7-AD19-0083C08DCA4F}" type="presParOf" srcId="{DF56C564-A0C4-46DD-BAA2-03F07C0FE74F}" destId="{1660A0D6-6E33-4097-8B05-5CE519D760A8}" srcOrd="4" destOrd="0" presId="urn:microsoft.com/office/officeart/2005/8/layout/target3"/>
    <dgm:cxn modelId="{1A7B5502-E7DA-4228-A9AB-37091C34FD90}" type="presParOf" srcId="{DF56C564-A0C4-46DD-BAA2-03F07C0FE74F}" destId="{BFE2E80F-B086-4961-A69D-C3D23ABD0E29}" srcOrd="5" destOrd="0" presId="urn:microsoft.com/office/officeart/2005/8/layout/target3"/>
    <dgm:cxn modelId="{D05843FF-62BC-4EE8-A63C-F624C5CDE6F9}" type="presParOf" srcId="{DF56C564-A0C4-46DD-BAA2-03F07C0FE74F}" destId="{23B2497D-1053-405F-8037-599234D23D64}" srcOrd="6" destOrd="0" presId="urn:microsoft.com/office/officeart/2005/8/layout/target3"/>
    <dgm:cxn modelId="{5D672D89-85DC-42B4-8F3D-948AFFD2E9A1}" type="presParOf" srcId="{DF56C564-A0C4-46DD-BAA2-03F07C0FE74F}" destId="{49A621DA-CF88-465B-9FDD-19F3C660EA8A}" srcOrd="7" destOrd="0" presId="urn:microsoft.com/office/officeart/2005/8/layout/target3"/>
    <dgm:cxn modelId="{A78A0818-771E-4525-AB4D-A2ED5E5C0508}" type="presParOf" srcId="{DF56C564-A0C4-46DD-BAA2-03F07C0FE74F}" destId="{6DAD3188-897A-4520-B3FE-5A0E1EA52118}" srcOrd="8" destOrd="0" presId="urn:microsoft.com/office/officeart/2005/8/layout/target3"/>
    <dgm:cxn modelId="{73893A9D-FE0E-487D-830C-198EF1F2B146}" type="presParOf" srcId="{DF56C564-A0C4-46DD-BAA2-03F07C0FE74F}" destId="{D12AF997-E0DC-4DAF-A966-C9E700B0304F}" srcOrd="9" destOrd="0" presId="urn:microsoft.com/office/officeart/2005/8/layout/target3"/>
    <dgm:cxn modelId="{7DE2C381-3558-4B71-BD17-577C7F2D0053}" type="presParOf" srcId="{DF56C564-A0C4-46DD-BAA2-03F07C0FE74F}" destId="{13484918-B062-4C28-9F31-671A9A053BB1}" srcOrd="10" destOrd="0" presId="urn:microsoft.com/office/officeart/2005/8/layout/target3"/>
    <dgm:cxn modelId="{118694D2-B0A6-4D34-B4B4-5A5AF6015E3F}" type="presParOf" srcId="{DF56C564-A0C4-46DD-BAA2-03F07C0FE74F}" destId="{A4C80698-2194-49FC-B3EE-6D902C3E3A6A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07FAF7-B39D-4839-87B5-522D4469454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D06154B-B270-46AC-95AF-0608E9C13A97}">
      <dgm:prSet/>
      <dgm:spPr/>
      <dgm:t>
        <a:bodyPr/>
        <a:lstStyle/>
        <a:p>
          <a:pPr rtl="0"/>
          <a:r>
            <a:rPr lang="cs-CZ" dirty="0" smtClean="0"/>
            <a:t>Opakujeme: Které druhy pramenů známe?</a:t>
          </a:r>
          <a:endParaRPr lang="cs-CZ" dirty="0"/>
        </a:p>
      </dgm:t>
    </dgm:pt>
    <dgm:pt modelId="{B56DAF00-C455-42C5-B03E-C511CF6629DC}" type="parTrans" cxnId="{F1FE2AD3-9B1F-45A4-AF4F-C27FFD3B1C24}">
      <dgm:prSet/>
      <dgm:spPr/>
      <dgm:t>
        <a:bodyPr/>
        <a:lstStyle/>
        <a:p>
          <a:endParaRPr lang="cs-CZ"/>
        </a:p>
      </dgm:t>
    </dgm:pt>
    <dgm:pt modelId="{0EA6A965-0626-4E39-9564-42FECB269A5B}" type="sibTrans" cxnId="{F1FE2AD3-9B1F-45A4-AF4F-C27FFD3B1C24}">
      <dgm:prSet/>
      <dgm:spPr/>
      <dgm:t>
        <a:bodyPr/>
        <a:lstStyle/>
        <a:p>
          <a:endParaRPr lang="cs-CZ"/>
        </a:p>
      </dgm:t>
    </dgm:pt>
    <dgm:pt modelId="{C15B39DF-D184-448D-9C0E-2EB026A29823}">
      <dgm:prSet/>
      <dgm:spPr/>
      <dgm:t>
        <a:bodyPr/>
        <a:lstStyle/>
        <a:p>
          <a:pPr rtl="0"/>
          <a:r>
            <a:rPr lang="cs-CZ" smtClean="0"/>
            <a:t>Kde se uchovávají ? </a:t>
          </a:r>
          <a:endParaRPr lang="cs-CZ"/>
        </a:p>
      </dgm:t>
    </dgm:pt>
    <dgm:pt modelId="{B0496982-E35F-465B-A71C-D06381134DCC}" type="parTrans" cxnId="{DC7FCDF8-30DD-41F6-8C01-DC1080A33D7A}">
      <dgm:prSet/>
      <dgm:spPr/>
      <dgm:t>
        <a:bodyPr/>
        <a:lstStyle/>
        <a:p>
          <a:endParaRPr lang="cs-CZ"/>
        </a:p>
      </dgm:t>
    </dgm:pt>
    <dgm:pt modelId="{671CC533-3A08-47CC-A1FE-2977BBDAE4FE}" type="sibTrans" cxnId="{DC7FCDF8-30DD-41F6-8C01-DC1080A33D7A}">
      <dgm:prSet/>
      <dgm:spPr/>
      <dgm:t>
        <a:bodyPr/>
        <a:lstStyle/>
        <a:p>
          <a:endParaRPr lang="cs-CZ"/>
        </a:p>
      </dgm:t>
    </dgm:pt>
    <dgm:pt modelId="{659022C3-ACC4-4FB3-BD1C-9195931FB444}">
      <dgm:prSet/>
      <dgm:spPr/>
      <dgm:t>
        <a:bodyPr/>
        <a:lstStyle/>
        <a:p>
          <a:pPr rtl="0"/>
          <a:r>
            <a:rPr lang="cs-CZ" dirty="0" smtClean="0"/>
            <a:t>Ve 20. století k nim přibyly i sdělovací prostředky /neboli média/ :FILM, ROZHLAS, TELEVIZE, INTERNET</a:t>
          </a:r>
          <a:endParaRPr lang="cs-CZ" dirty="0"/>
        </a:p>
      </dgm:t>
    </dgm:pt>
    <dgm:pt modelId="{47D8E4D6-01D3-4187-8981-DF9AA2CF3204}" type="parTrans" cxnId="{6F6716BC-F8CA-4883-BB0A-6A82A88CFE7D}">
      <dgm:prSet/>
      <dgm:spPr/>
      <dgm:t>
        <a:bodyPr/>
        <a:lstStyle/>
        <a:p>
          <a:endParaRPr lang="cs-CZ"/>
        </a:p>
      </dgm:t>
    </dgm:pt>
    <dgm:pt modelId="{E0B364C8-D1D6-4285-A579-556C089EB944}" type="sibTrans" cxnId="{6F6716BC-F8CA-4883-BB0A-6A82A88CFE7D}">
      <dgm:prSet/>
      <dgm:spPr/>
      <dgm:t>
        <a:bodyPr/>
        <a:lstStyle/>
        <a:p>
          <a:endParaRPr lang="cs-CZ"/>
        </a:p>
      </dgm:t>
    </dgm:pt>
    <dgm:pt modelId="{07168092-D370-41C7-B00B-E693C642FF53}" type="pres">
      <dgm:prSet presAssocID="{CB07FAF7-B39D-4839-87B5-522D44694547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EBE3A26-B39B-48BA-9529-CF612C7D6873}" type="pres">
      <dgm:prSet presAssocID="{DD06154B-B270-46AC-95AF-0608E9C13A97}" presName="node" presStyleLbl="node1" presStyleIdx="0" presStyleCnt="3" custAng="0" custLinFactNeighborX="10729" custLinFactNeighborY="-970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F1E360-EE7B-44AA-B8B1-0175F026904B}" type="pres">
      <dgm:prSet presAssocID="{0EA6A965-0626-4E39-9564-42FECB269A5B}" presName="sibTrans" presStyleLbl="sibTrans2D1" presStyleIdx="0" presStyleCnt="2"/>
      <dgm:spPr/>
      <dgm:t>
        <a:bodyPr/>
        <a:lstStyle/>
        <a:p>
          <a:endParaRPr lang="cs-CZ"/>
        </a:p>
      </dgm:t>
    </dgm:pt>
    <dgm:pt modelId="{85B03C42-46B7-4D95-BC26-0F7E9930B802}" type="pres">
      <dgm:prSet presAssocID="{0EA6A965-0626-4E39-9564-42FECB269A5B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B9E77AA9-FA01-4C27-B617-0F2AC8A0FD79}" type="pres">
      <dgm:prSet presAssocID="{C15B39DF-D184-448D-9C0E-2EB026A29823}" presName="node" presStyleLbl="node1" presStyleIdx="1" presStyleCnt="3" custLinFactNeighborX="-17756" custLinFactNeighborY="-647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2B5E95-A7F0-4270-AB33-E983D1608803}" type="pres">
      <dgm:prSet presAssocID="{671CC533-3A08-47CC-A1FE-2977BBDAE4F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00AABB7-0B7F-4003-9A51-3BAEEF0CAC61}" type="pres">
      <dgm:prSet presAssocID="{671CC533-3A08-47CC-A1FE-2977BBDAE4FE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6A89C6F8-1E03-414F-AB3C-1BADFA883719}" type="pres">
      <dgm:prSet presAssocID="{659022C3-ACC4-4FB3-BD1C-9195931FB444}" presName="node" presStyleLbl="node1" presStyleIdx="2" presStyleCnt="3" custLinFactNeighborX="-8497" custLinFactNeighborY="-752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70970D-D1FD-4EDD-BDBA-79C241252B16}" type="presOf" srcId="{DD06154B-B270-46AC-95AF-0608E9C13A97}" destId="{CEBE3A26-B39B-48BA-9529-CF612C7D6873}" srcOrd="0" destOrd="0" presId="urn:microsoft.com/office/officeart/2005/8/layout/process1"/>
    <dgm:cxn modelId="{7B11429B-4788-4902-9C8A-3A0789F7CB38}" type="presOf" srcId="{0EA6A965-0626-4E39-9564-42FECB269A5B}" destId="{F5F1E360-EE7B-44AA-B8B1-0175F026904B}" srcOrd="0" destOrd="0" presId="urn:microsoft.com/office/officeart/2005/8/layout/process1"/>
    <dgm:cxn modelId="{4E763C9E-5EF5-4D47-9306-4C6D04C84216}" type="presOf" srcId="{671CC533-3A08-47CC-A1FE-2977BBDAE4FE}" destId="{A00AABB7-0B7F-4003-9A51-3BAEEF0CAC61}" srcOrd="1" destOrd="0" presId="urn:microsoft.com/office/officeart/2005/8/layout/process1"/>
    <dgm:cxn modelId="{DC7FCDF8-30DD-41F6-8C01-DC1080A33D7A}" srcId="{CB07FAF7-B39D-4839-87B5-522D44694547}" destId="{C15B39DF-D184-448D-9C0E-2EB026A29823}" srcOrd="1" destOrd="0" parTransId="{B0496982-E35F-465B-A71C-D06381134DCC}" sibTransId="{671CC533-3A08-47CC-A1FE-2977BBDAE4FE}"/>
    <dgm:cxn modelId="{8052510E-EC0A-4378-8FAF-F2999EDD4011}" type="presOf" srcId="{CB07FAF7-B39D-4839-87B5-522D44694547}" destId="{07168092-D370-41C7-B00B-E693C642FF53}" srcOrd="0" destOrd="0" presId="urn:microsoft.com/office/officeart/2005/8/layout/process1"/>
    <dgm:cxn modelId="{2B8B1054-2431-4FF9-BB25-81464FE5A79F}" type="presOf" srcId="{0EA6A965-0626-4E39-9564-42FECB269A5B}" destId="{85B03C42-46B7-4D95-BC26-0F7E9930B802}" srcOrd="1" destOrd="0" presId="urn:microsoft.com/office/officeart/2005/8/layout/process1"/>
    <dgm:cxn modelId="{6F6716BC-F8CA-4883-BB0A-6A82A88CFE7D}" srcId="{CB07FAF7-B39D-4839-87B5-522D44694547}" destId="{659022C3-ACC4-4FB3-BD1C-9195931FB444}" srcOrd="2" destOrd="0" parTransId="{47D8E4D6-01D3-4187-8981-DF9AA2CF3204}" sibTransId="{E0B364C8-D1D6-4285-A579-556C089EB944}"/>
    <dgm:cxn modelId="{08185628-D232-467F-9C2C-BD6C281A7229}" type="presOf" srcId="{659022C3-ACC4-4FB3-BD1C-9195931FB444}" destId="{6A89C6F8-1E03-414F-AB3C-1BADFA883719}" srcOrd="0" destOrd="0" presId="urn:microsoft.com/office/officeart/2005/8/layout/process1"/>
    <dgm:cxn modelId="{7FF71748-A89E-4C1C-A082-F2B3BC6CC03B}" type="presOf" srcId="{C15B39DF-D184-448D-9C0E-2EB026A29823}" destId="{B9E77AA9-FA01-4C27-B617-0F2AC8A0FD79}" srcOrd="0" destOrd="0" presId="urn:microsoft.com/office/officeart/2005/8/layout/process1"/>
    <dgm:cxn modelId="{F1FE2AD3-9B1F-45A4-AF4F-C27FFD3B1C24}" srcId="{CB07FAF7-B39D-4839-87B5-522D44694547}" destId="{DD06154B-B270-46AC-95AF-0608E9C13A97}" srcOrd="0" destOrd="0" parTransId="{B56DAF00-C455-42C5-B03E-C511CF6629DC}" sibTransId="{0EA6A965-0626-4E39-9564-42FECB269A5B}"/>
    <dgm:cxn modelId="{CB4EF7CD-B622-4C1C-83E0-394BB7F0342C}" type="presOf" srcId="{671CC533-3A08-47CC-A1FE-2977BBDAE4FE}" destId="{CC2B5E95-A7F0-4270-AB33-E983D1608803}" srcOrd="0" destOrd="0" presId="urn:microsoft.com/office/officeart/2005/8/layout/process1"/>
    <dgm:cxn modelId="{179F593F-D383-44D0-BB7D-DECE71EEA3A6}" type="presParOf" srcId="{07168092-D370-41C7-B00B-E693C642FF53}" destId="{CEBE3A26-B39B-48BA-9529-CF612C7D6873}" srcOrd="0" destOrd="0" presId="urn:microsoft.com/office/officeart/2005/8/layout/process1"/>
    <dgm:cxn modelId="{33ACCA33-9F4A-462B-8DD6-59162AF23B2C}" type="presParOf" srcId="{07168092-D370-41C7-B00B-E693C642FF53}" destId="{F5F1E360-EE7B-44AA-B8B1-0175F026904B}" srcOrd="1" destOrd="0" presId="urn:microsoft.com/office/officeart/2005/8/layout/process1"/>
    <dgm:cxn modelId="{B1B2A6D7-C0F5-4FFA-9A3F-8C046A4CC35E}" type="presParOf" srcId="{F5F1E360-EE7B-44AA-B8B1-0175F026904B}" destId="{85B03C42-46B7-4D95-BC26-0F7E9930B802}" srcOrd="0" destOrd="0" presId="urn:microsoft.com/office/officeart/2005/8/layout/process1"/>
    <dgm:cxn modelId="{37D0C6AF-19FC-4D73-AA0B-E09D002C32D1}" type="presParOf" srcId="{07168092-D370-41C7-B00B-E693C642FF53}" destId="{B9E77AA9-FA01-4C27-B617-0F2AC8A0FD79}" srcOrd="2" destOrd="0" presId="urn:microsoft.com/office/officeart/2005/8/layout/process1"/>
    <dgm:cxn modelId="{27E0449C-0EB3-4C3F-81FF-90B205B47E1E}" type="presParOf" srcId="{07168092-D370-41C7-B00B-E693C642FF53}" destId="{CC2B5E95-A7F0-4270-AB33-E983D1608803}" srcOrd="3" destOrd="0" presId="urn:microsoft.com/office/officeart/2005/8/layout/process1"/>
    <dgm:cxn modelId="{F0B9EFF3-E2AC-4844-B1CF-1FA02B68627C}" type="presParOf" srcId="{CC2B5E95-A7F0-4270-AB33-E983D1608803}" destId="{A00AABB7-0B7F-4003-9A51-3BAEEF0CAC61}" srcOrd="0" destOrd="0" presId="urn:microsoft.com/office/officeart/2005/8/layout/process1"/>
    <dgm:cxn modelId="{878F0762-8CFB-4F45-B4F0-A40405423C2D}" type="presParOf" srcId="{07168092-D370-41C7-B00B-E693C642FF53}" destId="{6A89C6F8-1E03-414F-AB3C-1BADFA88371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A2A2AEA-C248-4CDB-BFA0-45BE759B073F}">
      <dsp:nvSpPr>
        <dsp:cNvPr id="0" name=""/>
        <dsp:cNvSpPr/>
      </dsp:nvSpPr>
      <dsp:spPr>
        <a:xfrm>
          <a:off x="0" y="0"/>
          <a:ext cx="4525963" cy="45259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A1C71-1B05-4161-9730-D875CBCBD4AB}">
      <dsp:nvSpPr>
        <dsp:cNvPr id="0" name=""/>
        <dsp:cNvSpPr/>
      </dsp:nvSpPr>
      <dsp:spPr>
        <a:xfrm>
          <a:off x="2262981" y="0"/>
          <a:ext cx="5966618" cy="45259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Podle obrázků v učebnici na str. 5 si připomeňme učivo předchozích ročníků.</a:t>
          </a:r>
          <a:endParaRPr lang="cs-CZ" sz="2500" kern="1200"/>
        </a:p>
      </dsp:txBody>
      <dsp:txXfrm>
        <a:off x="2262981" y="0"/>
        <a:ext cx="5966618" cy="1357791"/>
      </dsp:txXfrm>
    </dsp:sp>
    <dsp:sp modelId="{1660A0D6-6E33-4097-8B05-5CE519D760A8}">
      <dsp:nvSpPr>
        <dsp:cNvPr id="0" name=""/>
        <dsp:cNvSpPr/>
      </dsp:nvSpPr>
      <dsp:spPr>
        <a:xfrm>
          <a:off x="792044" y="1357791"/>
          <a:ext cx="2941873" cy="29418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2E80F-B086-4961-A69D-C3D23ABD0E29}">
      <dsp:nvSpPr>
        <dsp:cNvPr id="0" name=""/>
        <dsp:cNvSpPr/>
      </dsp:nvSpPr>
      <dsp:spPr>
        <a:xfrm>
          <a:off x="2262981" y="1357791"/>
          <a:ext cx="5966618" cy="29418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Pokuste se zařadit časově obsah látky jednotlivých ročníků.</a:t>
          </a:r>
          <a:endParaRPr lang="cs-CZ" sz="2500" kern="1200"/>
        </a:p>
      </dsp:txBody>
      <dsp:txXfrm>
        <a:off x="2262981" y="1357791"/>
        <a:ext cx="5966618" cy="1357787"/>
      </dsp:txXfrm>
    </dsp:sp>
    <dsp:sp modelId="{49A621DA-CF88-465B-9FDD-19F3C660EA8A}">
      <dsp:nvSpPr>
        <dsp:cNvPr id="0" name=""/>
        <dsp:cNvSpPr/>
      </dsp:nvSpPr>
      <dsp:spPr>
        <a:xfrm>
          <a:off x="1584087" y="2715579"/>
          <a:ext cx="1357787" cy="135778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D3188-897A-4520-B3FE-5A0E1EA52118}">
      <dsp:nvSpPr>
        <dsp:cNvPr id="0" name=""/>
        <dsp:cNvSpPr/>
      </dsp:nvSpPr>
      <dsp:spPr>
        <a:xfrm>
          <a:off x="2262981" y="2715579"/>
          <a:ext cx="5966618" cy="13577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Nyní si ověříme své odpovědi a svou paměť-viz. str. 9 : Periodizace dějin /informace a obrázky v barevném pruhu /</a:t>
          </a:r>
          <a:endParaRPr lang="cs-CZ" sz="2500" kern="1200"/>
        </a:p>
      </dsp:txBody>
      <dsp:txXfrm>
        <a:off x="2262981" y="2715579"/>
        <a:ext cx="5966618" cy="135778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BE3A26-B39B-48BA-9529-CF612C7D6873}">
      <dsp:nvSpPr>
        <dsp:cNvPr id="0" name=""/>
        <dsp:cNvSpPr/>
      </dsp:nvSpPr>
      <dsp:spPr>
        <a:xfrm>
          <a:off x="100012" y="0"/>
          <a:ext cx="2161877" cy="1783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Opakujeme: Které druhy pramenů známe?</a:t>
          </a:r>
          <a:endParaRPr lang="cs-CZ" sz="1800" kern="1200" dirty="0"/>
        </a:p>
      </dsp:txBody>
      <dsp:txXfrm>
        <a:off x="100012" y="0"/>
        <a:ext cx="2161877" cy="1783548"/>
      </dsp:txXfrm>
    </dsp:sp>
    <dsp:sp modelId="{F5F1E360-EE7B-44AA-B8B1-0175F026904B}">
      <dsp:nvSpPr>
        <dsp:cNvPr id="0" name=""/>
        <dsp:cNvSpPr/>
      </dsp:nvSpPr>
      <dsp:spPr>
        <a:xfrm rot="266566">
          <a:off x="2416002" y="732432"/>
          <a:ext cx="328753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266566">
        <a:off x="2416002" y="732432"/>
        <a:ext cx="328753" cy="536145"/>
      </dsp:txXfrm>
    </dsp:sp>
    <dsp:sp modelId="{B9E77AA9-FA01-4C27-B617-0F2AC8A0FD79}">
      <dsp:nvSpPr>
        <dsp:cNvPr id="0" name=""/>
        <dsp:cNvSpPr/>
      </dsp:nvSpPr>
      <dsp:spPr>
        <a:xfrm>
          <a:off x="2880316" y="216020"/>
          <a:ext cx="2161877" cy="1783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/>
            <a:t>Kde se uchovávají ? </a:t>
          </a:r>
          <a:endParaRPr lang="cs-CZ" sz="1800" kern="1200"/>
        </a:p>
      </dsp:txBody>
      <dsp:txXfrm>
        <a:off x="2880316" y="216020"/>
        <a:ext cx="2161877" cy="1783548"/>
      </dsp:txXfrm>
    </dsp:sp>
    <dsp:sp modelId="{CC2B5E95-A7F0-4270-AB33-E983D1608803}">
      <dsp:nvSpPr>
        <dsp:cNvPr id="0" name=""/>
        <dsp:cNvSpPr/>
      </dsp:nvSpPr>
      <dsp:spPr>
        <a:xfrm rot="21392865">
          <a:off x="5277942" y="745159"/>
          <a:ext cx="501664" cy="5361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21392865">
        <a:off x="5277942" y="745159"/>
        <a:ext cx="501664" cy="536145"/>
      </dsp:txXfrm>
    </dsp:sp>
    <dsp:sp modelId="{6A89C6F8-1E03-414F-AB3C-1BADFA883719}">
      <dsp:nvSpPr>
        <dsp:cNvPr id="0" name=""/>
        <dsp:cNvSpPr/>
      </dsp:nvSpPr>
      <dsp:spPr>
        <a:xfrm>
          <a:off x="5987011" y="28605"/>
          <a:ext cx="2161877" cy="1783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Ve 20. století k nim přibyly i sdělovací prostředky /neboli média/ :FILM, ROZHLAS, TELEVIZE, INTERNET</a:t>
          </a:r>
          <a:endParaRPr lang="cs-CZ" sz="1800" kern="1200" dirty="0"/>
        </a:p>
      </dsp:txBody>
      <dsp:txXfrm>
        <a:off x="5987011" y="28605"/>
        <a:ext cx="2161877" cy="17835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24ECC8-E833-4C72-9C8A-5E8B4919AFE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6A769-04FE-42D0-B594-4D9471BCC9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840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66A769-04FE-42D0-B594-4D9471BCC98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395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923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4097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8511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0881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0572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290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5742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331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6581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1276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594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4519E7-951A-4AC2-ACDD-767EF4CBFD60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2B59E-8A6D-4613-8FC5-BC0D6711A8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79306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aplin_The_Kid.jpg" TargetMode="External"/><Relationship Id="rId2" Type="http://schemas.openxmlformats.org/officeDocument/2006/relationships/hyperlink" Target="http://cs.wikipedia.org/wiki/V%C3%A1clav_Have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328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50343363"/>
              </p:ext>
            </p:extLst>
          </p:nvPr>
        </p:nvGraphicFramePr>
        <p:xfrm>
          <a:off x="1736577" y="2414588"/>
          <a:ext cx="5813425" cy="28266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Anna Zabranská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Úvod k nejnovějším dějinám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Uspořádání učebnice, časová přímka , prameny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si zopakuje již známé učivo o rozdělení dějin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,o zaznamenávání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na časovou osu, o získávání historických poznatků.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zařadit událost do určitého historického období, dokáže samostatně zpracovat získaný materiál, srovnávat různé prameny, označit citát apod.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19903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  <a:solidFill>
            <a:schemeClr val="accent5"/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/>
              <a:t>Úvodní hodina dějepisu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636912"/>
            <a:ext cx="6400800" cy="1752600"/>
          </a:xfrm>
          <a:solidFill>
            <a:schemeClr val="accent1">
              <a:lumMod val="40000"/>
              <a:lumOff val="6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Uspořádání učebnice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Časová osa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Prameny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27784" y="5081288"/>
            <a:ext cx="3960440" cy="10772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9.</a:t>
            </a:r>
          </a:p>
          <a:p>
            <a:pPr algn="ctr"/>
            <a:r>
              <a:rPr lang="cs-CZ" sz="3200" dirty="0" smtClean="0"/>
              <a:t> ročník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7876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Uspořádání učebnice 9.ročníku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0939138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33217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62200"/>
            <a:ext cx="822960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Obsah učebnice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76438456"/>
              </p:ext>
            </p:extLst>
          </p:nvPr>
        </p:nvGraphicFramePr>
        <p:xfrm>
          <a:off x="482552" y="1944634"/>
          <a:ext cx="8229600" cy="35958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1218416">
                <a:tc>
                  <a:txBody>
                    <a:bodyPr/>
                    <a:lstStyle/>
                    <a:p>
                      <a:r>
                        <a:rPr lang="cs-CZ" dirty="0" smtClean="0"/>
                        <a:t>Mezi světovými válkami</a:t>
                      </a:r>
                    </a:p>
                    <a:p>
                      <a:r>
                        <a:rPr lang="cs-CZ" dirty="0" smtClean="0"/>
                        <a:t>1919 – 1939 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Druhá</a:t>
                      </a:r>
                      <a:r>
                        <a:rPr lang="cs-CZ" baseline="0" dirty="0" smtClean="0"/>
                        <a:t> světová válka</a:t>
                      </a:r>
                    </a:p>
                    <a:p>
                      <a:r>
                        <a:rPr lang="cs-CZ" baseline="0" dirty="0" smtClean="0"/>
                        <a:t>1939 – 1945</a:t>
                      </a:r>
                    </a:p>
                    <a:p>
                      <a:endParaRPr lang="cs-CZ" baseline="0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1164665">
                <a:tc>
                  <a:txBody>
                    <a:bodyPr/>
                    <a:lstStyle/>
                    <a:p>
                      <a:r>
                        <a:rPr lang="cs-CZ" dirty="0" smtClean="0"/>
                        <a:t>Poválečné dějiny</a:t>
                      </a:r>
                    </a:p>
                    <a:p>
                      <a:r>
                        <a:rPr lang="cs-CZ" dirty="0" smtClean="0"/>
                        <a:t>1945</a:t>
                      </a:r>
                      <a:r>
                        <a:rPr lang="cs-CZ" baseline="0" dirty="0" smtClean="0"/>
                        <a:t> – 1991</a:t>
                      </a:r>
                    </a:p>
                    <a:p>
                      <a:endParaRPr lang="cs-CZ" baseline="0" dirty="0" smtClean="0"/>
                    </a:p>
                    <a:p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flipH="1" flipV="1">
            <a:off x="8023287" y="5972611"/>
            <a:ext cx="61445" cy="45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4874"/>
            <a:ext cx="3240360" cy="2162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45555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Časová osa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Zobrazování na časové ose ovládáme od 6. roč.</a:t>
            </a:r>
          </a:p>
          <a:p>
            <a:r>
              <a:rPr lang="cs-CZ" dirty="0" smtClean="0"/>
              <a:t>Zopakuj </a:t>
            </a:r>
            <a:r>
              <a:rPr lang="cs-CZ" dirty="0" smtClean="0"/>
              <a:t>si: </a:t>
            </a:r>
            <a:r>
              <a:rPr lang="cs-CZ" dirty="0" smtClean="0"/>
              <a:t>Zapiš do sešitu:</a:t>
            </a:r>
          </a:p>
          <a:p>
            <a:r>
              <a:rPr lang="cs-CZ" u="sng" dirty="0" smtClean="0"/>
              <a:t>Událost </a:t>
            </a:r>
            <a:r>
              <a:rPr lang="cs-CZ" dirty="0" smtClean="0"/>
              <a:t>                  </a:t>
            </a:r>
            <a:r>
              <a:rPr lang="cs-CZ" u="sng" dirty="0" smtClean="0"/>
              <a:t>Století</a:t>
            </a:r>
            <a:r>
              <a:rPr lang="cs-CZ" dirty="0" smtClean="0"/>
              <a:t>                   </a:t>
            </a:r>
            <a:r>
              <a:rPr lang="cs-CZ" u="sng" dirty="0" smtClean="0"/>
              <a:t>Desetiletí</a:t>
            </a:r>
          </a:p>
          <a:p>
            <a:r>
              <a:rPr lang="cs-CZ" dirty="0" smtClean="0"/>
              <a:t>Zač. války 1939      ------------              -------------</a:t>
            </a:r>
          </a:p>
          <a:p>
            <a:r>
              <a:rPr lang="cs-CZ" dirty="0" err="1" smtClean="0"/>
              <a:t>Karibs</a:t>
            </a:r>
            <a:r>
              <a:rPr lang="cs-CZ" dirty="0" smtClean="0"/>
              <a:t>. </a:t>
            </a:r>
            <a:r>
              <a:rPr lang="cs-CZ" dirty="0"/>
              <a:t>k</a:t>
            </a:r>
            <a:r>
              <a:rPr lang="cs-CZ" dirty="0" smtClean="0"/>
              <a:t>rize1962   ------------              -------------</a:t>
            </a:r>
          </a:p>
          <a:p>
            <a:r>
              <a:rPr lang="cs-CZ" dirty="0" smtClean="0"/>
              <a:t>Charta 1977            ------------              -------------</a:t>
            </a:r>
          </a:p>
          <a:p>
            <a:r>
              <a:rPr lang="cs-CZ" dirty="0" err="1" smtClean="0"/>
              <a:t>Mnichovs</a:t>
            </a:r>
            <a:r>
              <a:rPr lang="cs-CZ" dirty="0" smtClean="0"/>
              <a:t>. dohoda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1938    -------------             --------------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3039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Pokračuj v určování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Povstání v Maďarsku 1956  ---------      -----------</a:t>
            </a:r>
          </a:p>
          <a:p>
            <a:r>
              <a:rPr lang="cs-CZ" dirty="0" smtClean="0"/>
              <a:t>Krach na burze/USA/  1929  --------       -----------</a:t>
            </a:r>
          </a:p>
          <a:p>
            <a:r>
              <a:rPr lang="cs-CZ" dirty="0" smtClean="0"/>
              <a:t>Konec 2. svět. </a:t>
            </a:r>
            <a:r>
              <a:rPr lang="cs-CZ" dirty="0" smtClean="0"/>
              <a:t>války   </a:t>
            </a:r>
            <a:r>
              <a:rPr lang="cs-CZ" dirty="0" smtClean="0"/>
              <a:t>1945  ---------       ----------- </a:t>
            </a:r>
          </a:p>
          <a:p>
            <a:r>
              <a:rPr lang="cs-CZ" dirty="0" smtClean="0"/>
              <a:t>1. člověk na Měsíci  1969     ---------       -----------</a:t>
            </a:r>
          </a:p>
          <a:p>
            <a:r>
              <a:rPr lang="cs-CZ" dirty="0" smtClean="0"/>
              <a:t>Nástup M. Gorbačova 1985  ----------     ----------</a:t>
            </a:r>
          </a:p>
          <a:p>
            <a:r>
              <a:rPr lang="cs-CZ" dirty="0" smtClean="0"/>
              <a:t>Zlatá bula sicilská 1212        ----------       ----------</a:t>
            </a:r>
          </a:p>
          <a:p>
            <a:r>
              <a:rPr lang="cs-CZ" dirty="0" smtClean="0"/>
              <a:t>Bitva u Lipan 1434                -----------       ---------</a:t>
            </a:r>
          </a:p>
          <a:p>
            <a:r>
              <a:rPr lang="cs-CZ" dirty="0" smtClean="0"/>
              <a:t>Smrt sv. Václava 835             -----------        ---------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9785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Prameny a sdělovací prostředky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49923674"/>
              </p:ext>
            </p:extLst>
          </p:nvPr>
        </p:nvGraphicFramePr>
        <p:xfrm>
          <a:off x="611560" y="16288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136" y="2974851"/>
            <a:ext cx="4682419" cy="3883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89040"/>
            <a:ext cx="2095500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9260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Správná </a:t>
            </a:r>
            <a:r>
              <a:rPr lang="cs-CZ" dirty="0" smtClean="0">
                <a:solidFill>
                  <a:srgbClr val="0070C0"/>
                </a:solidFill>
              </a:rPr>
              <a:t>odpověď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prameny </a:t>
            </a:r>
            <a:r>
              <a:rPr lang="cs-CZ" u="sng" dirty="0" smtClean="0"/>
              <a:t>písemné</a:t>
            </a:r>
            <a:r>
              <a:rPr lang="cs-CZ" dirty="0" smtClean="0"/>
              <a:t>, </a:t>
            </a:r>
            <a:r>
              <a:rPr lang="cs-CZ" u="sng" dirty="0" smtClean="0"/>
              <a:t>hmotné</a:t>
            </a:r>
            <a:r>
              <a:rPr lang="cs-CZ" dirty="0" smtClean="0"/>
              <a:t> a </a:t>
            </a:r>
            <a:r>
              <a:rPr lang="cs-CZ" u="sng" dirty="0" smtClean="0"/>
              <a:t>obrazové</a:t>
            </a:r>
          </a:p>
          <a:p>
            <a:r>
              <a:rPr lang="cs-CZ" b="1" dirty="0" smtClean="0"/>
              <a:t>písemné</a:t>
            </a:r>
            <a:r>
              <a:rPr lang="cs-CZ" dirty="0" smtClean="0"/>
              <a:t>: archívy a knihovny</a:t>
            </a:r>
          </a:p>
          <a:p>
            <a:r>
              <a:rPr lang="cs-CZ" b="1" dirty="0" smtClean="0"/>
              <a:t>hmotné</a:t>
            </a:r>
            <a:r>
              <a:rPr lang="cs-CZ" dirty="0" smtClean="0"/>
              <a:t>: </a:t>
            </a:r>
            <a:r>
              <a:rPr lang="cs-CZ" dirty="0" smtClean="0"/>
              <a:t>muzea/expozice a depozitáře </a:t>
            </a:r>
            <a:r>
              <a:rPr lang="cs-CZ" dirty="0" smtClean="0"/>
              <a:t>/ </a:t>
            </a:r>
            <a:r>
              <a:rPr lang="cs-CZ" dirty="0" smtClean="0"/>
              <a:t>přírodovědné sbírky</a:t>
            </a:r>
          </a:p>
          <a:p>
            <a:r>
              <a:rPr lang="cs-CZ" b="1" dirty="0" smtClean="0"/>
              <a:t>obrazové</a:t>
            </a:r>
            <a:r>
              <a:rPr lang="cs-CZ" dirty="0" smtClean="0"/>
              <a:t>: </a:t>
            </a:r>
            <a:r>
              <a:rPr lang="cs-CZ" dirty="0" smtClean="0"/>
              <a:t>galerie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4957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Pamatuj 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a/ při zpracování tématu je třeba </a:t>
            </a:r>
            <a:r>
              <a:rPr lang="cs-CZ" b="1" dirty="0" smtClean="0"/>
              <a:t>srovnávat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více textů s danou tematikou</a:t>
            </a:r>
          </a:p>
          <a:p>
            <a:r>
              <a:rPr lang="cs-CZ" dirty="0" smtClean="0"/>
              <a:t> b/ na konci např. referátu uvedeme </a:t>
            </a:r>
            <a:r>
              <a:rPr lang="cs-CZ" b="1" dirty="0" smtClean="0"/>
              <a:t>použitou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b="1" dirty="0" smtClean="0"/>
              <a:t>literaturu</a:t>
            </a:r>
            <a:r>
              <a:rPr lang="cs-CZ" dirty="0" smtClean="0"/>
              <a:t> aj. prameny</a:t>
            </a:r>
          </a:p>
          <a:p>
            <a:r>
              <a:rPr lang="cs-CZ" dirty="0" smtClean="0"/>
              <a:t>  c/ </a:t>
            </a:r>
            <a:r>
              <a:rPr lang="cs-CZ" b="1" dirty="0" smtClean="0"/>
              <a:t>text opsaný doslova </a:t>
            </a:r>
            <a:r>
              <a:rPr lang="cs-CZ" dirty="0" smtClean="0"/>
              <a:t>označíme jako </a:t>
            </a:r>
            <a:r>
              <a:rPr lang="cs-CZ" b="1" dirty="0" smtClean="0"/>
              <a:t>citá</a:t>
            </a:r>
            <a:r>
              <a:rPr lang="cs-CZ" dirty="0" smtClean="0"/>
              <a:t>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/ do uvozovek a s uvedením autora 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5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Učebnice pro 9. ročník ZŠ :</a:t>
            </a:r>
          </a:p>
          <a:p>
            <a:r>
              <a:rPr lang="cs-CZ" dirty="0" smtClean="0"/>
              <a:t>VÁLKOVÁ,V.  „Nejnovější dějiny“, 1. vyd. Praha: SPN 2009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cs.wikipedia.org/wiki/V%C3%A1clav_Havel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cs.wikipedia.org/wiki/Soubor:Chaplin_The_Kid.jpg</a:t>
            </a:r>
            <a:endParaRPr lang="cs-CZ" dirty="0" smtClean="0"/>
          </a:p>
          <a:p>
            <a:r>
              <a:rPr lang="cs-CZ" dirty="0"/>
              <a:t>http://cs.wikipedia.org/wiki/Soubor:Dalimilova_kronika_parizsky_fragment.jpg</a:t>
            </a:r>
          </a:p>
        </p:txBody>
      </p:sp>
    </p:spTree>
    <p:extLst>
      <p:ext uri="{BB962C8B-B14F-4D97-AF65-F5344CB8AC3E}">
        <p14:creationId xmlns:p14="http://schemas.microsoft.com/office/powerpoint/2010/main" xmlns="" val="38273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413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Úvodní hodina dějepisu</vt:lpstr>
      <vt:lpstr>Uspořádání učebnice 9.ročníku</vt:lpstr>
      <vt:lpstr>Obsah učebnice</vt:lpstr>
      <vt:lpstr>Časová osa</vt:lpstr>
      <vt:lpstr>Pokračuj v určování</vt:lpstr>
      <vt:lpstr>Prameny a sdělovací prostředky</vt:lpstr>
      <vt:lpstr>Správná odpověď:</vt:lpstr>
      <vt:lpstr>Pamatuj !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hodina dějepisu</dc:title>
  <dc:creator>ZSTREBON</dc:creator>
  <cp:lastModifiedBy>U1</cp:lastModifiedBy>
  <cp:revision>47</cp:revision>
  <dcterms:created xsi:type="dcterms:W3CDTF">2011-09-15T12:47:06Z</dcterms:created>
  <dcterms:modified xsi:type="dcterms:W3CDTF">2012-06-14T19:38:02Z</dcterms:modified>
</cp:coreProperties>
</file>