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22"/>
  </p:notesMasterIdLst>
  <p:sldIdLst>
    <p:sldId id="256" r:id="rId2"/>
    <p:sldId id="259" r:id="rId3"/>
    <p:sldId id="260" r:id="rId4"/>
    <p:sldId id="261" r:id="rId5"/>
    <p:sldId id="263" r:id="rId6"/>
    <p:sldId id="264" r:id="rId7"/>
    <p:sldId id="265" r:id="rId8"/>
    <p:sldId id="266" r:id="rId9"/>
    <p:sldId id="267" r:id="rId10"/>
    <p:sldId id="268" r:id="rId11"/>
    <p:sldId id="269" r:id="rId12"/>
    <p:sldId id="270" r:id="rId13"/>
    <p:sldId id="271" r:id="rId14"/>
    <p:sldId id="273" r:id="rId15"/>
    <p:sldId id="274" r:id="rId16"/>
    <p:sldId id="275" r:id="rId17"/>
    <p:sldId id="276" r:id="rId18"/>
    <p:sldId id="277" r:id="rId19"/>
    <p:sldId id="257" r:id="rId20"/>
    <p:sldId id="258" r:id="rId2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8000"/>
    <a:srgbClr val="CC0000"/>
    <a:srgbClr val="3333CC"/>
    <a:srgbClr val="FF3300"/>
    <a:srgbClr val="660066"/>
    <a:srgbClr val="990099"/>
    <a:srgbClr val="CC0099"/>
    <a:srgbClr val="00CC00"/>
    <a:srgbClr val="0000FF"/>
    <a:srgbClr val="CC00CC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74" d="100"/>
          <a:sy n="74" d="100"/>
        </p:scale>
        <p:origin x="-1044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796B79B-E0F4-4414-8E3D-E991F70B9927}" type="datetimeFigureOut">
              <a:rPr lang="cs-CZ" smtClean="0"/>
              <a:pPr/>
              <a:t>18.2.2012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F5C2B47-9308-4473-B084-5FF185F90CE3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F5C2B47-9308-4473-B084-5FF185F90CE3}" type="slidenum">
              <a:rPr lang="cs-CZ" smtClean="0"/>
              <a:pPr/>
              <a:t>15</a:t>
            </a:fld>
            <a:endParaRPr lang="cs-CZ" dirty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 dirty="0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 dirty="0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 dirty="0"/>
            </a:p>
          </p:txBody>
        </p:sp>
        <p:cxnSp>
          <p:nvCxnSpPr>
            <p:cNvPr id="12" name="Přímá spojovací čára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643A4516-3384-4AE0-958A-58CF882D238C}" type="datetimeFigureOut">
              <a:rPr lang="cs-CZ" smtClean="0"/>
              <a:pPr/>
              <a:t>18.2.2012</a:t>
            </a:fld>
            <a:endParaRPr lang="cs-CZ" dirty="0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cs-CZ" dirty="0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0AF63E3C-9F44-4374-9196-739BA5815B78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43A4516-3384-4AE0-958A-58CF882D238C}" type="datetimeFigureOut">
              <a:rPr lang="cs-CZ" smtClean="0"/>
              <a:pPr/>
              <a:t>18.2.2012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AF63E3C-9F44-4374-9196-739BA5815B78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43A4516-3384-4AE0-958A-58CF882D238C}" type="datetimeFigureOut">
              <a:rPr lang="cs-CZ" smtClean="0"/>
              <a:pPr/>
              <a:t>18.2.2012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AF63E3C-9F44-4374-9196-739BA5815B78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 dirty="0"/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43A4516-3384-4AE0-958A-58CF882D238C}" type="datetimeFigureOut">
              <a:rPr lang="cs-CZ" smtClean="0"/>
              <a:pPr/>
              <a:t>18.2.2012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AF63E3C-9F44-4374-9196-739BA5815B78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43A4516-3384-4AE0-958A-58CF882D238C}" type="datetimeFigureOut">
              <a:rPr lang="cs-CZ" smtClean="0"/>
              <a:pPr/>
              <a:t>18.2.2012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AF63E3C-9F44-4374-9196-739BA5815B78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43A4516-3384-4AE0-958A-58CF882D238C}" type="datetimeFigureOut">
              <a:rPr lang="cs-CZ" smtClean="0"/>
              <a:pPr/>
              <a:t>18.2.2012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AF63E3C-9F44-4374-9196-739BA5815B78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43A4516-3384-4AE0-958A-58CF882D238C}" type="datetimeFigureOut">
              <a:rPr lang="cs-CZ" smtClean="0"/>
              <a:pPr/>
              <a:t>18.2.2012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AF63E3C-9F44-4374-9196-739BA5815B78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643A4516-3384-4AE0-958A-58CF882D238C}" type="datetimeFigureOut">
              <a:rPr lang="cs-CZ" smtClean="0"/>
              <a:pPr/>
              <a:t>18.2.2012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AF63E3C-9F44-4374-9196-739BA5815B78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dirty="0" smtClean="0"/>
              <a:t>Klepnutím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643A4516-3384-4AE0-958A-58CF882D238C}" type="datetimeFigureOut">
              <a:rPr lang="cs-CZ" smtClean="0"/>
              <a:pPr/>
              <a:t>18.2.2012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0AF63E3C-9F44-4374-9196-739BA5815B78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716436" y="5001993"/>
            <a:ext cx="3802003" cy="144311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 dirty="0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-53561" y="5785023"/>
            <a:ext cx="3802003" cy="838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 dirty="0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cxnSp>
        <p:nvCxnSpPr>
          <p:cNvPr id="11" name="Přímá spojovací čára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 dirty="0"/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43A4516-3384-4AE0-958A-58CF882D238C}" type="datetimeFigureOut">
              <a:rPr lang="cs-CZ" smtClean="0"/>
              <a:pPr/>
              <a:t>18.2.2012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AF63E3C-9F44-4374-9196-739BA5815B78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43A4516-3384-4AE0-958A-58CF882D238C}" type="datetimeFigureOut">
              <a:rPr lang="cs-CZ" smtClean="0"/>
              <a:pPr/>
              <a:t>18.2.2012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AF63E3C-9F44-4374-9196-739BA5815B78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716436" y="5001993"/>
            <a:ext cx="3802003" cy="144311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 dirty="0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-53561" y="5785023"/>
            <a:ext cx="3802003" cy="838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 dirty="0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cxnSp>
        <p:nvCxnSpPr>
          <p:cNvPr id="15" name="Přímá spojovací čára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643A4516-3384-4AE0-958A-58CF882D238C}" type="datetimeFigureOut">
              <a:rPr lang="cs-CZ" smtClean="0"/>
              <a:pPr/>
              <a:t>18.2.2012</a:t>
            </a:fld>
            <a:endParaRPr lang="cs-CZ" dirty="0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cs-CZ" dirty="0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0AF63E3C-9F44-4374-9196-739BA5815B78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8" Type="http://schemas.openxmlformats.org/officeDocument/2006/relationships/hyperlink" Target="http://www.vyletnik.cz/images/profily/users/1970/jaderna-elektrarna-dukovany-informacni-centrum-2952b4d341.jpg" TargetMode="External"/><Relationship Id="rId13" Type="http://schemas.openxmlformats.org/officeDocument/2006/relationships/hyperlink" Target="http://img81.imageshack.us/img81/8151/ap1000simulatednightfa7.jpg" TargetMode="External"/><Relationship Id="rId3" Type="http://schemas.openxmlformats.org/officeDocument/2006/relationships/hyperlink" Target="http://www.pise.cz/blog/img/fyzmatik/113774.jpg" TargetMode="External"/><Relationship Id="rId7" Type="http://schemas.openxmlformats.org/officeDocument/2006/relationships/hyperlink" Target="http://media.novinky.cz/042/280424-top_foto1-snfrw.jpg" TargetMode="External"/><Relationship Id="rId12" Type="http://schemas.openxmlformats.org/officeDocument/2006/relationships/hyperlink" Target="http://hp.ujf.cas.cz/~wagner/popclan/fukusima/japonsko_Osel_soubory/image025.jpg" TargetMode="External"/><Relationship Id="rId2" Type="http://schemas.openxmlformats.org/officeDocument/2006/relationships/hyperlink" Target="http://artemis.osu.cz/mmfyz/jm/img/small/jadern%FD%20reaktor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atominfo.cz/wp-content/uploads/2011/07/nuclear_belleville.jpg" TargetMode="External"/><Relationship Id="rId11" Type="http://schemas.openxmlformats.org/officeDocument/2006/relationships/hyperlink" Target="http://www.stava.cz/img/edee/novinky/23/cez-stava-final-scren-33_big.jpg" TargetMode="External"/><Relationship Id="rId5" Type="http://schemas.openxmlformats.org/officeDocument/2006/relationships/hyperlink" Target="http://www.nobelprize.org/nobel_prizes/physics/laureates/1938/fermi.jpg" TargetMode="External"/><Relationship Id="rId15" Type="http://schemas.openxmlformats.org/officeDocument/2006/relationships/hyperlink" Target="http://upload.wikimedia.org/wikipedia/commons/d/d2/Nuclear_power_plant-pressurized_water_reactor-PWR.png" TargetMode="External"/><Relationship Id="rId10" Type="http://schemas.openxmlformats.org/officeDocument/2006/relationships/hyperlink" Target="http://img.ihned.cz/attachment.php/560/12034560/aist8BE7HILMjlPQWbcdefgpyzU29ARV/finsko_elektrarna_jaderna_stavba_1_ilu.jpg.jpg" TargetMode="External"/><Relationship Id="rId4" Type="http://schemas.openxmlformats.org/officeDocument/2006/relationships/hyperlink" Target="http://astronuklfyzika.sweb.cz/JadReaktor.gif" TargetMode="External"/><Relationship Id="rId9" Type="http://schemas.openxmlformats.org/officeDocument/2006/relationships/hyperlink" Target="http://www.casopisstavebnictvi.cz/UserFiles/Image/0704/47_02.jpg" TargetMode="External"/><Relationship Id="rId14" Type="http://schemas.openxmlformats.org/officeDocument/2006/relationships/hyperlink" Target="http://astrolot.cz/databaze/image/cernobyl2.jpg" TargetMode="Externa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ubtitle 1"/>
          <p:cNvSpPr txBox="1">
            <a:spLocks/>
          </p:cNvSpPr>
          <p:nvPr/>
        </p:nvSpPr>
        <p:spPr>
          <a:xfrm>
            <a:off x="568220" y="4143380"/>
            <a:ext cx="7421478" cy="1857388"/>
          </a:xfrm>
          <a:prstGeom prst="rect">
            <a:avLst/>
          </a:prstGeom>
        </p:spPr>
        <p:txBody>
          <a:bodyPr>
            <a:norm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65760" marR="0" lvl="0" indent="-256032" algn="just" defTabSz="914400" rtl="0" eaLnBrk="1" fontAlgn="auto" latinLnBrk="0" hangingPunct="1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buFont typeface="Wingdings 3"/>
              <a:buChar char=""/>
              <a:tabLst/>
              <a:defRPr/>
            </a:pP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Anotace: </a:t>
            </a:r>
            <a:r>
              <a:rPr lang="cs-CZ" sz="1600" b="1" noProof="0" dirty="0" smtClean="0">
                <a:solidFill>
                  <a:srgbClr val="00B0F0"/>
                </a:solidFill>
              </a:rPr>
              <a:t>Materiál je určen pro žáky 9. ročníku Slouží k naučení nového učiva. Žák používá znalosti z chemie. Žák  vyjmenuje základní části jaderné elektrárny, popíše aktivní zónu. Žák vysvětlí, k čemu slouží regulační a havarijní tyče. Žák vysvětlí, jak dochází k pohonu turbíny. Význam osobnosti Enrica Fermiho. Žák vyjmenuje bezpečnostní opatření a zná, k čemu slouží kontejnment. Stručné pozastavení u historie. Nástin budoucnosti jaderných elektráren.</a:t>
            </a:r>
          </a:p>
        </p:txBody>
      </p:sp>
      <p:sp>
        <p:nvSpPr>
          <p:cNvPr id="5" name="Title 2"/>
          <p:cNvSpPr txBox="1">
            <a:spLocks/>
          </p:cNvSpPr>
          <p:nvPr/>
        </p:nvSpPr>
        <p:spPr>
          <a:xfrm>
            <a:off x="683568" y="3573016"/>
            <a:ext cx="7587028" cy="500066"/>
          </a:xfrm>
          <a:prstGeom prst="rect">
            <a:avLst/>
          </a:prstGeom>
        </p:spPr>
        <p:txBody>
          <a:bodyPr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400" b="1" i="0" u="none" strike="noStrike" kern="1200" cap="none" spc="0" normalizeH="0" noProof="0" dirty="0" smtClean="0">
                <a:ln>
                  <a:noFill/>
                </a:ln>
                <a:solidFill>
                  <a:srgbClr val="0070C0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Jaderný reaktor, Jaderná energetika </a:t>
            </a:r>
            <a:endParaRPr kumimoji="0" lang="cs-CZ" sz="2400" b="1" i="0" u="none" strike="noStrike" kern="1200" cap="none" spc="0" normalizeH="0" baseline="0" noProof="0" dirty="0">
              <a:ln>
                <a:noFill/>
              </a:ln>
              <a:solidFill>
                <a:srgbClr val="0070C0"/>
              </a:solidFill>
              <a:effectLst>
                <a:outerShdw blurRad="31750" dist="25400" dir="5400000" algn="tl" rotWithShape="0">
                  <a:srgbClr val="000000">
                    <a:alpha val="25000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782798" y="714356"/>
            <a:ext cx="5890406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>
                <a:solidFill>
                  <a:srgbClr val="002060"/>
                </a:solidFill>
              </a:rPr>
              <a:t>Název školy: </a:t>
            </a:r>
            <a:r>
              <a:rPr lang="cs-CZ" b="1" dirty="0" smtClean="0">
                <a:solidFill>
                  <a:srgbClr val="002060"/>
                </a:solidFill>
              </a:rPr>
              <a:t>ZŠ Štětí, Ostrovní 300</a:t>
            </a:r>
            <a:r>
              <a:rPr lang="cs-CZ" dirty="0" smtClean="0">
                <a:solidFill>
                  <a:srgbClr val="002060"/>
                </a:solidFill>
              </a:rPr>
              <a:t/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dirty="0" smtClean="0">
                <a:solidFill>
                  <a:srgbClr val="002060"/>
                </a:solidFill>
              </a:rPr>
              <a:t>Autor: </a:t>
            </a:r>
            <a:r>
              <a:rPr lang="cs-CZ" b="1" dirty="0" smtClean="0">
                <a:solidFill>
                  <a:srgbClr val="002060"/>
                </a:solidFill>
              </a:rPr>
              <a:t>Francová Alena</a:t>
            </a:r>
          </a:p>
          <a:p>
            <a:r>
              <a:rPr lang="cs-CZ" b="1" dirty="0" smtClean="0">
                <a:solidFill>
                  <a:srgbClr val="002060"/>
                </a:solidFill>
              </a:rPr>
              <a:t>Vzdělávací oblast: Člověk a příroda_Fyzika</a:t>
            </a:r>
          </a:p>
          <a:p>
            <a:r>
              <a:rPr lang="cs-CZ" b="1" dirty="0" smtClean="0">
                <a:solidFill>
                  <a:srgbClr val="002060"/>
                </a:solidFill>
              </a:rPr>
              <a:t>Datum: 02/2012</a:t>
            </a:r>
            <a:r>
              <a:rPr lang="cs-CZ" dirty="0" smtClean="0">
                <a:solidFill>
                  <a:srgbClr val="002060"/>
                </a:solidFill>
              </a:rPr>
              <a:t/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dirty="0" smtClean="0">
                <a:solidFill>
                  <a:srgbClr val="002060"/>
                </a:solidFill>
              </a:rPr>
              <a:t>Název materiálu: </a:t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b="1" dirty="0" smtClean="0">
                <a:solidFill>
                  <a:srgbClr val="002060"/>
                </a:solidFill>
              </a:rPr>
              <a:t>VY_32_INOVACE_ FY.9.A.04_Fyzika pro 9. ročník</a:t>
            </a:r>
            <a:r>
              <a:rPr lang="cs-CZ" dirty="0" smtClean="0">
                <a:solidFill>
                  <a:srgbClr val="002060"/>
                </a:solidFill>
              </a:rPr>
              <a:t/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dirty="0" smtClean="0">
                <a:solidFill>
                  <a:srgbClr val="002060"/>
                </a:solidFill>
              </a:rPr>
              <a:t>Název: </a:t>
            </a:r>
            <a:r>
              <a:rPr lang="cs-CZ" b="1" dirty="0" smtClean="0">
                <a:solidFill>
                  <a:srgbClr val="002060"/>
                </a:solidFill>
              </a:rPr>
              <a:t>Jaderný reaktor, Jaderná energetika</a:t>
            </a:r>
            <a:r>
              <a:rPr lang="cs-CZ" dirty="0" smtClean="0">
                <a:solidFill>
                  <a:srgbClr val="002060"/>
                </a:solidFill>
              </a:rPr>
              <a:t/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dirty="0" smtClean="0">
                <a:solidFill>
                  <a:srgbClr val="002060"/>
                </a:solidFill>
              </a:rPr>
              <a:t>Číslo operačního programu: </a:t>
            </a:r>
            <a:r>
              <a:rPr lang="cs-CZ" b="1" dirty="0" smtClean="0">
                <a:solidFill>
                  <a:srgbClr val="002060"/>
                </a:solidFill>
              </a:rPr>
              <a:t>CZ.1.07/1.4.00/21.1693</a:t>
            </a:r>
          </a:p>
          <a:p>
            <a:r>
              <a:rPr lang="cs-CZ" dirty="0" smtClean="0">
                <a:solidFill>
                  <a:srgbClr val="002060"/>
                </a:solidFill>
              </a:rPr>
              <a:t>Název projektu: </a:t>
            </a:r>
            <a:r>
              <a:rPr lang="cs-CZ" b="1" dirty="0" smtClean="0">
                <a:solidFill>
                  <a:srgbClr val="002060"/>
                </a:solidFill>
              </a:rPr>
              <a:t>PRIMA ŠKOLA</a:t>
            </a:r>
            <a:endParaRPr lang="cs-CZ" b="1" dirty="0">
              <a:solidFill>
                <a:srgbClr val="002060"/>
              </a:solidFill>
            </a:endParaRPr>
          </a:p>
        </p:txBody>
      </p:sp>
      <p:pic>
        <p:nvPicPr>
          <p:cNvPr id="7" name="Picture 4" descr="logo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71472" y="928670"/>
            <a:ext cx="1811936" cy="172819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Wingdings" pitchFamily="2" charset="2"/>
              <a:buChar char="q"/>
            </a:pPr>
            <a:r>
              <a:rPr lang="cs-CZ" b="1" dirty="0" smtClean="0">
                <a:solidFill>
                  <a:srgbClr val="CC0099"/>
                </a:solidFill>
              </a:rPr>
              <a:t>jadernou energii využíváme k výrobě elektřiny,</a:t>
            </a:r>
          </a:p>
          <a:p>
            <a:pPr>
              <a:buFont typeface="Wingdings" pitchFamily="2" charset="2"/>
              <a:buChar char="q"/>
            </a:pPr>
            <a:r>
              <a:rPr lang="cs-CZ" b="1" dirty="0">
                <a:solidFill>
                  <a:srgbClr val="CC0099"/>
                </a:solidFill>
              </a:rPr>
              <a:t>u</a:t>
            </a:r>
            <a:r>
              <a:rPr lang="cs-CZ" b="1" dirty="0" smtClean="0">
                <a:solidFill>
                  <a:srgbClr val="CC0099"/>
                </a:solidFill>
              </a:rPr>
              <a:t>volňuje se v jaderném reaktoru, </a:t>
            </a:r>
          </a:p>
          <a:p>
            <a:pPr>
              <a:buFont typeface="Wingdings" pitchFamily="2" charset="2"/>
              <a:buChar char="q"/>
            </a:pPr>
            <a:r>
              <a:rPr lang="cs-CZ" b="1" dirty="0">
                <a:solidFill>
                  <a:srgbClr val="CC0099"/>
                </a:solidFill>
              </a:rPr>
              <a:t>v</a:t>
            </a:r>
            <a:r>
              <a:rPr lang="cs-CZ" b="1" dirty="0" smtClean="0">
                <a:solidFill>
                  <a:srgbClr val="CC0099"/>
                </a:solidFill>
              </a:rPr>
              <a:t> něm probíhá řetězová reakce štěpení uranu 235 (dalším štěpným materiálem je plutonium 239, uran 233-vzniká z thoria 232)</a:t>
            </a:r>
          </a:p>
          <a:p>
            <a:pPr>
              <a:buFont typeface="Wingdings" pitchFamily="2" charset="2"/>
              <a:buChar char="q"/>
            </a:pPr>
            <a:r>
              <a:rPr lang="cs-CZ" b="1" dirty="0">
                <a:solidFill>
                  <a:srgbClr val="CC0099"/>
                </a:solidFill>
              </a:rPr>
              <a:t>p</a:t>
            </a:r>
            <a:r>
              <a:rPr lang="cs-CZ" b="1" dirty="0" smtClean="0">
                <a:solidFill>
                  <a:srgbClr val="CC0099"/>
                </a:solidFill>
              </a:rPr>
              <a:t>alivo je v podobě palivových článků (uranové tyče nebo tablety zabudované do kovových pouzder),</a:t>
            </a:r>
          </a:p>
          <a:p>
            <a:pPr>
              <a:buNone/>
            </a:pPr>
            <a:endParaRPr lang="cs-CZ" sz="2800" b="1" dirty="0" smtClean="0">
              <a:solidFill>
                <a:srgbClr val="CC0099"/>
              </a:solidFill>
            </a:endParaRPr>
          </a:p>
          <a:p>
            <a:pPr>
              <a:buNone/>
            </a:pPr>
            <a:endParaRPr lang="cs-CZ" sz="2800" b="1" dirty="0" smtClean="0">
              <a:solidFill>
                <a:srgbClr val="CC0099"/>
              </a:solidFill>
            </a:endParaRPr>
          </a:p>
          <a:p>
            <a:pPr>
              <a:buNone/>
            </a:pPr>
            <a:endParaRPr lang="cs-CZ" sz="2800" b="1" dirty="0">
              <a:solidFill>
                <a:srgbClr val="CC0099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b="1" dirty="0" smtClean="0">
                <a:solidFill>
                  <a:srgbClr val="7030A0"/>
                </a:solidFill>
              </a:rPr>
              <a:t>Výroba jaderné energie:</a:t>
            </a:r>
            <a:endParaRPr lang="cs-CZ" sz="3600" b="1" dirty="0">
              <a:solidFill>
                <a:srgbClr val="7030A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allAtOnce"/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42984"/>
            <a:ext cx="8229600" cy="4864307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q"/>
            </a:pPr>
            <a:r>
              <a:rPr lang="cs-CZ" b="1" dirty="0" smtClean="0">
                <a:solidFill>
                  <a:srgbClr val="008000"/>
                </a:solidFill>
              </a:rPr>
              <a:t>Základní část , kde probíhá řetězová reakce, se nazývá AKTIVNÍ ZÓNA,</a:t>
            </a:r>
          </a:p>
          <a:p>
            <a:pPr>
              <a:buFont typeface="Wingdings" pitchFamily="2" charset="2"/>
              <a:buChar char="q"/>
            </a:pPr>
            <a:r>
              <a:rPr lang="cs-CZ" b="1" dirty="0" smtClean="0">
                <a:solidFill>
                  <a:srgbClr val="008000"/>
                </a:solidFill>
              </a:rPr>
              <a:t>MODERÁTOR (zpomalovač) – voda, grafit - zpomaluje neutrony vyletující z jader po každém štěpení,</a:t>
            </a:r>
          </a:p>
          <a:p>
            <a:pPr>
              <a:buFont typeface="Wingdings" pitchFamily="2" charset="2"/>
              <a:buChar char="q"/>
            </a:pPr>
            <a:r>
              <a:rPr lang="cs-CZ" b="1" dirty="0" smtClean="0">
                <a:solidFill>
                  <a:srgbClr val="008000"/>
                </a:solidFill>
              </a:rPr>
              <a:t>REGULAČNÍ TYČE – k ovládání reaktoru,</a:t>
            </a:r>
          </a:p>
          <a:p>
            <a:pPr>
              <a:buFont typeface="Wingdings" pitchFamily="2" charset="2"/>
              <a:buChar char="q"/>
            </a:pPr>
            <a:r>
              <a:rPr lang="cs-CZ" b="1" dirty="0" smtClean="0">
                <a:solidFill>
                  <a:srgbClr val="008000"/>
                </a:solidFill>
              </a:rPr>
              <a:t>TLAKOVÁ NÁDOBA – slouží k udržení vody v kapalném stavu i při teplotách vyšších, než je teplota varu </a:t>
            </a:r>
          </a:p>
          <a:p>
            <a:pPr>
              <a:buFont typeface="Wingdings" pitchFamily="2" charset="2"/>
              <a:buChar char="q"/>
            </a:pPr>
            <a:r>
              <a:rPr lang="cs-CZ" b="1" dirty="0" smtClean="0">
                <a:solidFill>
                  <a:srgbClr val="008000"/>
                </a:solidFill>
              </a:rPr>
              <a:t>PAROGENERÁTOR – horká voda zde odevzdá teplo, slouží k pohonu turbíny</a:t>
            </a:r>
          </a:p>
          <a:p>
            <a:pPr>
              <a:buFont typeface="Wingdings" pitchFamily="2" charset="2"/>
              <a:buChar char="q"/>
            </a:pPr>
            <a:endParaRPr lang="cs-CZ" b="1" dirty="0" smtClean="0">
              <a:solidFill>
                <a:srgbClr val="008000"/>
              </a:solidFill>
            </a:endParaRPr>
          </a:p>
          <a:p>
            <a:pPr>
              <a:buNone/>
            </a:pPr>
            <a:endParaRPr lang="cs-CZ" b="1" dirty="0">
              <a:solidFill>
                <a:srgbClr val="008000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96908"/>
          </a:xfrm>
        </p:spPr>
        <p:txBody>
          <a:bodyPr>
            <a:normAutofit/>
          </a:bodyPr>
          <a:lstStyle/>
          <a:p>
            <a:r>
              <a:rPr lang="cs-CZ" sz="3600" b="1" dirty="0" smtClean="0">
                <a:solidFill>
                  <a:srgbClr val="00CC00"/>
                </a:solidFill>
              </a:rPr>
              <a:t>Jaderný reaktor – jeho části</a:t>
            </a:r>
            <a:endParaRPr lang="cs-CZ" sz="3600" b="1" dirty="0">
              <a:solidFill>
                <a:srgbClr val="00CC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allAtOnce"/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08036" y="214290"/>
            <a:ext cx="8793120" cy="658064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4" name="TextovéPole 3"/>
          <p:cNvSpPr txBox="1"/>
          <p:nvPr/>
        </p:nvSpPr>
        <p:spPr>
          <a:xfrm>
            <a:off x="285720" y="142852"/>
            <a:ext cx="371477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CC0000"/>
                </a:solidFill>
              </a:rPr>
              <a:t>Schéma nejběžnější JE</a:t>
            </a:r>
            <a:endParaRPr lang="cs-CZ" sz="2400" b="1" dirty="0">
              <a:solidFill>
                <a:srgbClr val="CC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14282" y="571480"/>
            <a:ext cx="871543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008000"/>
                </a:solidFill>
              </a:rPr>
              <a:t>1)reaktorová hala, 2) chladící věž, 3) tlakovodní reaktor 4) řídící tyče, </a:t>
            </a:r>
          </a:p>
          <a:p>
            <a:r>
              <a:rPr lang="cs-CZ" b="1" dirty="0" smtClean="0">
                <a:solidFill>
                  <a:srgbClr val="008000"/>
                </a:solidFill>
              </a:rPr>
              <a:t>6) parogenerátor, 7) aktivní zóna 8) turbína, 9) elektrický generátor</a:t>
            </a:r>
            <a:endParaRPr lang="cs-CZ" b="1" dirty="0">
              <a:solidFill>
                <a:srgbClr val="008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214290"/>
            <a:ext cx="8229600" cy="857256"/>
          </a:xfrm>
        </p:spPr>
        <p:txBody>
          <a:bodyPr>
            <a:normAutofit/>
          </a:bodyPr>
          <a:lstStyle/>
          <a:p>
            <a:r>
              <a:rPr lang="cs-CZ" sz="3600" b="1" dirty="0" smtClean="0">
                <a:solidFill>
                  <a:srgbClr val="FF3300"/>
                </a:solidFill>
              </a:rPr>
              <a:t>Jaderný reaktor – aktivní zóna</a:t>
            </a:r>
            <a:endParaRPr lang="cs-CZ" sz="3600" b="1" dirty="0">
              <a:solidFill>
                <a:srgbClr val="FF3300"/>
              </a:solidFill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142976" y="1351838"/>
            <a:ext cx="6991865" cy="483941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2214554"/>
            <a:ext cx="5043494" cy="3792737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0000FF"/>
                </a:solidFill>
              </a:rPr>
              <a:t>poprvé uskutečnil řetězovou jadernou reakci,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0000FF"/>
                </a:solidFill>
              </a:rPr>
              <a:t>v roce 1942 uvedl do chodu první jaderný reaktor,</a:t>
            </a:r>
            <a:endParaRPr lang="cs-CZ" sz="2800" b="1" dirty="0">
              <a:solidFill>
                <a:srgbClr val="0000FF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582726"/>
          </a:xfrm>
        </p:spPr>
        <p:txBody>
          <a:bodyPr>
            <a:normAutofit fontScale="90000"/>
          </a:bodyPr>
          <a:lstStyle/>
          <a:p>
            <a:r>
              <a:rPr lang="cs-CZ" sz="3600" dirty="0" smtClean="0">
                <a:solidFill>
                  <a:srgbClr val="0099FF"/>
                </a:solidFill>
                <a:effectLst/>
              </a:rPr>
              <a:t>Enrico Fermi – 1901 - 1954</a:t>
            </a:r>
            <a:br>
              <a:rPr lang="cs-CZ" sz="3600" dirty="0" smtClean="0">
                <a:solidFill>
                  <a:srgbClr val="0099FF"/>
                </a:solidFill>
                <a:effectLst/>
              </a:rPr>
            </a:br>
            <a:r>
              <a:rPr lang="cs-CZ" sz="3600" dirty="0" smtClean="0">
                <a:solidFill>
                  <a:srgbClr val="0099FF"/>
                </a:solidFill>
                <a:effectLst/>
              </a:rPr>
              <a:t>italský fyzik, od r. 1938 působil v USA</a:t>
            </a:r>
            <a:endParaRPr lang="cs-CZ" sz="3600" dirty="0">
              <a:solidFill>
                <a:srgbClr val="0099FF"/>
              </a:solidFill>
              <a:effectLst/>
            </a:endParaRP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572132" y="2285992"/>
            <a:ext cx="2409747" cy="337662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allAtOnce"/>
      <p:bldP spid="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CC00CC"/>
                </a:solidFill>
              </a:rPr>
              <a:t>První pokusy využít jadernou energii k výrobě elektřiny proběhly v 50. letech 20. století ve Spojených státech amerických a v tehdejším Sovětském svazu.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CC00CC"/>
                </a:solidFill>
              </a:rPr>
              <a:t>Jaderné reaktory zároveň sloužily k pohonu ponorek a ledoborců.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CC00CC"/>
                </a:solidFill>
              </a:rPr>
              <a:t>Od 60. let 20. století se po celém světě rozvíjela výstavba jaderných elektráren …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CC00CC"/>
                </a:solidFill>
              </a:rPr>
              <a:t>A dnes se v nich získává skoro pětina světové produkce elektřiny.</a:t>
            </a:r>
            <a:endParaRPr lang="cs-CZ" sz="2800" b="1" dirty="0">
              <a:solidFill>
                <a:srgbClr val="CC00CC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>
                <a:solidFill>
                  <a:srgbClr val="660066"/>
                </a:solidFill>
                <a:effectLst/>
              </a:rPr>
              <a:t>Jaderná energetika - historicky</a:t>
            </a:r>
            <a:endParaRPr lang="cs-CZ" sz="3600" dirty="0">
              <a:solidFill>
                <a:srgbClr val="660066"/>
              </a:solidFill>
              <a:effectLst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allAtOnce"/>
      <p:bldP spid="3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481329"/>
            <a:ext cx="4114800" cy="3233556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400" b="1" dirty="0" smtClean="0">
                <a:solidFill>
                  <a:srgbClr val="009900"/>
                </a:solidFill>
              </a:rPr>
              <a:t>Spojené státy americké,</a:t>
            </a:r>
          </a:p>
          <a:p>
            <a:pPr>
              <a:buNone/>
            </a:pPr>
            <a:r>
              <a:rPr lang="cs-CZ" sz="2400" b="1" dirty="0" smtClean="0">
                <a:solidFill>
                  <a:srgbClr val="009900"/>
                </a:solidFill>
              </a:rPr>
              <a:t>Francie,</a:t>
            </a:r>
          </a:p>
          <a:p>
            <a:pPr>
              <a:buNone/>
            </a:pPr>
            <a:r>
              <a:rPr lang="cs-CZ" sz="2400" b="1" dirty="0" smtClean="0">
                <a:solidFill>
                  <a:srgbClr val="009900"/>
                </a:solidFill>
              </a:rPr>
              <a:t>Rusko,</a:t>
            </a:r>
          </a:p>
          <a:p>
            <a:pPr>
              <a:buNone/>
            </a:pPr>
            <a:r>
              <a:rPr lang="cs-CZ" sz="2400" b="1" dirty="0" smtClean="0">
                <a:solidFill>
                  <a:srgbClr val="009900"/>
                </a:solidFill>
              </a:rPr>
              <a:t>Japonsko</a:t>
            </a:r>
            <a:r>
              <a:rPr lang="cs-CZ" sz="2400" b="1" dirty="0" smtClean="0">
                <a:solidFill>
                  <a:srgbClr val="009900"/>
                </a:solidFill>
              </a:rPr>
              <a:t>,</a:t>
            </a:r>
            <a:endParaRPr lang="cs-CZ" sz="2400" b="1" dirty="0" smtClean="0">
              <a:solidFill>
                <a:srgbClr val="009900"/>
              </a:solidFill>
            </a:endParaRPr>
          </a:p>
          <a:p>
            <a:pPr>
              <a:buNone/>
            </a:pPr>
            <a:r>
              <a:rPr lang="cs-CZ" sz="2400" b="1" dirty="0" smtClean="0">
                <a:solidFill>
                  <a:srgbClr val="009900"/>
                </a:solidFill>
              </a:rPr>
              <a:t>Kanada,</a:t>
            </a:r>
          </a:p>
          <a:p>
            <a:pPr>
              <a:buNone/>
            </a:pPr>
            <a:r>
              <a:rPr lang="cs-CZ" sz="2400" b="1" dirty="0" smtClean="0">
                <a:solidFill>
                  <a:srgbClr val="009900"/>
                </a:solidFill>
              </a:rPr>
              <a:t>Velká Británie</a:t>
            </a:r>
            <a:endParaRPr lang="cs-CZ" sz="2400" b="1" dirty="0">
              <a:solidFill>
                <a:srgbClr val="00990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33CC33"/>
                </a:solidFill>
                <a:effectLst/>
              </a:rPr>
              <a:t>Jaderné elektrárny s největším výkonem:</a:t>
            </a:r>
            <a:endParaRPr lang="cs-CZ" sz="3200" dirty="0">
              <a:solidFill>
                <a:srgbClr val="33CC33"/>
              </a:solidFill>
              <a:effectLst/>
            </a:endParaRPr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214678" y="2285992"/>
            <a:ext cx="5572133" cy="334328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5" name="TextovéPole 4"/>
          <p:cNvSpPr txBox="1"/>
          <p:nvPr/>
        </p:nvSpPr>
        <p:spPr>
          <a:xfrm>
            <a:off x="6143636" y="5929330"/>
            <a:ext cx="242889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8000"/>
                </a:solidFill>
              </a:rPr>
              <a:t>Francie</a:t>
            </a:r>
            <a:endParaRPr lang="cs-CZ" sz="2800" b="1" dirty="0">
              <a:solidFill>
                <a:srgbClr val="008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2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allAtOnce"/>
      <p:bldP spid="3" grpId="0"/>
      <p:bldP spid="5" grpId="0" build="allAtOnce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071546"/>
            <a:ext cx="7901014" cy="1928827"/>
          </a:xfrm>
        </p:spPr>
        <p:txBody>
          <a:bodyPr>
            <a:normAutofit fontScale="92500" lnSpcReduction="10000"/>
          </a:bodyPr>
          <a:lstStyle/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0099FF"/>
                </a:solidFill>
              </a:rPr>
              <a:t>Některé země, např. </a:t>
            </a:r>
            <a:r>
              <a:rPr lang="cs-CZ" sz="2800" b="1" u="sng" dirty="0" smtClean="0">
                <a:solidFill>
                  <a:srgbClr val="0033CC"/>
                </a:solidFill>
              </a:rPr>
              <a:t>Rakousko</a:t>
            </a:r>
            <a:r>
              <a:rPr lang="cs-CZ" sz="2800" b="1" dirty="0" smtClean="0">
                <a:solidFill>
                  <a:srgbClr val="0099FF"/>
                </a:solidFill>
              </a:rPr>
              <a:t>, jaderné elektrárny ze zásady odmítají.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0099FF"/>
                </a:solidFill>
              </a:rPr>
              <a:t>Jiné chtějí v dohledné době od získávání elektřiny v jaderných elektrárnách upustit (např. </a:t>
            </a:r>
            <a:r>
              <a:rPr lang="cs-CZ" sz="2800" b="1" dirty="0" smtClean="0">
                <a:solidFill>
                  <a:srgbClr val="0033CC"/>
                </a:solidFill>
              </a:rPr>
              <a:t>Švédsko, Německo</a:t>
            </a:r>
            <a:r>
              <a:rPr lang="cs-CZ" sz="2800" b="1" dirty="0" smtClean="0">
                <a:solidFill>
                  <a:srgbClr val="0099FF"/>
                </a:solidFill>
              </a:rPr>
              <a:t>)</a:t>
            </a:r>
            <a:endParaRPr lang="cs-CZ" sz="2800" b="1" dirty="0">
              <a:solidFill>
                <a:srgbClr val="0099FF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96908"/>
          </a:xfrm>
        </p:spPr>
        <p:txBody>
          <a:bodyPr>
            <a:normAutofit/>
          </a:bodyPr>
          <a:lstStyle/>
          <a:p>
            <a:r>
              <a:rPr lang="cs-CZ" sz="3600" dirty="0" smtClean="0">
                <a:solidFill>
                  <a:srgbClr val="0000FF"/>
                </a:solidFill>
                <a:effectLst/>
              </a:rPr>
              <a:t>Odmítání jaderných elektráren:</a:t>
            </a:r>
            <a:endParaRPr lang="cs-CZ" sz="3600" dirty="0">
              <a:solidFill>
                <a:srgbClr val="0000FF"/>
              </a:solidFill>
              <a:effectLst/>
            </a:endParaRPr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000364" y="3286124"/>
            <a:ext cx="5715000" cy="32194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5" name="TextovéPole 4"/>
          <p:cNvSpPr txBox="1"/>
          <p:nvPr/>
        </p:nvSpPr>
        <p:spPr>
          <a:xfrm>
            <a:off x="214282" y="4786322"/>
            <a:ext cx="264317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0033CC"/>
                </a:solidFill>
              </a:rPr>
              <a:t>Vodní elektrárna v Rakousku</a:t>
            </a:r>
            <a:endParaRPr lang="cs-CZ" sz="2400" b="1" dirty="0">
              <a:solidFill>
                <a:srgbClr val="0033CC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allAtOnce"/>
      <p:bldP spid="3" grpId="0"/>
      <p:bldP spid="5" grpId="0" build="allAtOnce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643050"/>
            <a:ext cx="8229600" cy="4143404"/>
          </a:xfrm>
        </p:spPr>
        <p:txBody>
          <a:bodyPr>
            <a:noAutofit/>
          </a:bodyPr>
          <a:lstStyle/>
          <a:p>
            <a:pPr>
              <a:buFont typeface="Wingdings" pitchFamily="2" charset="2"/>
              <a:buChar char="q"/>
            </a:pPr>
            <a:r>
              <a:rPr lang="cs-CZ" sz="3600" b="1" dirty="0" smtClean="0">
                <a:solidFill>
                  <a:srgbClr val="CC0000"/>
                </a:solidFill>
              </a:rPr>
              <a:t>V provozu je jaderná elektrárna v </a:t>
            </a:r>
            <a:r>
              <a:rPr lang="cs-CZ" sz="3600" b="1" u="sng" dirty="0" smtClean="0">
                <a:solidFill>
                  <a:srgbClr val="800000"/>
                </a:solidFill>
              </a:rPr>
              <a:t>Dukovanech</a:t>
            </a:r>
            <a:r>
              <a:rPr lang="cs-CZ" sz="3600" b="1" dirty="0" smtClean="0">
                <a:solidFill>
                  <a:srgbClr val="CC0000"/>
                </a:solidFill>
              </a:rPr>
              <a:t> na Třebíčsku a jižních Čechách elektrárna </a:t>
            </a:r>
            <a:r>
              <a:rPr lang="cs-CZ" sz="3600" b="1" u="sng" dirty="0" smtClean="0">
                <a:solidFill>
                  <a:srgbClr val="800000"/>
                </a:solidFill>
              </a:rPr>
              <a:t>Temelín</a:t>
            </a:r>
            <a:r>
              <a:rPr lang="cs-CZ" sz="3600" b="1" dirty="0" smtClean="0">
                <a:solidFill>
                  <a:srgbClr val="CC0000"/>
                </a:solidFill>
              </a:rPr>
              <a:t>.</a:t>
            </a:r>
          </a:p>
          <a:p>
            <a:pPr>
              <a:buFont typeface="Wingdings" pitchFamily="2" charset="2"/>
              <a:buChar char="q"/>
            </a:pPr>
            <a:r>
              <a:rPr lang="cs-CZ" sz="3600" b="1" dirty="0" smtClean="0">
                <a:solidFill>
                  <a:srgbClr val="CC0000"/>
                </a:solidFill>
              </a:rPr>
              <a:t>Jaderné elektrárny u nás se podílejí na výrobě elektrické energie asi 31 %.</a:t>
            </a:r>
            <a:endParaRPr lang="cs-CZ" sz="3600" b="1" dirty="0">
              <a:solidFill>
                <a:srgbClr val="CC000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54098"/>
          </a:xfrm>
        </p:spPr>
        <p:txBody>
          <a:bodyPr>
            <a:noAutofit/>
          </a:bodyPr>
          <a:lstStyle/>
          <a:p>
            <a:r>
              <a:rPr lang="cs-CZ" sz="3200" dirty="0" smtClean="0">
                <a:solidFill>
                  <a:srgbClr val="800000"/>
                </a:solidFill>
                <a:effectLst/>
              </a:rPr>
              <a:t>Jaderné elektrárny v České republice:</a:t>
            </a:r>
            <a:endParaRPr lang="cs-CZ" sz="3200" dirty="0">
              <a:solidFill>
                <a:srgbClr val="800000"/>
              </a:solidFill>
              <a:effectLst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allAtOnce"/>
      <p:bldP spid="3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31784" y="1245658"/>
            <a:ext cx="7969306" cy="448273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3" name="TextovéPole 2"/>
          <p:cNvSpPr txBox="1"/>
          <p:nvPr/>
        </p:nvSpPr>
        <p:spPr>
          <a:xfrm>
            <a:off x="1214414" y="428604"/>
            <a:ext cx="628654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0099FF"/>
                </a:solidFill>
              </a:rPr>
              <a:t>Jaderná elektrárna Dukovany</a:t>
            </a:r>
            <a:endParaRPr lang="cs-CZ" sz="3200" b="1" dirty="0">
              <a:solidFill>
                <a:srgbClr val="0099FF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allAtOnce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85852" y="1500174"/>
            <a:ext cx="6786610" cy="423355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3" name="TextovéPole 2"/>
          <p:cNvSpPr txBox="1"/>
          <p:nvPr/>
        </p:nvSpPr>
        <p:spPr>
          <a:xfrm>
            <a:off x="1500166" y="642918"/>
            <a:ext cx="528641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8000"/>
                </a:solidFill>
              </a:rPr>
              <a:t>Jaderná elektrárna Temelín</a:t>
            </a:r>
            <a:endParaRPr lang="cs-CZ" sz="2800" b="1" dirty="0">
              <a:solidFill>
                <a:srgbClr val="008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81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allAtOnce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000109"/>
            <a:ext cx="8229600" cy="2714644"/>
          </a:xfrm>
        </p:spPr>
        <p:txBody>
          <a:bodyPr>
            <a:normAutofit lnSpcReduction="10000"/>
          </a:bodyPr>
          <a:lstStyle/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660066"/>
                </a:solidFill>
              </a:rPr>
              <a:t>Havarijní tyče </a:t>
            </a:r>
            <a:r>
              <a:rPr lang="cs-CZ" sz="2800" b="1" dirty="0" smtClean="0">
                <a:solidFill>
                  <a:srgbClr val="CC00CC"/>
                </a:solidFill>
              </a:rPr>
              <a:t>(v případě nebezpečí automaticky zastaví řetězovou reakci,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660066"/>
                </a:solidFill>
              </a:rPr>
              <a:t>Automatické ochrany</a:t>
            </a:r>
            <a:r>
              <a:rPr lang="cs-CZ" sz="2800" b="1" dirty="0" smtClean="0">
                <a:solidFill>
                  <a:srgbClr val="CC00CC"/>
                </a:solidFill>
              </a:rPr>
              <a:t>,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660066"/>
                </a:solidFill>
              </a:rPr>
              <a:t>Systémy dodatečného chlazení</a:t>
            </a:r>
            <a:r>
              <a:rPr lang="cs-CZ" sz="2800" b="1" dirty="0" smtClean="0">
                <a:solidFill>
                  <a:srgbClr val="CC00CC"/>
                </a:solidFill>
              </a:rPr>
              <a:t>,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660066"/>
                </a:solidFill>
              </a:rPr>
              <a:t>Kontejnment</a:t>
            </a:r>
            <a:r>
              <a:rPr lang="cs-CZ" sz="2800" b="1" dirty="0" smtClean="0">
                <a:solidFill>
                  <a:srgbClr val="CC00CC"/>
                </a:solidFill>
              </a:rPr>
              <a:t> (ochranná obálka z oceli a betonu)</a:t>
            </a:r>
          </a:p>
          <a:p>
            <a:pPr>
              <a:buNone/>
            </a:pPr>
            <a:endParaRPr lang="cs-CZ" sz="2800" b="1" dirty="0">
              <a:solidFill>
                <a:srgbClr val="CC00CC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96908"/>
          </a:xfrm>
        </p:spPr>
        <p:txBody>
          <a:bodyPr>
            <a:normAutofit/>
          </a:bodyPr>
          <a:lstStyle/>
          <a:p>
            <a:r>
              <a:rPr lang="cs-CZ" sz="3600" dirty="0" smtClean="0">
                <a:solidFill>
                  <a:srgbClr val="660066"/>
                </a:solidFill>
                <a:effectLst/>
              </a:rPr>
              <a:t>Bezpečnostní opatření:</a:t>
            </a:r>
            <a:endParaRPr lang="cs-CZ" sz="3600" dirty="0">
              <a:solidFill>
                <a:srgbClr val="660066"/>
              </a:solidFill>
              <a:effectLst/>
            </a:endParaRPr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572000" y="3714752"/>
            <a:ext cx="3793211" cy="308514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6" name="TextovéPole 5"/>
          <p:cNvSpPr txBox="1"/>
          <p:nvPr/>
        </p:nvSpPr>
        <p:spPr>
          <a:xfrm>
            <a:off x="2000232" y="5786454"/>
            <a:ext cx="250033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660066"/>
                </a:solidFill>
              </a:rPr>
              <a:t>Kontejnment</a:t>
            </a:r>
            <a:endParaRPr lang="cs-CZ" sz="2800" b="1" dirty="0">
              <a:solidFill>
                <a:srgbClr val="660066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allAtOnce"/>
      <p:bldP spid="3" grpId="0"/>
      <p:bldP spid="6" grpId="0" build="allAtOnce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2214554"/>
            <a:ext cx="8229600" cy="3792737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q"/>
            </a:pPr>
            <a:r>
              <a:rPr lang="cs-CZ" sz="3200" b="1" dirty="0" smtClean="0">
                <a:solidFill>
                  <a:srgbClr val="3333CC"/>
                </a:solidFill>
              </a:rPr>
              <a:t>neznečišťuje životní prostředí popílkem, oxidy síry a dusíku</a:t>
            </a:r>
          </a:p>
          <a:p>
            <a:pPr>
              <a:buFont typeface="Wingdings" pitchFamily="2" charset="2"/>
              <a:buChar char="q"/>
            </a:pPr>
            <a:r>
              <a:rPr lang="cs-CZ" sz="3200" b="1" dirty="0" smtClean="0">
                <a:solidFill>
                  <a:srgbClr val="3333CC"/>
                </a:solidFill>
              </a:rPr>
              <a:t>nezvyšuje koncentraci oxidu uhličitého v atmosféře a tím nebezpečí skleníkového efektu</a:t>
            </a:r>
            <a:endParaRPr lang="cs-CZ" sz="3200" b="1" dirty="0">
              <a:solidFill>
                <a:srgbClr val="3333CC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725602"/>
          </a:xfrm>
        </p:spPr>
        <p:txBody>
          <a:bodyPr>
            <a:normAutofit/>
          </a:bodyPr>
          <a:lstStyle/>
          <a:p>
            <a:r>
              <a:rPr lang="cs-CZ" sz="3600" dirty="0" smtClean="0">
                <a:solidFill>
                  <a:srgbClr val="0000FF"/>
                </a:solidFill>
                <a:effectLst/>
              </a:rPr>
              <a:t> Pozitiva jaderné elektrárny ve srovnání s uhelnou elektrárnou:</a:t>
            </a:r>
            <a:endParaRPr lang="cs-CZ" sz="3600" dirty="0">
              <a:solidFill>
                <a:srgbClr val="0000FF"/>
              </a:solidFill>
              <a:effectLst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allAtOnce"/>
      <p:bldP spid="3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428737"/>
            <a:ext cx="8229600" cy="2071702"/>
          </a:xfrm>
        </p:spPr>
        <p:txBody>
          <a:bodyPr>
            <a:normAutofit fontScale="92500" lnSpcReduction="20000"/>
          </a:bodyPr>
          <a:lstStyle/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008000"/>
                </a:solidFill>
              </a:rPr>
              <a:t>možnost havárie, jaderný výbuch ohrožuje člověka pronikavým zářením, vysokými teplotami, tlakovou vlnou a dlouhodobým zamořením přírodního prostředí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008000"/>
                </a:solidFill>
              </a:rPr>
              <a:t>nedořešená otázka konečné likvidace vyhořelého paliva</a:t>
            </a:r>
          </a:p>
          <a:p>
            <a:pPr>
              <a:buNone/>
            </a:pPr>
            <a:endParaRPr lang="cs-CZ" sz="2800" b="1" dirty="0">
              <a:solidFill>
                <a:srgbClr val="00800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082660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00CC00"/>
                </a:solidFill>
                <a:effectLst/>
              </a:rPr>
              <a:t>Hlavní obavy, které jaderná energetika vyvolává na veřejnosti:</a:t>
            </a:r>
            <a:endParaRPr lang="cs-CZ" sz="3200" dirty="0">
              <a:solidFill>
                <a:srgbClr val="00CC00"/>
              </a:solidFill>
              <a:effectLst/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143372" y="3643314"/>
            <a:ext cx="4500594" cy="3053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5" name="TextovéPole 4"/>
          <p:cNvSpPr txBox="1"/>
          <p:nvPr/>
        </p:nvSpPr>
        <p:spPr>
          <a:xfrm>
            <a:off x="428596" y="4857760"/>
            <a:ext cx="357190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660066"/>
                </a:solidFill>
              </a:rPr>
              <a:t>vodní bazén pro skladování vyhořelého paliva</a:t>
            </a:r>
            <a:endParaRPr lang="cs-CZ" sz="2400" b="1" dirty="0">
              <a:solidFill>
                <a:srgbClr val="660066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allAtOnce"/>
      <p:bldP spid="3" grpId="0"/>
      <p:bldP spid="5" grpId="0" build="allAtOnce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928802"/>
            <a:ext cx="8229600" cy="4078489"/>
          </a:xfrm>
        </p:spPr>
        <p:txBody>
          <a:bodyPr>
            <a:normAutofit lnSpcReduction="10000"/>
          </a:bodyPr>
          <a:lstStyle/>
          <a:p>
            <a:pPr>
              <a:buFont typeface="Wingdings" pitchFamily="2" charset="2"/>
              <a:buChar char="q"/>
            </a:pPr>
            <a:r>
              <a:rPr lang="cs-CZ" b="1" dirty="0" smtClean="0">
                <a:solidFill>
                  <a:srgbClr val="990099"/>
                </a:solidFill>
              </a:rPr>
              <a:t>Zahynulo několik stovek lidí, především požárníků a členů týmů likvidující následky havárie na nemoc z ozáření.</a:t>
            </a:r>
          </a:p>
          <a:p>
            <a:pPr>
              <a:buFont typeface="Wingdings" pitchFamily="2" charset="2"/>
              <a:buChar char="q"/>
            </a:pPr>
            <a:r>
              <a:rPr lang="cs-CZ" b="1" dirty="0" smtClean="0">
                <a:solidFill>
                  <a:srgbClr val="990099"/>
                </a:solidFill>
              </a:rPr>
              <a:t>Značné množství lidí bylo ohroženo na zdraví, muselo opustit své domovy.</a:t>
            </a:r>
          </a:p>
          <a:p>
            <a:pPr>
              <a:buFont typeface="Wingdings" pitchFamily="2" charset="2"/>
              <a:buChar char="q"/>
            </a:pPr>
            <a:r>
              <a:rPr lang="cs-CZ" b="1" dirty="0" smtClean="0">
                <a:solidFill>
                  <a:srgbClr val="990099"/>
                </a:solidFill>
              </a:rPr>
              <a:t>Katastrofa způsobila velké ekonomické škody.</a:t>
            </a:r>
          </a:p>
          <a:p>
            <a:pPr>
              <a:buFont typeface="Wingdings" pitchFamily="2" charset="2"/>
              <a:buChar char="q"/>
            </a:pPr>
            <a:r>
              <a:rPr lang="cs-CZ" b="1" dirty="0" smtClean="0">
                <a:solidFill>
                  <a:srgbClr val="990099"/>
                </a:solidFill>
              </a:rPr>
              <a:t>Příčinou bylo hrubé porušení předpisů provozním personálem, ale také nevhodná koncepce reaktoru.</a:t>
            </a:r>
          </a:p>
          <a:p>
            <a:pPr>
              <a:buNone/>
            </a:pPr>
            <a:endParaRPr lang="cs-CZ" b="1" dirty="0">
              <a:solidFill>
                <a:srgbClr val="990099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654164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CC0099"/>
                </a:solidFill>
                <a:effectLst/>
              </a:rPr>
              <a:t>Nejzávažnější katastrofa na 4.bloku jaderné elektrárny v Černobylu na Ukrajině v roce 1986</a:t>
            </a:r>
            <a:endParaRPr lang="cs-CZ" sz="3200" dirty="0">
              <a:solidFill>
                <a:srgbClr val="CC0099"/>
              </a:solidFill>
              <a:effectLst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allAtOnce"/>
      <p:bldP spid="3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FF3300"/>
                </a:solidFill>
              </a:rPr>
              <a:t>Výzkum a technický rozvoj pokračuje rychlým tempem.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FF3300"/>
                </a:solidFill>
              </a:rPr>
              <a:t>Vznikají projekty nových elektráren s tzv. inhertní bezpečností (které se v případě nebezpečí samy odstaví bez zásahu člověka).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FF3300"/>
                </a:solidFill>
              </a:rPr>
              <a:t>Uvažuje se o umísťování jaderných elektráren pod zem, zdokonaluje se počítačové řízení elektráren.</a:t>
            </a:r>
            <a:endParaRPr lang="cs-CZ" sz="2800" b="1" dirty="0">
              <a:solidFill>
                <a:srgbClr val="FF330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>
                <a:solidFill>
                  <a:srgbClr val="CC0000"/>
                </a:solidFill>
                <a:effectLst/>
              </a:rPr>
              <a:t>Budoucnost jaderných elektráren ???</a:t>
            </a:r>
            <a:endParaRPr lang="cs-CZ" sz="3600" dirty="0">
              <a:solidFill>
                <a:srgbClr val="CC0000"/>
              </a:solidFill>
              <a:effectLst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allAtOnce"/>
      <p:bldP spid="3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786050" y="428604"/>
            <a:ext cx="6000792" cy="60007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3" name="TextovéPole 2"/>
          <p:cNvSpPr txBox="1"/>
          <p:nvPr/>
        </p:nvSpPr>
        <p:spPr>
          <a:xfrm>
            <a:off x="142844" y="2285992"/>
            <a:ext cx="2500330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3333CC"/>
                </a:solidFill>
              </a:rPr>
              <a:t>nástin slibné budoucnosti jaderných elektráren</a:t>
            </a:r>
            <a:endParaRPr lang="cs-CZ" sz="2800" b="1" dirty="0">
              <a:solidFill>
                <a:srgbClr val="3333CC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allAtOnce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71546"/>
            <a:ext cx="8229600" cy="4935745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1200" b="1" dirty="0" smtClean="0">
                <a:solidFill>
                  <a:srgbClr val="0070C0"/>
                </a:solidFill>
              </a:rPr>
              <a:t>doc. RNDr. Růžena  Kolářová, CSc., PaedDr. Jiří Bohuněk, Fyzika pro 9. ročník základní školy, nakladatelství Prometheus, 2008, ISBN 978-80-7196-193-2.</a:t>
            </a:r>
          </a:p>
          <a:p>
            <a:pPr>
              <a:buNone/>
            </a:pPr>
            <a:r>
              <a:rPr lang="cs-CZ" sz="1200" b="1" dirty="0" smtClean="0">
                <a:solidFill>
                  <a:srgbClr val="0070C0"/>
                </a:solidFill>
              </a:rPr>
              <a:t>galerie office </a:t>
            </a:r>
          </a:p>
          <a:p>
            <a:pPr>
              <a:buNone/>
            </a:pPr>
            <a:r>
              <a:rPr lang="en-US" sz="1200" b="1" dirty="0" smtClean="0">
                <a:solidFill>
                  <a:srgbClr val="0070C0"/>
                </a:solidFill>
                <a:hlinkClick r:id="rId2"/>
              </a:rPr>
              <a:t>http://artemis.osu.cz/mmfyz/jm/img/small/jadern%FD%20reaktor.jpg</a:t>
            </a:r>
            <a:r>
              <a:rPr lang="cs-CZ" sz="1200" b="1" dirty="0" smtClean="0">
                <a:solidFill>
                  <a:srgbClr val="0070C0"/>
                </a:solidFill>
              </a:rPr>
              <a:t> </a:t>
            </a:r>
            <a:r>
              <a:rPr lang="en-US" sz="1200" b="1" dirty="0" smtClean="0">
                <a:solidFill>
                  <a:srgbClr val="0070C0"/>
                </a:solidFill>
              </a:rPr>
              <a:t>[</a:t>
            </a:r>
            <a:r>
              <a:rPr lang="cs-CZ" sz="1200" b="1" dirty="0" smtClean="0">
                <a:solidFill>
                  <a:srgbClr val="0070C0"/>
                </a:solidFill>
              </a:rPr>
              <a:t>cit.: 2012-02-24</a:t>
            </a:r>
            <a:r>
              <a:rPr lang="en-US" sz="1200" b="1" dirty="0" smtClean="0">
                <a:solidFill>
                  <a:srgbClr val="0070C0"/>
                </a:solidFill>
              </a:rPr>
              <a:t>]</a:t>
            </a:r>
            <a:endParaRPr lang="cs-CZ" sz="1200" b="1" dirty="0" smtClean="0">
              <a:solidFill>
                <a:srgbClr val="0070C0"/>
              </a:solidFill>
            </a:endParaRPr>
          </a:p>
          <a:p>
            <a:pPr>
              <a:buNone/>
            </a:pPr>
            <a:r>
              <a:rPr lang="en-US" sz="1200" b="1" dirty="0" smtClean="0">
                <a:solidFill>
                  <a:srgbClr val="0070C0"/>
                </a:solidFill>
                <a:hlinkClick r:id="rId3"/>
              </a:rPr>
              <a:t>http://www.pise.cz/blog/img/fyzmatik/113774.jpg</a:t>
            </a:r>
            <a:r>
              <a:rPr lang="cs-CZ" sz="1200" b="1" dirty="0" smtClean="0">
                <a:solidFill>
                  <a:srgbClr val="0070C0"/>
                </a:solidFill>
              </a:rPr>
              <a:t> </a:t>
            </a:r>
            <a:r>
              <a:rPr lang="en-US" sz="1200" b="1" dirty="0" smtClean="0">
                <a:solidFill>
                  <a:srgbClr val="0070C0"/>
                </a:solidFill>
              </a:rPr>
              <a:t>[</a:t>
            </a:r>
            <a:r>
              <a:rPr lang="cs-CZ" sz="1200" b="1" dirty="0" smtClean="0">
                <a:solidFill>
                  <a:srgbClr val="0070C0"/>
                </a:solidFill>
              </a:rPr>
              <a:t>cit.: 2012-02-24</a:t>
            </a:r>
            <a:r>
              <a:rPr lang="en-US" sz="1200" b="1" dirty="0" smtClean="0">
                <a:solidFill>
                  <a:srgbClr val="0070C0"/>
                </a:solidFill>
              </a:rPr>
              <a:t>]</a:t>
            </a:r>
            <a:endParaRPr lang="cs-CZ" sz="1200" b="1" dirty="0" smtClean="0">
              <a:solidFill>
                <a:srgbClr val="0070C0"/>
              </a:solidFill>
            </a:endParaRPr>
          </a:p>
          <a:p>
            <a:pPr>
              <a:buNone/>
            </a:pPr>
            <a:r>
              <a:rPr lang="en-US" sz="1200" b="1" dirty="0" smtClean="0">
                <a:solidFill>
                  <a:srgbClr val="0070C0"/>
                </a:solidFill>
                <a:hlinkClick r:id="rId4"/>
              </a:rPr>
              <a:t>http://astronuklfyzika.sweb.cz/JadReaktor.gif</a:t>
            </a:r>
            <a:r>
              <a:rPr lang="cs-CZ" sz="1200" b="1" dirty="0" smtClean="0">
                <a:solidFill>
                  <a:srgbClr val="0070C0"/>
                </a:solidFill>
              </a:rPr>
              <a:t> </a:t>
            </a:r>
            <a:r>
              <a:rPr lang="en-US" sz="1200" b="1" dirty="0" smtClean="0">
                <a:solidFill>
                  <a:srgbClr val="0070C0"/>
                </a:solidFill>
              </a:rPr>
              <a:t>[</a:t>
            </a:r>
            <a:r>
              <a:rPr lang="cs-CZ" sz="1200" b="1" dirty="0" smtClean="0">
                <a:solidFill>
                  <a:srgbClr val="0070C0"/>
                </a:solidFill>
              </a:rPr>
              <a:t>cit.: 2012-02-24</a:t>
            </a:r>
            <a:r>
              <a:rPr lang="en-US" sz="1200" b="1" dirty="0" smtClean="0">
                <a:solidFill>
                  <a:srgbClr val="0070C0"/>
                </a:solidFill>
              </a:rPr>
              <a:t>]</a:t>
            </a:r>
            <a:endParaRPr lang="cs-CZ" sz="1200" b="1" dirty="0" smtClean="0">
              <a:solidFill>
                <a:srgbClr val="0070C0"/>
              </a:solidFill>
            </a:endParaRPr>
          </a:p>
          <a:p>
            <a:pPr>
              <a:buNone/>
            </a:pPr>
            <a:r>
              <a:rPr lang="en-US" sz="1200" b="1" dirty="0" smtClean="0">
                <a:solidFill>
                  <a:srgbClr val="0070C0"/>
                </a:solidFill>
                <a:hlinkClick r:id="rId5"/>
              </a:rPr>
              <a:t>http://www.nobelprize.org/nobel_prizes/physics/laureates/1938/fermi.jpg</a:t>
            </a:r>
            <a:r>
              <a:rPr lang="cs-CZ" sz="1200" b="1" dirty="0" smtClean="0">
                <a:solidFill>
                  <a:srgbClr val="0070C0"/>
                </a:solidFill>
              </a:rPr>
              <a:t> </a:t>
            </a:r>
            <a:r>
              <a:rPr lang="en-US" sz="1200" b="1" dirty="0" smtClean="0">
                <a:solidFill>
                  <a:srgbClr val="0070C0"/>
                </a:solidFill>
              </a:rPr>
              <a:t>[</a:t>
            </a:r>
            <a:r>
              <a:rPr lang="cs-CZ" sz="1200" b="1" dirty="0" smtClean="0">
                <a:solidFill>
                  <a:srgbClr val="0070C0"/>
                </a:solidFill>
              </a:rPr>
              <a:t>cit.: 2012-02-24</a:t>
            </a:r>
            <a:r>
              <a:rPr lang="en-US" sz="1200" b="1" dirty="0" smtClean="0">
                <a:solidFill>
                  <a:srgbClr val="0070C0"/>
                </a:solidFill>
              </a:rPr>
              <a:t>]</a:t>
            </a:r>
            <a:endParaRPr lang="cs-CZ" sz="1200" b="1" dirty="0" smtClean="0">
              <a:solidFill>
                <a:srgbClr val="0070C0"/>
              </a:solidFill>
            </a:endParaRPr>
          </a:p>
          <a:p>
            <a:pPr>
              <a:buNone/>
            </a:pPr>
            <a:r>
              <a:rPr lang="en-US" sz="1200" b="1" dirty="0" smtClean="0">
                <a:solidFill>
                  <a:srgbClr val="0070C0"/>
                </a:solidFill>
                <a:hlinkClick r:id="rId6"/>
              </a:rPr>
              <a:t>http://atominfo.cz/wp-content/uploads/2011/07/nuclear_belleville.jpg</a:t>
            </a:r>
            <a:r>
              <a:rPr lang="cs-CZ" sz="1200" b="1" dirty="0" smtClean="0">
                <a:solidFill>
                  <a:srgbClr val="0070C0"/>
                </a:solidFill>
              </a:rPr>
              <a:t> </a:t>
            </a:r>
            <a:r>
              <a:rPr lang="en-US" sz="1200" b="1" dirty="0" smtClean="0">
                <a:solidFill>
                  <a:srgbClr val="0070C0"/>
                </a:solidFill>
              </a:rPr>
              <a:t>[</a:t>
            </a:r>
            <a:r>
              <a:rPr lang="cs-CZ" sz="1200" b="1" dirty="0" smtClean="0">
                <a:solidFill>
                  <a:srgbClr val="0070C0"/>
                </a:solidFill>
              </a:rPr>
              <a:t>cit.: 2012-02-24</a:t>
            </a:r>
            <a:r>
              <a:rPr lang="en-US" sz="1200" b="1" dirty="0" smtClean="0">
                <a:solidFill>
                  <a:srgbClr val="0070C0"/>
                </a:solidFill>
              </a:rPr>
              <a:t>]</a:t>
            </a:r>
            <a:endParaRPr lang="cs-CZ" sz="1200" b="1" dirty="0" smtClean="0">
              <a:solidFill>
                <a:srgbClr val="0070C0"/>
              </a:solidFill>
            </a:endParaRPr>
          </a:p>
          <a:p>
            <a:pPr>
              <a:buNone/>
            </a:pPr>
            <a:r>
              <a:rPr lang="en-US" sz="1200" b="1" dirty="0" smtClean="0">
                <a:solidFill>
                  <a:srgbClr val="0070C0"/>
                </a:solidFill>
                <a:hlinkClick r:id="rId7"/>
              </a:rPr>
              <a:t>http://media.novinky.cz/042/280424-top_foto1-snfrw.jpg</a:t>
            </a:r>
            <a:r>
              <a:rPr lang="cs-CZ" sz="1200" b="1" dirty="0" smtClean="0">
                <a:solidFill>
                  <a:srgbClr val="0070C0"/>
                </a:solidFill>
              </a:rPr>
              <a:t> </a:t>
            </a:r>
            <a:r>
              <a:rPr lang="en-US" sz="1200" b="1" dirty="0" smtClean="0">
                <a:solidFill>
                  <a:srgbClr val="0070C0"/>
                </a:solidFill>
              </a:rPr>
              <a:t>[</a:t>
            </a:r>
            <a:r>
              <a:rPr lang="cs-CZ" sz="1200" b="1" dirty="0" smtClean="0">
                <a:solidFill>
                  <a:srgbClr val="0070C0"/>
                </a:solidFill>
              </a:rPr>
              <a:t>cit.: 2012-02-24</a:t>
            </a:r>
            <a:r>
              <a:rPr lang="en-US" sz="1200" b="1" dirty="0" smtClean="0">
                <a:solidFill>
                  <a:srgbClr val="0070C0"/>
                </a:solidFill>
              </a:rPr>
              <a:t>]</a:t>
            </a:r>
            <a:endParaRPr lang="cs-CZ" sz="1200" b="1" dirty="0" smtClean="0">
              <a:solidFill>
                <a:srgbClr val="0070C0"/>
              </a:solidFill>
            </a:endParaRPr>
          </a:p>
          <a:p>
            <a:pPr>
              <a:buNone/>
            </a:pPr>
            <a:r>
              <a:rPr lang="en-US" sz="1200" b="1" dirty="0" smtClean="0">
                <a:solidFill>
                  <a:srgbClr val="0070C0"/>
                </a:solidFill>
                <a:hlinkClick r:id="rId8"/>
              </a:rPr>
              <a:t>http://www.vyletnik.cz/images/profily/users/1970/jaderna-elektrarna-dukovany-informacni-centrum-2952b4d341.jpg</a:t>
            </a:r>
            <a:r>
              <a:rPr lang="cs-CZ" sz="1200" b="1" dirty="0" smtClean="0">
                <a:solidFill>
                  <a:srgbClr val="0070C0"/>
                </a:solidFill>
              </a:rPr>
              <a:t> </a:t>
            </a:r>
            <a:r>
              <a:rPr lang="en-US" sz="1200" b="1" dirty="0" smtClean="0">
                <a:solidFill>
                  <a:srgbClr val="0070C0"/>
                </a:solidFill>
              </a:rPr>
              <a:t>[</a:t>
            </a:r>
            <a:r>
              <a:rPr lang="cs-CZ" sz="1200" b="1" dirty="0" smtClean="0">
                <a:solidFill>
                  <a:srgbClr val="0070C0"/>
                </a:solidFill>
              </a:rPr>
              <a:t>cit.: 2012-02-24</a:t>
            </a:r>
            <a:r>
              <a:rPr lang="en-US" sz="1200" b="1" dirty="0" smtClean="0">
                <a:solidFill>
                  <a:srgbClr val="0070C0"/>
                </a:solidFill>
              </a:rPr>
              <a:t>]</a:t>
            </a:r>
            <a:endParaRPr lang="cs-CZ" sz="1200" b="1" dirty="0" smtClean="0">
              <a:solidFill>
                <a:srgbClr val="0070C0"/>
              </a:solidFill>
            </a:endParaRPr>
          </a:p>
          <a:p>
            <a:pPr>
              <a:buNone/>
            </a:pPr>
            <a:r>
              <a:rPr lang="en-US" sz="1200" b="1" dirty="0" smtClean="0">
                <a:solidFill>
                  <a:srgbClr val="0070C0"/>
                </a:solidFill>
                <a:hlinkClick r:id="rId9"/>
              </a:rPr>
              <a:t>http://www.casopisstavebnictvi.cz/UserFiles/Image/0704/47_02.jpg</a:t>
            </a:r>
            <a:r>
              <a:rPr lang="cs-CZ" sz="1200" b="1" dirty="0" smtClean="0">
                <a:solidFill>
                  <a:srgbClr val="0070C0"/>
                </a:solidFill>
              </a:rPr>
              <a:t> </a:t>
            </a:r>
            <a:r>
              <a:rPr lang="en-US" sz="1200" b="1" dirty="0" smtClean="0">
                <a:solidFill>
                  <a:srgbClr val="0070C0"/>
                </a:solidFill>
              </a:rPr>
              <a:t>[</a:t>
            </a:r>
            <a:r>
              <a:rPr lang="cs-CZ" sz="1200" b="1" dirty="0" smtClean="0">
                <a:solidFill>
                  <a:srgbClr val="0070C0"/>
                </a:solidFill>
              </a:rPr>
              <a:t>cit.: 2012-02-24</a:t>
            </a:r>
            <a:r>
              <a:rPr lang="en-US" sz="1200" b="1" dirty="0" smtClean="0">
                <a:solidFill>
                  <a:srgbClr val="0070C0"/>
                </a:solidFill>
              </a:rPr>
              <a:t>]</a:t>
            </a:r>
            <a:endParaRPr lang="cs-CZ" sz="1200" b="1" dirty="0" smtClean="0">
              <a:solidFill>
                <a:srgbClr val="0070C0"/>
              </a:solidFill>
            </a:endParaRPr>
          </a:p>
          <a:p>
            <a:pPr>
              <a:buNone/>
            </a:pPr>
            <a:r>
              <a:rPr lang="cs-CZ" sz="1200" b="1" dirty="0" smtClean="0">
                <a:solidFill>
                  <a:srgbClr val="0070C0"/>
                </a:solidFill>
                <a:hlinkClick r:id="rId10"/>
              </a:rPr>
              <a:t>http://img.ihned.cz/attachment.php/560/12034560/aist8BE7HILMjlPQWbcdefgpyzU29ARV/finsko_elektrarna_jaderna_stavba_1_ilu.jpg.jpg</a:t>
            </a:r>
            <a:r>
              <a:rPr lang="cs-CZ" sz="1200" b="1" dirty="0" smtClean="0">
                <a:solidFill>
                  <a:srgbClr val="0070C0"/>
                </a:solidFill>
              </a:rPr>
              <a:t> </a:t>
            </a:r>
            <a:r>
              <a:rPr lang="en-US" sz="1200" b="1" dirty="0" smtClean="0">
                <a:solidFill>
                  <a:srgbClr val="0070C0"/>
                </a:solidFill>
              </a:rPr>
              <a:t>[</a:t>
            </a:r>
            <a:r>
              <a:rPr lang="cs-CZ" sz="1200" b="1" dirty="0" smtClean="0">
                <a:solidFill>
                  <a:srgbClr val="0070C0"/>
                </a:solidFill>
              </a:rPr>
              <a:t>cit.: 2012-02-24</a:t>
            </a:r>
            <a:r>
              <a:rPr lang="en-US" sz="1200" b="1" dirty="0" smtClean="0">
                <a:solidFill>
                  <a:srgbClr val="0070C0"/>
                </a:solidFill>
              </a:rPr>
              <a:t>] </a:t>
            </a:r>
            <a:endParaRPr lang="cs-CZ" sz="1200" b="1" dirty="0" smtClean="0">
              <a:solidFill>
                <a:srgbClr val="0070C0"/>
              </a:solidFill>
            </a:endParaRPr>
          </a:p>
          <a:p>
            <a:pPr>
              <a:buNone/>
            </a:pPr>
            <a:r>
              <a:rPr lang="en-US" sz="1200" b="1" dirty="0" smtClean="0">
                <a:solidFill>
                  <a:srgbClr val="0070C0"/>
                </a:solidFill>
                <a:hlinkClick r:id="rId11"/>
              </a:rPr>
              <a:t>http://www.stava.cz/img/edee/novinky/23/cez-stava-final-scren-33_big.jpg</a:t>
            </a:r>
            <a:r>
              <a:rPr lang="cs-CZ" sz="1200" b="1" dirty="0" smtClean="0">
                <a:solidFill>
                  <a:srgbClr val="0070C0"/>
                </a:solidFill>
              </a:rPr>
              <a:t> </a:t>
            </a:r>
            <a:r>
              <a:rPr lang="en-US" sz="1200" b="1" dirty="0" smtClean="0">
                <a:solidFill>
                  <a:srgbClr val="0070C0"/>
                </a:solidFill>
              </a:rPr>
              <a:t>[</a:t>
            </a:r>
            <a:r>
              <a:rPr lang="cs-CZ" sz="1200" b="1" dirty="0" smtClean="0">
                <a:solidFill>
                  <a:srgbClr val="0070C0"/>
                </a:solidFill>
              </a:rPr>
              <a:t>cit.: 2012-02-24</a:t>
            </a:r>
            <a:r>
              <a:rPr lang="en-US" sz="1200" b="1" dirty="0" smtClean="0">
                <a:solidFill>
                  <a:srgbClr val="0070C0"/>
                </a:solidFill>
              </a:rPr>
              <a:t>]</a:t>
            </a:r>
            <a:endParaRPr lang="cs-CZ" sz="1200" b="1" dirty="0" smtClean="0">
              <a:solidFill>
                <a:srgbClr val="0070C0"/>
              </a:solidFill>
            </a:endParaRPr>
          </a:p>
          <a:p>
            <a:pPr>
              <a:buNone/>
            </a:pPr>
            <a:r>
              <a:rPr lang="en-US" sz="1200" b="1" dirty="0" smtClean="0">
                <a:solidFill>
                  <a:srgbClr val="0070C0"/>
                </a:solidFill>
                <a:hlinkClick r:id="rId12"/>
              </a:rPr>
              <a:t>http://hp.ujf.cas.cz/~wagner/popclan/fukusima/japonsko_Osel_soubory/image025.jpg</a:t>
            </a:r>
            <a:r>
              <a:rPr lang="cs-CZ" sz="1200" b="1" dirty="0" smtClean="0">
                <a:solidFill>
                  <a:srgbClr val="0070C0"/>
                </a:solidFill>
              </a:rPr>
              <a:t> </a:t>
            </a:r>
            <a:r>
              <a:rPr lang="en-US" sz="1200" b="1" dirty="0" smtClean="0">
                <a:solidFill>
                  <a:srgbClr val="0070C0"/>
                </a:solidFill>
              </a:rPr>
              <a:t>[</a:t>
            </a:r>
            <a:r>
              <a:rPr lang="cs-CZ" sz="1200" b="1" dirty="0" smtClean="0">
                <a:solidFill>
                  <a:srgbClr val="0070C0"/>
                </a:solidFill>
              </a:rPr>
              <a:t>cit.: 2012-02-24</a:t>
            </a:r>
            <a:r>
              <a:rPr lang="en-US" sz="1200" b="1" dirty="0" smtClean="0">
                <a:solidFill>
                  <a:srgbClr val="0070C0"/>
                </a:solidFill>
              </a:rPr>
              <a:t>]</a:t>
            </a:r>
            <a:endParaRPr lang="cs-CZ" sz="1200" b="1" dirty="0" smtClean="0">
              <a:solidFill>
                <a:srgbClr val="0070C0"/>
              </a:solidFill>
            </a:endParaRPr>
          </a:p>
          <a:p>
            <a:pPr>
              <a:buNone/>
            </a:pPr>
            <a:r>
              <a:rPr lang="en-US" sz="1200" b="1" dirty="0" smtClean="0">
                <a:solidFill>
                  <a:srgbClr val="0070C0"/>
                </a:solidFill>
                <a:hlinkClick r:id="rId13"/>
              </a:rPr>
              <a:t>http://img81.imageshack.us/img81/8151/ap1000simulatednightfa7.jpg</a:t>
            </a:r>
            <a:r>
              <a:rPr lang="cs-CZ" sz="1200" b="1" dirty="0" smtClean="0">
                <a:solidFill>
                  <a:srgbClr val="0070C0"/>
                </a:solidFill>
              </a:rPr>
              <a:t> </a:t>
            </a:r>
            <a:r>
              <a:rPr lang="en-US" sz="1200" b="1" dirty="0" smtClean="0">
                <a:solidFill>
                  <a:srgbClr val="0070C0"/>
                </a:solidFill>
              </a:rPr>
              <a:t>[</a:t>
            </a:r>
            <a:r>
              <a:rPr lang="cs-CZ" sz="1200" b="1" dirty="0" smtClean="0">
                <a:solidFill>
                  <a:srgbClr val="0070C0"/>
                </a:solidFill>
              </a:rPr>
              <a:t>cit.: 2012-02-24</a:t>
            </a:r>
            <a:r>
              <a:rPr lang="en-US" sz="1200" b="1" dirty="0" smtClean="0">
                <a:solidFill>
                  <a:srgbClr val="0070C0"/>
                </a:solidFill>
              </a:rPr>
              <a:t>]</a:t>
            </a:r>
            <a:endParaRPr lang="cs-CZ" sz="1200" b="1" dirty="0" smtClean="0">
              <a:solidFill>
                <a:srgbClr val="0070C0"/>
              </a:solidFill>
            </a:endParaRPr>
          </a:p>
          <a:p>
            <a:pPr>
              <a:buNone/>
            </a:pPr>
            <a:r>
              <a:rPr lang="cs-CZ" sz="1200" b="1" dirty="0" smtClean="0">
                <a:solidFill>
                  <a:srgbClr val="0000FF"/>
                </a:solidFill>
                <a:hlinkClick r:id="rId14"/>
              </a:rPr>
              <a:t>http://astrolot.cz/databaze/image/cernobyl2.jpg</a:t>
            </a:r>
            <a:r>
              <a:rPr lang="cs-CZ" sz="1200" b="1" dirty="0" smtClean="0">
                <a:solidFill>
                  <a:srgbClr val="0000FF"/>
                </a:solidFill>
              </a:rPr>
              <a:t> </a:t>
            </a:r>
            <a:r>
              <a:rPr lang="en-US" sz="1200" b="1" dirty="0" smtClean="0">
                <a:solidFill>
                  <a:srgbClr val="0070C0"/>
                </a:solidFill>
              </a:rPr>
              <a:t>[</a:t>
            </a:r>
            <a:r>
              <a:rPr lang="cs-CZ" sz="1200" b="1" dirty="0" smtClean="0">
                <a:solidFill>
                  <a:srgbClr val="0070C0"/>
                </a:solidFill>
              </a:rPr>
              <a:t>cit.: 2012-02-24</a:t>
            </a:r>
            <a:r>
              <a:rPr lang="en-US" sz="1200" b="1" dirty="0" smtClean="0">
                <a:solidFill>
                  <a:srgbClr val="0070C0"/>
                </a:solidFill>
              </a:rPr>
              <a:t>]</a:t>
            </a:r>
            <a:endParaRPr lang="cs-CZ" sz="1200" b="1" dirty="0" smtClean="0">
              <a:solidFill>
                <a:srgbClr val="0070C0"/>
              </a:solidFill>
            </a:endParaRPr>
          </a:p>
          <a:p>
            <a:pPr>
              <a:buNone/>
            </a:pPr>
            <a:r>
              <a:rPr lang="en-US" sz="1200" b="1" dirty="0" smtClean="0">
                <a:solidFill>
                  <a:srgbClr val="0070C0"/>
                </a:solidFill>
                <a:hlinkClick r:id="rId15"/>
              </a:rPr>
              <a:t>http://upload.wikimedia.org/wikipedia/commons/d/d2/Nuclear_power_plant-pressurized_water_reactor-PWR.png</a:t>
            </a:r>
            <a:r>
              <a:rPr lang="cs-CZ" sz="1200" b="1" dirty="0" smtClean="0">
                <a:solidFill>
                  <a:srgbClr val="0070C0"/>
                </a:solidFill>
              </a:rPr>
              <a:t> </a:t>
            </a:r>
            <a:r>
              <a:rPr lang="en-US" sz="1200" b="1" dirty="0" smtClean="0">
                <a:solidFill>
                  <a:srgbClr val="0070C0"/>
                </a:solidFill>
              </a:rPr>
              <a:t>[</a:t>
            </a:r>
            <a:r>
              <a:rPr lang="cs-CZ" sz="1200" b="1" dirty="0" smtClean="0">
                <a:solidFill>
                  <a:srgbClr val="0070C0"/>
                </a:solidFill>
              </a:rPr>
              <a:t>cit.: 2012-02-24</a:t>
            </a:r>
            <a:r>
              <a:rPr lang="en-US" sz="1200" b="1" dirty="0" smtClean="0">
                <a:solidFill>
                  <a:srgbClr val="0070C0"/>
                </a:solidFill>
              </a:rPr>
              <a:t>]</a:t>
            </a:r>
            <a:endParaRPr lang="cs-CZ" sz="1200" b="1" dirty="0" smtClean="0">
              <a:solidFill>
                <a:srgbClr val="0070C0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25470"/>
          </a:xfrm>
        </p:spPr>
        <p:txBody>
          <a:bodyPr>
            <a:normAutofit/>
          </a:bodyPr>
          <a:lstStyle/>
          <a:p>
            <a:r>
              <a:rPr lang="cs-CZ" sz="3600" b="1" dirty="0" smtClean="0">
                <a:solidFill>
                  <a:srgbClr val="00B050"/>
                </a:solidFill>
              </a:rPr>
              <a:t>Použité zdroje:</a:t>
            </a:r>
            <a:endParaRPr lang="cs-CZ" sz="3600" b="1" dirty="0">
              <a:solidFill>
                <a:srgbClr val="00B05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42984"/>
            <a:ext cx="8229600" cy="4864307"/>
          </a:xfrm>
        </p:spPr>
        <p:txBody>
          <a:bodyPr>
            <a:normAutofit/>
          </a:bodyPr>
          <a:lstStyle/>
          <a:p>
            <a:pPr marL="566928" indent="-457200">
              <a:buAutoNum type="arabicParenR"/>
            </a:pPr>
            <a:r>
              <a:rPr lang="cs-CZ" sz="2400" b="1" dirty="0" smtClean="0">
                <a:solidFill>
                  <a:srgbClr val="00B0F0"/>
                </a:solidFill>
              </a:rPr>
              <a:t>Žák používá znalosti z chemie. </a:t>
            </a:r>
          </a:p>
          <a:p>
            <a:pPr marL="566928" indent="-457200">
              <a:buAutoNum type="arabicParenR"/>
            </a:pPr>
            <a:r>
              <a:rPr lang="cs-CZ" sz="2400" b="1" dirty="0" smtClean="0">
                <a:solidFill>
                  <a:srgbClr val="00B0F0"/>
                </a:solidFill>
              </a:rPr>
              <a:t>Žák  vyjmenuje základní části jaderné elektrárny, popíše aktivní zónu. </a:t>
            </a:r>
          </a:p>
          <a:p>
            <a:pPr marL="566928" indent="-457200">
              <a:buAutoNum type="arabicParenR"/>
            </a:pPr>
            <a:r>
              <a:rPr lang="cs-CZ" sz="2400" b="1" dirty="0" smtClean="0">
                <a:solidFill>
                  <a:srgbClr val="00B0F0"/>
                </a:solidFill>
              </a:rPr>
              <a:t>Žák vysvětlí, k čemu slouží regulační a havarijní tyče. </a:t>
            </a:r>
          </a:p>
          <a:p>
            <a:pPr marL="566928" indent="-457200">
              <a:buAutoNum type="arabicParenR"/>
            </a:pPr>
            <a:r>
              <a:rPr lang="cs-CZ" sz="2400" b="1" dirty="0" smtClean="0">
                <a:solidFill>
                  <a:srgbClr val="00B0F0"/>
                </a:solidFill>
              </a:rPr>
              <a:t>Žák vysvětlí, jak dochází k pohonu turbíny.</a:t>
            </a:r>
          </a:p>
          <a:p>
            <a:pPr marL="566928" indent="-457200">
              <a:buAutoNum type="arabicParenR"/>
            </a:pPr>
            <a:r>
              <a:rPr lang="cs-CZ" sz="2400" b="1" dirty="0" smtClean="0">
                <a:solidFill>
                  <a:srgbClr val="00B0F0"/>
                </a:solidFill>
              </a:rPr>
              <a:t>Význam osobnosti Enrica Fermiho. </a:t>
            </a:r>
          </a:p>
          <a:p>
            <a:pPr marL="566928" indent="-457200">
              <a:buAutoNum type="arabicParenR"/>
            </a:pPr>
            <a:r>
              <a:rPr lang="cs-CZ" sz="2400" b="1" dirty="0" smtClean="0">
                <a:solidFill>
                  <a:srgbClr val="00B0F0"/>
                </a:solidFill>
              </a:rPr>
              <a:t>Žák vyjmenuje bezpečnostní opatření a zná, k čemu slouží kontejnment. </a:t>
            </a:r>
          </a:p>
          <a:p>
            <a:pPr marL="566928" indent="-457200">
              <a:buAutoNum type="arabicParenR"/>
            </a:pPr>
            <a:r>
              <a:rPr lang="cs-CZ" sz="2400" b="1" dirty="0" smtClean="0">
                <a:solidFill>
                  <a:srgbClr val="00B0F0"/>
                </a:solidFill>
              </a:rPr>
              <a:t>Stručné pozastavení u historie.</a:t>
            </a:r>
          </a:p>
          <a:p>
            <a:pPr marL="566928" indent="-457200">
              <a:buAutoNum type="arabicParenR"/>
            </a:pPr>
            <a:r>
              <a:rPr lang="cs-CZ" sz="2400" b="1" dirty="0" smtClean="0">
                <a:solidFill>
                  <a:srgbClr val="00B0F0"/>
                </a:solidFill>
              </a:rPr>
              <a:t>Nástin budoucnosti jaderných elektráren</a:t>
            </a:r>
            <a:endParaRPr lang="cs-CZ" sz="2400" b="1" dirty="0">
              <a:solidFill>
                <a:srgbClr val="0070C0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96908"/>
          </a:xfrm>
        </p:spPr>
        <p:txBody>
          <a:bodyPr>
            <a:normAutofit/>
          </a:bodyPr>
          <a:lstStyle/>
          <a:p>
            <a:r>
              <a:rPr lang="cs-CZ" sz="3600" b="1" dirty="0" smtClean="0">
                <a:solidFill>
                  <a:srgbClr val="002060"/>
                </a:solidFill>
              </a:rPr>
              <a:t>Metodika prezentace:</a:t>
            </a:r>
            <a:endParaRPr lang="cs-CZ" sz="3600" b="1" dirty="0">
              <a:solidFill>
                <a:srgbClr val="00206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95000" t="-106500" r="5000" b="2065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715</TotalTime>
  <Words>890</Words>
  <Application>Microsoft Office PowerPoint</Application>
  <PresentationFormat>Předvádění na obrazovce (4:3)</PresentationFormat>
  <Paragraphs>97</Paragraphs>
  <Slides>20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20</vt:i4>
      </vt:variant>
    </vt:vector>
  </HeadingPairs>
  <TitlesOfParts>
    <vt:vector size="21" baseType="lpstr">
      <vt:lpstr>Shluk</vt:lpstr>
      <vt:lpstr>Snímek 1</vt:lpstr>
      <vt:lpstr>Výroba jaderné energie:</vt:lpstr>
      <vt:lpstr>Jaderný reaktor – jeho části</vt:lpstr>
      <vt:lpstr>Snímek 4</vt:lpstr>
      <vt:lpstr>Jaderný reaktor – aktivní zóna</vt:lpstr>
      <vt:lpstr>Enrico Fermi – 1901 - 1954 italský fyzik, od r. 1938 působil v USA</vt:lpstr>
      <vt:lpstr>Jaderná energetika - historicky</vt:lpstr>
      <vt:lpstr>Jaderné elektrárny s největším výkonem:</vt:lpstr>
      <vt:lpstr>Odmítání jaderných elektráren:</vt:lpstr>
      <vt:lpstr>Jaderné elektrárny v České republice:</vt:lpstr>
      <vt:lpstr>Snímek 11</vt:lpstr>
      <vt:lpstr>Snímek 12</vt:lpstr>
      <vt:lpstr>Bezpečnostní opatření:</vt:lpstr>
      <vt:lpstr> Pozitiva jaderné elektrárny ve srovnání s uhelnou elektrárnou:</vt:lpstr>
      <vt:lpstr>Hlavní obavy, které jaderná energetika vyvolává na veřejnosti:</vt:lpstr>
      <vt:lpstr>Nejzávažnější katastrofa na 4.bloku jaderné elektrárny v Černobylu na Ukrajině v roce 1986</vt:lpstr>
      <vt:lpstr>Budoucnost jaderných elektráren ???</vt:lpstr>
      <vt:lpstr>Snímek 18</vt:lpstr>
      <vt:lpstr>Použité zdroje:</vt:lpstr>
      <vt:lpstr>Metodika prezentace:</vt:lpstr>
    </vt:vector>
  </TitlesOfParts>
  <Company>Franc-omitky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Radlena</dc:creator>
  <cp:lastModifiedBy>Radlena</cp:lastModifiedBy>
  <cp:revision>34</cp:revision>
  <dcterms:created xsi:type="dcterms:W3CDTF">2012-02-14T18:01:17Z</dcterms:created>
  <dcterms:modified xsi:type="dcterms:W3CDTF">2012-02-18T17:56:54Z</dcterms:modified>
</cp:coreProperties>
</file>