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1"/>
  </p:sldMasterIdLst>
  <p:notesMasterIdLst>
    <p:notesMasterId r:id="rId19"/>
  </p:notesMasterIdLst>
  <p:handoutMasterIdLst>
    <p:handoutMasterId r:id="rId20"/>
  </p:handoutMasterIdLst>
  <p:sldIdLst>
    <p:sldId id="256" r:id="rId2"/>
    <p:sldId id="275" r:id="rId3"/>
    <p:sldId id="278" r:id="rId4"/>
    <p:sldId id="279" r:id="rId5"/>
    <p:sldId id="280" r:id="rId6"/>
    <p:sldId id="292" r:id="rId7"/>
    <p:sldId id="293" r:id="rId8"/>
    <p:sldId id="281" r:id="rId9"/>
    <p:sldId id="283" r:id="rId10"/>
    <p:sldId id="284" r:id="rId11"/>
    <p:sldId id="285" r:id="rId12"/>
    <p:sldId id="286" r:id="rId13"/>
    <p:sldId id="282" r:id="rId14"/>
    <p:sldId id="287" r:id="rId15"/>
    <p:sldId id="288" r:id="rId16"/>
    <p:sldId id="289" r:id="rId17"/>
    <p:sldId id="264" r:id="rId1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Times New Roman" pitchFamily="18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Times New Roman" pitchFamily="18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Times New Roman" pitchFamily="18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Times New Roman" pitchFamily="18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Times New Roman" pitchFamily="18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Times New Roman" pitchFamily="18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Times New Roman" pitchFamily="18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Times New Roman" pitchFamily="18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Times New Roman" pitchFamily="18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000000"/>
    <a:srgbClr val="5F5F5F"/>
    <a:srgbClr val="FFFF66"/>
    <a:srgbClr val="FFCC00"/>
    <a:srgbClr val="00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700" autoAdjust="0"/>
  </p:normalViewPr>
  <p:slideViewPr>
    <p:cSldViewPr>
      <p:cViewPr varScale="1">
        <p:scale>
          <a:sx n="53" d="100"/>
          <a:sy n="53" d="100"/>
        </p:scale>
        <p:origin x="-102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3E278664-5AAC-4C7A-BA30-81A55046C5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59196D02-E16E-44FE-9B32-1A9808CFF1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5" name="Ovál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590E90D-25C9-483A-9B4E-AF7C6F3BD9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10D677-88FE-4619-8732-904F69477D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6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7" name="Ovál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6D6372B-5C00-40C5-B979-AC472F99BB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6EA7B-5FFE-40B2-8950-C9E3DCF3AD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AFC2104-CCE6-4B47-9F7A-23B341B53F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AD64C0-F242-4BA0-A7C8-70EBD1BCAD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A6D5EDD-5EB8-401A-9A90-D456424DAD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C9A773D-FEB9-4ADC-8BB0-51B04B0217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  <a:cs typeface="+mn-cs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BAECC43-0E85-49BC-BC54-02F6C2751C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D758EB-D6E9-49B6-ADF0-00019F623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3D1502-32A0-4177-A0E2-61A82F849A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8" name="Ovál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fld id="{7BA23C91-9A29-4A78-B99B-6976819AD3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1" r:id="rId2"/>
    <p:sldLayoutId id="2147483713" r:id="rId3"/>
    <p:sldLayoutId id="2147483710" r:id="rId4"/>
    <p:sldLayoutId id="2147483714" r:id="rId5"/>
    <p:sldLayoutId id="2147483709" r:id="rId6"/>
    <p:sldLayoutId id="2147483715" r:id="rId7"/>
    <p:sldLayoutId id="2147483716" r:id="rId8"/>
    <p:sldLayoutId id="2147483717" r:id="rId9"/>
    <p:sldLayoutId id="2147483708" r:id="rId10"/>
    <p:sldLayoutId id="2147483707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975"/>
            <a:ext cx="9144000" cy="8636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chemeClr val="tx2">
                    <a:satMod val="130000"/>
                  </a:schemeClr>
                </a:solidFill>
                <a:latin typeface="+mn-lt"/>
              </a:rPr>
              <a:t>Mocniny</a:t>
            </a:r>
            <a:endParaRPr lang="cs-CZ" sz="2800" b="1" dirty="0">
              <a:solidFill>
                <a:schemeClr val="tx2">
                  <a:satMod val="130000"/>
                </a:schemeClr>
              </a:solidFill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563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15363" name="TextovéPole 5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 eaLnBrk="0" hangingPunct="0"/>
            <a:r>
              <a:rPr lang="cs-CZ" b="1">
                <a:solidFill>
                  <a:schemeClr val="tx2"/>
                </a:solidFill>
                <a:latin typeface="Calibri" pitchFamily="34" charset="0"/>
              </a:rPr>
              <a:t>VY_32_INOVACE_076_Mocniny</a:t>
            </a:r>
            <a:endParaRPr lang="cs-CZ">
              <a:solidFill>
                <a:schemeClr val="tx2"/>
              </a:solidFill>
            </a:endParaRPr>
          </a:p>
        </p:txBody>
      </p:sp>
      <p:pic>
        <p:nvPicPr>
          <p:cNvPr id="1536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1497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7350" y="2060575"/>
            <a:ext cx="8496300" cy="37861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Janeček Jaroslav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pPr eaLnBrk="0" hangingPunct="0">
              <a:defRPr/>
            </a:pPr>
            <a:r>
              <a:rPr lang="cs-CZ" sz="1600" b="1" dirty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13.11.2011</a:t>
            </a:r>
          </a:p>
          <a:p>
            <a:pPr eaLnBrk="0" hangingPunct="0">
              <a:defRPr/>
            </a:pPr>
            <a:r>
              <a:rPr lang="cs-CZ" sz="1600" b="1" dirty="0">
                <a:solidFill>
                  <a:schemeClr val="tx2"/>
                </a:solidFill>
                <a:latin typeface="+mn-lt"/>
              </a:rPr>
              <a:t>Stupeň 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Stupeň – základní, 8.ročník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pPr eaLnBrk="0" hangingPunct="0">
              <a:defRPr/>
            </a:pP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pPr eaLnBrk="0" hangingPunct="0">
              <a:defRPr/>
            </a:pPr>
            <a:r>
              <a:rPr lang="cs-CZ" sz="1600" b="1" dirty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Inovace</a:t>
            </a:r>
          </a:p>
          <a:p>
            <a:pPr eaLnBrk="0" hangingPunct="0">
              <a:defRPr/>
            </a:pPr>
            <a:r>
              <a:rPr lang="cs-CZ" sz="1600" b="1" dirty="0">
                <a:solidFill>
                  <a:schemeClr val="tx2"/>
                </a:solidFill>
                <a:latin typeface="+mn-lt"/>
              </a:rPr>
              <a:t>Vzdělávací obor: 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Matematika</a:t>
            </a:r>
          </a:p>
          <a:p>
            <a:pPr eaLnBrk="0" hangingPunct="0">
              <a:defRPr/>
            </a:pPr>
            <a:r>
              <a:rPr lang="cs-CZ" sz="1600" b="1" dirty="0">
                <a:solidFill>
                  <a:schemeClr val="tx2"/>
                </a:solidFill>
                <a:latin typeface="+mn-lt"/>
              </a:rPr>
              <a:t>Téma: 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Mocniny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pPr eaLnBrk="0" hangingPunct="0">
              <a:defRPr/>
            </a:pP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pPr eaLnBrk="0" hangingPunct="0">
              <a:defRPr/>
            </a:pPr>
            <a:r>
              <a:rPr lang="cs-CZ" sz="1600" b="1" dirty="0">
                <a:solidFill>
                  <a:schemeClr val="tx2"/>
                </a:solidFill>
                <a:latin typeface="+mn-lt"/>
              </a:rPr>
              <a:t>Anotace: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 Seznámení se základním pojmem – mocnina. Pochopení  a procvičení početních výkonů s mocninami. </a:t>
            </a:r>
          </a:p>
          <a:p>
            <a:pPr eaLnBrk="0" hangingPunct="0">
              <a:defRPr/>
            </a:pP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pPr eaLnBrk="0" hangingPunct="0">
              <a:defRPr/>
            </a:pPr>
            <a:r>
              <a:rPr lang="cs-CZ" sz="1600" b="1" dirty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prezentace  + procvičování.</a:t>
            </a:r>
          </a:p>
          <a:p>
            <a:pPr eaLnBrk="0" hangingPunct="0">
              <a:defRPr/>
            </a:pP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pPr eaLnBrk="0" hangingPunct="0">
              <a:defRPr/>
            </a:pPr>
            <a:r>
              <a:rPr lang="cs-CZ" sz="1600" b="1" dirty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</a:p>
          <a:p>
            <a:pPr eaLnBrk="0" hangingPunct="0">
              <a:defRPr/>
            </a:pPr>
            <a:r>
              <a:rPr lang="cs-CZ" sz="1600" dirty="0">
                <a:solidFill>
                  <a:schemeClr val="tx2"/>
                </a:solidFill>
                <a:latin typeface="+mn-lt"/>
              </a:rPr>
              <a:t>Žák porozumí pojmu – mocnina  a zvládne základní početní výkony s mocninami.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4925" y="766763"/>
            <a:ext cx="91440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cs-CZ" sz="2800" b="1" dirty="0" smtClean="0">
                <a:latin typeface="+mn-lt"/>
              </a:rPr>
              <a:t>Název tématu</a:t>
            </a:r>
            <a:endParaRPr lang="cs-CZ" sz="2800" b="1" dirty="0">
              <a:latin typeface="+mn-l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08025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tx2">
                    <a:satMod val="130000"/>
                  </a:schemeClr>
                </a:solidFill>
              </a:rPr>
              <a:t>Mocniny</a:t>
            </a:r>
            <a:endParaRPr lang="cs-CZ" sz="44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840287"/>
          </a:xfrm>
        </p:spPr>
        <p:txBody>
          <a:bodyPr/>
          <a:lstStyle/>
          <a:p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Mocnina s přirozeným mocnitelem je zápis součinu stejných činitelů.</a:t>
            </a:r>
          </a:p>
          <a:p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40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 = 3. 3,  a</a:t>
            </a:r>
            <a:r>
              <a:rPr lang="cs-CZ" sz="40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 = a. a</a:t>
            </a:r>
          </a:p>
          <a:p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Mocnina kladného čísla je číslo kladné.</a:t>
            </a:r>
          </a:p>
          <a:p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4000" baseline="3000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 = 3,  a</a:t>
            </a:r>
            <a:r>
              <a:rPr lang="cs-CZ" sz="4000" baseline="3000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 = a</a:t>
            </a:r>
          </a:p>
          <a:p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Mocnina čísla nula je vždy číslo nula.</a:t>
            </a:r>
          </a:p>
          <a:p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4000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 = 0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08025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tx2">
                    <a:satMod val="130000"/>
                  </a:schemeClr>
                </a:solidFill>
              </a:rPr>
              <a:t>Mocniny</a:t>
            </a:r>
            <a:endParaRPr lang="cs-CZ" sz="44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840287"/>
          </a:xfrm>
        </p:spPr>
        <p:txBody>
          <a:bodyPr/>
          <a:lstStyle/>
          <a:p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Mocnina záporného čísla se sudým mocnitelem je vždy kladné číslo.</a:t>
            </a:r>
          </a:p>
          <a:p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(-2)</a:t>
            </a:r>
            <a:r>
              <a:rPr lang="cs-CZ" sz="4000" baseline="30000" smtClean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 = 16 = (-2).(-2).(-2).(-2)</a:t>
            </a:r>
          </a:p>
          <a:p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Mocnina záporného čísla s lichým mocnitelem je vždy záporné číslo.</a:t>
            </a:r>
          </a:p>
          <a:p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(-2)</a:t>
            </a:r>
            <a:r>
              <a:rPr lang="cs-CZ" sz="4000" baseline="30000" smtClean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 = -32 = (-2).(-2).(-2).(-2).(-2)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08025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tx2">
                    <a:satMod val="130000"/>
                  </a:schemeClr>
                </a:solidFill>
              </a:rPr>
              <a:t>Mocniny</a:t>
            </a:r>
            <a:endParaRPr lang="cs-CZ" sz="44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840287"/>
          </a:xfrm>
        </p:spPr>
        <p:txBody>
          <a:bodyPr/>
          <a:lstStyle/>
          <a:p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Pořadí početních výkonů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, pokud není určeno závorkami provádíme v pořadí: umocňování, násobení, dělení, sčítání              a odčítání.</a:t>
            </a:r>
          </a:p>
          <a:p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4 + 3.2</a:t>
            </a:r>
            <a:r>
              <a:rPr lang="cs-CZ" sz="3600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 = 4 + 3.8 = 4 + 24 = </a:t>
            </a:r>
            <a:r>
              <a:rPr lang="cs-CZ" sz="3600" u="sng" smtClean="0">
                <a:latin typeface="Times New Roman" pitchFamily="18" charset="0"/>
                <a:cs typeface="Times New Roman" pitchFamily="18" charset="0"/>
              </a:rPr>
              <a:t>28</a:t>
            </a:r>
          </a:p>
          <a:p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(4 + 3).2</a:t>
            </a:r>
            <a:r>
              <a:rPr lang="cs-CZ" sz="3600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 = 7.2</a:t>
            </a:r>
            <a:r>
              <a:rPr lang="cs-CZ" sz="3600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 = 7.8 = </a:t>
            </a:r>
            <a:r>
              <a:rPr lang="cs-CZ" sz="3600" u="sng" smtClean="0">
                <a:latin typeface="Times New Roman" pitchFamily="18" charset="0"/>
                <a:cs typeface="Times New Roman" pitchFamily="18" charset="0"/>
              </a:rPr>
              <a:t>56</a:t>
            </a:r>
          </a:p>
          <a:p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(4 + 3.2)</a:t>
            </a:r>
            <a:r>
              <a:rPr lang="cs-CZ" sz="3600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 = (4 + 6)</a:t>
            </a:r>
            <a:r>
              <a:rPr lang="cs-CZ" sz="3600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 = 10</a:t>
            </a:r>
            <a:r>
              <a:rPr lang="cs-CZ" sz="3600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3600" u="sng" smtClean="0">
                <a:latin typeface="Times New Roman" pitchFamily="18" charset="0"/>
                <a:cs typeface="Times New Roman" pitchFamily="18" charset="0"/>
              </a:rPr>
              <a:t>1000</a:t>
            </a:r>
          </a:p>
          <a:p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Pozor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musíme rozlišovat: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(-3)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u="sng" smtClean="0">
                <a:latin typeface="Times New Roman" pitchFamily="18" charset="0"/>
                <a:cs typeface="Times New Roman" pitchFamily="18" charset="0"/>
              </a:rPr>
              <a:t>81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                -3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u="sng" smtClean="0">
                <a:latin typeface="Times New Roman" pitchFamily="18" charset="0"/>
                <a:cs typeface="Times New Roman" pitchFamily="18" charset="0"/>
              </a:rPr>
              <a:t>-81</a:t>
            </a:r>
          </a:p>
          <a:p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Mocnitel se vždy vztahuje k základu.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08025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tx2">
                    <a:satMod val="130000"/>
                  </a:schemeClr>
                </a:solidFill>
              </a:rPr>
              <a:t>Procvičování </a:t>
            </a:r>
            <a:endParaRPr lang="cs-CZ" sz="44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840287"/>
          </a:xfrm>
        </p:spPr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(6+9).4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6 + (9.4)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(6 + 9.4)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((6+9).4)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(18-6):3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18-(6:3)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(18-6:3)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((18-6):3)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08025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tx2">
                    <a:satMod val="130000"/>
                  </a:schemeClr>
                </a:solidFill>
              </a:rPr>
              <a:t>Procvičování </a:t>
            </a:r>
            <a:endParaRPr lang="cs-CZ" sz="44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840287"/>
          </a:xfrm>
        </p:spPr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(6+9).4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2400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240</a:t>
            </a:r>
            <a:endParaRPr lang="cs-CZ" sz="2400" u="sng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6 + (9.4)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2400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1302</a:t>
            </a: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(6 + 9.4)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2400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1764</a:t>
            </a: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((6+9).4)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2400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3600</a:t>
            </a: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(18-6):3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2400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1,3333</a:t>
            </a: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18-(6:3)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2400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14</a:t>
            </a: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(18-6:3)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2400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256</a:t>
            </a: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((18-6):3)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2400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16</a:t>
            </a:r>
            <a:endParaRPr lang="cs-CZ" sz="240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08025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tx2">
                    <a:satMod val="130000"/>
                  </a:schemeClr>
                </a:solidFill>
              </a:rPr>
              <a:t>Početní výkony s mocninami</a:t>
            </a:r>
            <a:endParaRPr lang="cs-CZ" sz="44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840287"/>
          </a:xfrm>
        </p:spPr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Sčítat a odčítat mocniny můžeme jen tehdy, mají-li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stejné základy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mocnitele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4a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+ 3a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– 5a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= 2a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4a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+ 3a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– 5a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nemůžeme ani sečíst ani odečíst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5a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+ 2a + 4a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+ 3a – 4a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u="sng" smtClean="0">
                <a:latin typeface="Times New Roman" pitchFamily="18" charset="0"/>
                <a:cs typeface="Times New Roman" pitchFamily="18" charset="0"/>
              </a:rPr>
              <a:t>9a</a:t>
            </a:r>
            <a:r>
              <a:rPr lang="cs-CZ" u="sng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u="sng" smtClean="0">
                <a:latin typeface="Times New Roman" pitchFamily="18" charset="0"/>
                <a:cs typeface="Times New Roman" pitchFamily="18" charset="0"/>
              </a:rPr>
              <a:t> – 4a</a:t>
            </a:r>
            <a:r>
              <a:rPr lang="cs-CZ" u="sng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u="sng" smtClean="0">
                <a:latin typeface="Times New Roman" pitchFamily="18" charset="0"/>
                <a:cs typeface="Times New Roman" pitchFamily="18" charset="0"/>
              </a:rPr>
              <a:t> + 5a</a:t>
            </a:r>
          </a:p>
          <a:p>
            <a:endParaRPr lang="cs-CZ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08025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tx2">
                    <a:satMod val="130000"/>
                  </a:schemeClr>
                </a:solidFill>
              </a:rPr>
              <a:t>Početní výkony s mocninami</a:t>
            </a:r>
            <a:endParaRPr lang="cs-CZ" sz="44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840287"/>
          </a:xfrm>
        </p:spPr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Mocniny se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stejným základem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násobíme tak, že základ umocníme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součtem mocnitelů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ctr"/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. a</a:t>
            </a:r>
            <a:r>
              <a:rPr lang="cs-CZ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= a</a:t>
            </a:r>
            <a:r>
              <a:rPr lang="cs-CZ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m+n</a:t>
            </a:r>
            <a:endParaRPr lang="cs-CZ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.a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3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= a.a.a.a.a = </a:t>
            </a:r>
            <a:r>
              <a:rPr lang="cs-CZ" u="sng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u="sng" baseline="30000" smtClean="0">
                <a:latin typeface="Times New Roman" pitchFamily="18" charset="0"/>
                <a:cs typeface="Times New Roman" pitchFamily="18" charset="0"/>
              </a:rPr>
              <a:t>5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(-3a)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. 4a = 9a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.4a = </a:t>
            </a:r>
            <a:r>
              <a:rPr lang="cs-CZ" u="sng" smtClean="0">
                <a:latin typeface="Times New Roman" pitchFamily="18" charset="0"/>
                <a:cs typeface="Times New Roman" pitchFamily="18" charset="0"/>
              </a:rPr>
              <a:t>36a</a:t>
            </a:r>
            <a:r>
              <a:rPr lang="cs-CZ" u="sng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u="sng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2a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.5a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u="sng" smtClean="0">
                <a:latin typeface="Times New Roman" pitchFamily="18" charset="0"/>
                <a:cs typeface="Times New Roman" pitchFamily="18" charset="0"/>
              </a:rPr>
              <a:t>10a</a:t>
            </a:r>
            <a:r>
              <a:rPr lang="cs-CZ" u="sng" baseline="30000" smtClean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u="sng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u="sng" baseline="30000" smtClean="0">
                <a:latin typeface="Times New Roman" pitchFamily="18" charset="0"/>
                <a:cs typeface="Times New Roman" pitchFamily="18" charset="0"/>
              </a:rPr>
              <a:t>7</a:t>
            </a:r>
            <a:endParaRPr lang="cs-CZ" u="sng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2.10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.4.10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u="sng" smtClean="0">
                <a:latin typeface="Times New Roman" pitchFamily="18" charset="0"/>
                <a:cs typeface="Times New Roman" pitchFamily="18" charset="0"/>
              </a:rPr>
              <a:t>8.10</a:t>
            </a:r>
            <a:r>
              <a:rPr lang="cs-CZ" u="sng" baseline="30000" smtClean="0">
                <a:latin typeface="Times New Roman" pitchFamily="18" charset="0"/>
                <a:cs typeface="Times New Roman" pitchFamily="18" charset="0"/>
              </a:rPr>
              <a:t>7</a:t>
            </a:r>
            <a:endParaRPr lang="cs-CZ" u="sng" smtClean="0">
              <a:latin typeface="Times New Roman" pitchFamily="18" charset="0"/>
              <a:cs typeface="Times New Roman" pitchFamily="18" charset="0"/>
            </a:endParaRPr>
          </a:p>
          <a:p>
            <a:endParaRPr lang="cs-CZ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08025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tx2">
                    <a:satMod val="130000"/>
                  </a:schemeClr>
                </a:solidFill>
              </a:rPr>
              <a:t>Početní výkony s mocninami</a:t>
            </a:r>
            <a:endParaRPr lang="cs-CZ" sz="44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840287"/>
          </a:xfrm>
        </p:spPr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Jestliže mocnitel dělence je větší než mocnitel dělitele, dělíme mocniny se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stejným základem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tak, že základ umocníme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rozdílem mocnitelů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ctr"/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. a</a:t>
            </a:r>
            <a:r>
              <a:rPr lang="cs-CZ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= a</a:t>
            </a:r>
            <a:r>
              <a:rPr lang="cs-CZ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m-n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 ≠ 0    m &gt; n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: a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= a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ctr"/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= 1     a ≠ 0  m = n</a:t>
            </a:r>
          </a:p>
          <a:p>
            <a:pPr algn="ctr"/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-m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= 1/a</a:t>
            </a:r>
            <a:r>
              <a:rPr lang="cs-CZ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 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a ≠ 0   m &lt; n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-5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= 1/a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endParaRPr lang="cs-CZ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08025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tx2">
                    <a:satMod val="130000"/>
                  </a:schemeClr>
                </a:solidFill>
              </a:rPr>
              <a:t>Početní výkony s mocninami</a:t>
            </a:r>
            <a:endParaRPr lang="cs-CZ" sz="44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840287"/>
          </a:xfrm>
        </p:spPr>
        <p:txBody>
          <a:bodyPr/>
          <a:lstStyle/>
          <a:p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Součin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umocníme tak, že umocníme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každého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činitele a vzniklé mocniny vynásobíme.</a:t>
            </a:r>
          </a:p>
          <a:p>
            <a:pPr algn="ctr"/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(a.b)</a:t>
            </a:r>
            <a:r>
              <a:rPr lang="cs-CZ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= a</a:t>
            </a:r>
            <a:r>
              <a:rPr lang="cs-CZ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.b</a:t>
            </a:r>
            <a:r>
              <a:rPr lang="cs-CZ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(-2a)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= (-2)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. a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u="sng" smtClean="0">
                <a:latin typeface="Times New Roman" pitchFamily="18" charset="0"/>
                <a:cs typeface="Times New Roman" pitchFamily="18" charset="0"/>
              </a:rPr>
              <a:t>-8a</a:t>
            </a:r>
            <a:r>
              <a:rPr lang="cs-CZ" u="sng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u="sng" smtClean="0">
              <a:latin typeface="Times New Roman" pitchFamily="18" charset="0"/>
              <a:cs typeface="Times New Roman" pitchFamily="18" charset="0"/>
            </a:endParaRPr>
          </a:p>
          <a:p>
            <a:endParaRPr lang="cs-CZ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08025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tx2">
                    <a:satMod val="130000"/>
                  </a:schemeClr>
                </a:solidFill>
              </a:rPr>
              <a:t>Početní výkony s mocninami</a:t>
            </a:r>
            <a:endParaRPr lang="cs-CZ" sz="44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840287"/>
          </a:xfrm>
        </p:spPr>
        <p:txBody>
          <a:bodyPr/>
          <a:lstStyle/>
          <a:p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Zlomek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umocníme tak, že umocníme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čitatele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jmenovatele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daného zlomku.</a:t>
            </a:r>
          </a:p>
          <a:p>
            <a:pPr algn="ctr"/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(a/b)</a:t>
            </a:r>
            <a:r>
              <a:rPr lang="cs-CZ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= a</a:t>
            </a:r>
            <a:r>
              <a:rPr lang="cs-CZ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/b</a:t>
            </a:r>
            <a:r>
              <a:rPr lang="cs-CZ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b ≠ 0</a:t>
            </a:r>
          </a:p>
          <a:p>
            <a:r>
              <a:rPr lang="cs-CZ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(3/4)</a:t>
            </a:r>
            <a:r>
              <a:rPr lang="cs-CZ" baseline="3000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= 3/4.3/4 = 3.3/4.4 = 3</a:t>
            </a:r>
            <a:r>
              <a:rPr lang="cs-CZ" baseline="3000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/4</a:t>
            </a:r>
            <a:r>
              <a:rPr lang="cs-CZ" baseline="3000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u="sng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9/16</a:t>
            </a:r>
          </a:p>
          <a:p>
            <a:endParaRPr lang="cs-CZ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08025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tx2">
                    <a:satMod val="130000"/>
                  </a:schemeClr>
                </a:solidFill>
              </a:rPr>
              <a:t>Početní výkony s mocninami</a:t>
            </a:r>
            <a:endParaRPr lang="cs-CZ" sz="44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840287"/>
          </a:xfrm>
        </p:spPr>
        <p:txBody>
          <a:bodyPr/>
          <a:lstStyle/>
          <a:p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Mocninu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umocníme tak, že základ mocniny umocníme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součinem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mocnitelů.</a:t>
            </a:r>
          </a:p>
          <a:p>
            <a:pPr algn="ctr"/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(a</a:t>
            </a:r>
            <a:r>
              <a:rPr lang="cs-CZ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r>
              <a:rPr lang="cs-CZ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= a</a:t>
            </a:r>
            <a:r>
              <a:rPr lang="cs-CZ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m.n</a:t>
            </a:r>
            <a:endParaRPr lang="cs-CZ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(a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)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= a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3.2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u="sng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u="sng" baseline="30000" smtClean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08025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tx2">
                    <a:satMod val="130000"/>
                  </a:schemeClr>
                </a:solidFill>
              </a:rPr>
              <a:t>Početní výkony s mocninami</a:t>
            </a:r>
            <a:endParaRPr lang="cs-CZ" sz="44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840287"/>
          </a:xfrm>
        </p:spPr>
        <p:txBody>
          <a:bodyPr/>
          <a:lstStyle/>
          <a:p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Shrnutí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algn="ctr"/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4000" baseline="3000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.a</a:t>
            </a:r>
            <a:r>
              <a:rPr lang="cs-CZ" sz="4000" baseline="3000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 = a</a:t>
            </a:r>
            <a:r>
              <a:rPr lang="cs-CZ" sz="4000" baseline="30000" smtClean="0">
                <a:latin typeface="Times New Roman" pitchFamily="18" charset="0"/>
                <a:cs typeface="Times New Roman" pitchFamily="18" charset="0"/>
              </a:rPr>
              <a:t>m+n</a:t>
            </a:r>
            <a:endParaRPr lang="cs-CZ" sz="400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4000" baseline="3000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:a</a:t>
            </a:r>
            <a:r>
              <a:rPr lang="cs-CZ" sz="4000" baseline="3000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 = a</a:t>
            </a:r>
            <a:r>
              <a:rPr lang="cs-CZ" sz="4000" baseline="30000" smtClean="0">
                <a:latin typeface="Times New Roman" pitchFamily="18" charset="0"/>
                <a:cs typeface="Times New Roman" pitchFamily="18" charset="0"/>
              </a:rPr>
              <a:t>m-n</a:t>
            </a:r>
            <a:endParaRPr lang="cs-CZ" sz="400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(a</a:t>
            </a:r>
            <a:r>
              <a:rPr lang="cs-CZ" sz="4000" baseline="3000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)</a:t>
            </a:r>
            <a:r>
              <a:rPr lang="cs-CZ" sz="4000" baseline="3000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 = a</a:t>
            </a:r>
            <a:r>
              <a:rPr lang="cs-CZ" sz="4000" baseline="30000" smtClean="0">
                <a:latin typeface="Times New Roman" pitchFamily="18" charset="0"/>
                <a:cs typeface="Times New Roman" pitchFamily="18" charset="0"/>
              </a:rPr>
              <a:t>m.n</a:t>
            </a:r>
            <a:endParaRPr lang="cs-CZ" sz="400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(a.b)</a:t>
            </a:r>
            <a:r>
              <a:rPr lang="cs-CZ" sz="4000" baseline="3000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 = a</a:t>
            </a:r>
            <a:r>
              <a:rPr lang="cs-CZ" sz="4000" baseline="3000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.b</a:t>
            </a:r>
            <a:r>
              <a:rPr lang="cs-CZ" sz="4000" baseline="30000" smtClean="0">
                <a:latin typeface="Times New Roman" pitchFamily="18" charset="0"/>
                <a:cs typeface="Times New Roman" pitchFamily="18" charset="0"/>
              </a:rPr>
              <a:t>m</a:t>
            </a:r>
            <a:endParaRPr lang="cs-CZ" sz="400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(a/b)</a:t>
            </a:r>
            <a:r>
              <a:rPr lang="cs-CZ" sz="4000" baseline="3000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 = a</a:t>
            </a:r>
            <a:r>
              <a:rPr lang="cs-CZ" sz="4000" baseline="3000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4000" smtClean="0">
                <a:latin typeface="Times New Roman" pitchFamily="18" charset="0"/>
                <a:cs typeface="Times New Roman" pitchFamily="18" charset="0"/>
              </a:rPr>
              <a:t>/b</a:t>
            </a:r>
            <a:r>
              <a:rPr lang="cs-CZ" sz="4000" baseline="30000" smtClean="0">
                <a:latin typeface="Times New Roman" pitchFamily="18" charset="0"/>
                <a:cs typeface="Times New Roman" pitchFamily="18" charset="0"/>
              </a:rPr>
              <a:t>m</a:t>
            </a:r>
            <a:endParaRPr lang="cs-CZ" sz="400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400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08025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tx2">
                    <a:satMod val="130000"/>
                  </a:schemeClr>
                </a:solidFill>
              </a:rPr>
              <a:t>Procvičování </a:t>
            </a:r>
            <a:endParaRPr lang="cs-CZ" sz="44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840287"/>
          </a:xfrm>
        </p:spPr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6x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+ 2x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9y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– 4y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+ 2y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(-4x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) + (-2x) + (-x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) – (-3x) – (+5x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) =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: y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10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: 10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(-3x)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12xy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: 6y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(5x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)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(-5/3a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).(-2/2a) =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(5a)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 4 =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08025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tx2">
                    <a:satMod val="130000"/>
                  </a:schemeClr>
                </a:solidFill>
              </a:rPr>
              <a:t>Procvičování</a:t>
            </a:r>
            <a:endParaRPr lang="cs-CZ" sz="44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840287"/>
          </a:xfrm>
        </p:spPr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6x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+ 2x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2400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8x</a:t>
            </a:r>
            <a:r>
              <a:rPr lang="cs-CZ" sz="2400" u="sng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u="sng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9y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– 4y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+ 2y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2400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5y</a:t>
            </a:r>
            <a:r>
              <a:rPr lang="cs-CZ" sz="2400" u="sng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+2y</a:t>
            </a:r>
            <a:r>
              <a:rPr lang="cs-CZ" sz="2400" u="sng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u="sng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(-4x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) + (-2x) + (-x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) – (-3x) – (+5x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) = </a:t>
            </a:r>
            <a:r>
              <a:rPr lang="cs-CZ" sz="2400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-10x</a:t>
            </a:r>
            <a:r>
              <a:rPr lang="cs-CZ" sz="2400" u="sng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-5x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: y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2400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400" u="sng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400" u="sng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10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: 10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 10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2400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1000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(-3x)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2400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- 27x</a:t>
            </a:r>
            <a:r>
              <a:rPr lang="cs-CZ" sz="2400" u="sng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2400" u="sng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12xy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: 6y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2400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2xy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(5x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)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2400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25x</a:t>
            </a:r>
            <a:r>
              <a:rPr lang="cs-CZ" sz="2400" u="sng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2400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400" u="sng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2400" u="sng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(-5/3a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).(-2/2a) = 10/6a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2400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 2/3a</a:t>
            </a:r>
            <a:r>
              <a:rPr lang="cs-CZ" sz="2400" u="sng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2400" u="sng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(5a)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 4 = 125a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.4 = </a:t>
            </a:r>
            <a:r>
              <a:rPr lang="cs-CZ" sz="2400" u="sng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500a</a:t>
            </a:r>
            <a:r>
              <a:rPr lang="cs-CZ" sz="2400" u="sng" baseline="300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2400" u="sng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938" y="620713"/>
            <a:ext cx="9253538" cy="720725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>
                <a:solidFill>
                  <a:schemeClr val="tx2">
                    <a:satMod val="130000"/>
                  </a:schemeClr>
                </a:solidFill>
                <a:latin typeface="+mn-lt"/>
              </a:rPr>
              <a:t>Použité zdroje</a:t>
            </a:r>
          </a:p>
        </p:txBody>
      </p:sp>
      <p:pic>
        <p:nvPicPr>
          <p:cNvPr id="3174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2926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116013" y="1773238"/>
            <a:ext cx="7753350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cs-CZ" sz="2000" b="1" dirty="0">
                <a:solidFill>
                  <a:schemeClr val="tx2"/>
                </a:solidFill>
                <a:latin typeface="+mn-lt"/>
                <a:cs typeface="Calibri" pitchFamily="34" charset="0"/>
              </a:rPr>
              <a:t>Veškeré obrázky a texty 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440</TotalTime>
  <Words>477</Words>
  <Application>Microsoft Office PowerPoint</Application>
  <PresentationFormat>On-screen Show (4:3)</PresentationFormat>
  <Paragraphs>125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17</vt:i4>
      </vt:variant>
    </vt:vector>
  </HeadingPairs>
  <TitlesOfParts>
    <vt:vector size="30" baseType="lpstr">
      <vt:lpstr>Arial</vt:lpstr>
      <vt:lpstr>Times New Roman</vt:lpstr>
      <vt:lpstr>Gill Sans MT</vt:lpstr>
      <vt:lpstr>Wingdings 2</vt:lpstr>
      <vt:lpstr>Verdana</vt:lpstr>
      <vt:lpstr>Calibri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Mocniny</vt:lpstr>
      <vt:lpstr>Snímek 2</vt:lpstr>
      <vt:lpstr>Mocniny</vt:lpstr>
      <vt:lpstr>Mocniny</vt:lpstr>
      <vt:lpstr>Mocniny</vt:lpstr>
      <vt:lpstr>Procvičování </vt:lpstr>
      <vt:lpstr>Procvičování </vt:lpstr>
      <vt:lpstr>Početní výkony s mocninami</vt:lpstr>
      <vt:lpstr>Početní výkony s mocninami</vt:lpstr>
      <vt:lpstr>Početní výkony s mocninami</vt:lpstr>
      <vt:lpstr>Početní výkony s mocninami</vt:lpstr>
      <vt:lpstr>Početní výkony s mocninami</vt:lpstr>
      <vt:lpstr>Početní výkony s mocninami</vt:lpstr>
      <vt:lpstr>Početní výkony s mocninami</vt:lpstr>
      <vt:lpstr>Procvičování </vt:lpstr>
      <vt:lpstr>Procvičování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do studia organické chemie</dc:title>
  <dc:creator>Kyli</dc:creator>
  <cp:lastModifiedBy>DUM</cp:lastModifiedBy>
  <cp:revision>72</cp:revision>
  <dcterms:created xsi:type="dcterms:W3CDTF">2011-08-30T18:32:26Z</dcterms:created>
  <dcterms:modified xsi:type="dcterms:W3CDTF">2012-03-04T12:54:22Z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TC010183731029</vt:lpwstr>
  </property>
</Properties>
</file>