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8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91A7-2CAD-4651-AAD9-B97DD56F995E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DD42-6F97-497E-8481-0416D2622B0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91A7-2CAD-4651-AAD9-B97DD56F995E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DD42-6F97-497E-8481-0416D2622B0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91A7-2CAD-4651-AAD9-B97DD56F995E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DD42-6F97-497E-8481-0416D2622B0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91A7-2CAD-4651-AAD9-B97DD56F995E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DD42-6F97-497E-8481-0416D2622B0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91A7-2CAD-4651-AAD9-B97DD56F995E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DD42-6F97-497E-8481-0416D2622B0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91A7-2CAD-4651-AAD9-B97DD56F995E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DD42-6F97-497E-8481-0416D2622B0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91A7-2CAD-4651-AAD9-B97DD56F995E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DD42-6F97-497E-8481-0416D2622B0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91A7-2CAD-4651-AAD9-B97DD56F995E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DD42-6F97-497E-8481-0416D2622B0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91A7-2CAD-4651-AAD9-B97DD56F995E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DD42-6F97-497E-8481-0416D2622B0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91A7-2CAD-4651-AAD9-B97DD56F995E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DD42-6F97-497E-8481-0416D2622B0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291A7-2CAD-4651-AAD9-B97DD56F995E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FBDD42-6F97-497E-8481-0416D2622B0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7291A7-2CAD-4651-AAD9-B97DD56F995E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FBDD42-6F97-497E-8481-0416D2622B0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524000" y="2408952"/>
          <a:ext cx="6096000" cy="2234998"/>
        </p:xfrm>
        <a:graphic>
          <a:graphicData uri="http://schemas.openxmlformats.org/drawingml/2006/table">
            <a:tbl>
              <a:tblPr/>
              <a:tblGrid>
                <a:gridCol w="2360682"/>
                <a:gridCol w="3735318"/>
              </a:tblGrid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 dirty="0">
                          <a:latin typeface="Times New Roman"/>
                          <a:ea typeface="Times New Roman"/>
                        </a:rPr>
                        <a:t>Číslo projektu: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CZ.1.07/1.4.00/21.2772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 školy: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Základní škola Rokytnice nad Jizerou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Autor: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Mgr. Michaela Hnyková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30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 šablony: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III/2 Inovace a zkvalitnění výuky prostřednictvím ICT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dirty="0" smtClean="0">
                          <a:latin typeface="Times New Roman"/>
                          <a:ea typeface="Times New Roman"/>
                        </a:rPr>
                        <a:t>VY_32_INOVACE_18_M.1.2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Téma: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u="sng" dirty="0">
                          <a:latin typeface="Times New Roman"/>
                          <a:ea typeface="Times New Roman"/>
                        </a:rPr>
                        <a:t>M – sčítání a odčítání do </a:t>
                      </a:r>
                      <a:r>
                        <a:rPr lang="cs-CZ" sz="1500" b="1" u="sng" dirty="0" smtClean="0">
                          <a:latin typeface="Times New Roman"/>
                          <a:ea typeface="Times New Roman"/>
                        </a:rPr>
                        <a:t>20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u="none" dirty="0" smtClean="0">
                          <a:latin typeface="Times New Roman"/>
                          <a:ea typeface="Times New Roman"/>
                        </a:rPr>
                        <a:t>Odčítání s přechodem</a:t>
                      </a:r>
                      <a:r>
                        <a:rPr lang="cs-CZ" sz="1500" b="1" u="none" baseline="0" dirty="0" smtClean="0">
                          <a:latin typeface="Times New Roman"/>
                          <a:ea typeface="Times New Roman"/>
                        </a:rPr>
                        <a:t> 10</a:t>
                      </a:r>
                      <a:endParaRPr lang="cs-CZ" sz="1100" u="none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Ověřeno dne 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dirty="0" smtClean="0">
                          <a:latin typeface="Times New Roman"/>
                          <a:ea typeface="Times New Roman"/>
                        </a:rPr>
                        <a:t>30.11.2011  </a:t>
                      </a:r>
                      <a:r>
                        <a:rPr lang="cs-CZ" sz="1500" b="1" dirty="0">
                          <a:latin typeface="Times New Roman"/>
                          <a:ea typeface="Times New Roman"/>
                        </a:rPr>
                        <a:t>- </a:t>
                      </a:r>
                      <a:r>
                        <a:rPr lang="cs-CZ" sz="1500" b="1" dirty="0" smtClean="0">
                          <a:latin typeface="Times New Roman"/>
                          <a:ea typeface="Times New Roman"/>
                        </a:rPr>
                        <a:t>2.třída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4929198"/>
            <a:ext cx="4584700" cy="1003300"/>
          </a:xfrm>
          <a:prstGeom prst="rect">
            <a:avLst/>
          </a:prstGeom>
          <a:noFill/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714612" y="1643050"/>
            <a:ext cx="42576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u="sng" dirty="0" smtClean="0">
                <a:solidFill>
                  <a:prstClr val="black"/>
                </a:solidFill>
                <a:latin typeface="Arial" pitchFamily="34" charset="0"/>
                <a:ea typeface="Times New Roman" pitchFamily="18" charset="0"/>
              </a:rPr>
              <a:t>Digitální učební materiál</a:t>
            </a:r>
            <a:endParaRPr lang="cs-CZ" sz="700" dirty="0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14348" y="428604"/>
            <a:ext cx="7643866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>
                <a:latin typeface="Arial" pitchFamily="34" charset="0"/>
                <a:ea typeface="Times New Roman" pitchFamily="18" charset="0"/>
              </a:rPr>
              <a:t>ANOTACE</a:t>
            </a:r>
            <a:endParaRPr lang="cs-CZ" sz="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-"/>
            </a:pPr>
            <a:r>
              <a:rPr lang="cs-CZ" dirty="0" smtClean="0">
                <a:latin typeface="Arial" pitchFamily="34" charset="0"/>
                <a:ea typeface="Times New Roman" pitchFamily="18" charset="0"/>
              </a:rPr>
              <a:t>pracovní list je určen pro žáky 2. ročníku k opakování odčítání s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pitchFamily="34" charset="0"/>
                <a:ea typeface="Times New Roman" pitchFamily="18" charset="0"/>
              </a:rPr>
              <a:t>  přechodem 10</a:t>
            </a:r>
            <a:endParaRPr lang="cs-CZ" sz="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pitchFamily="34" charset="0"/>
                <a:ea typeface="Times New Roman" pitchFamily="18" charset="0"/>
              </a:rPr>
              <a:t>- žáci si procvičují jak pamětné tak i písemné výpočty</a:t>
            </a:r>
            <a:endParaRPr lang="cs-CZ" sz="800" dirty="0" smtClean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dirty="0" smtClean="0">
                <a:latin typeface="Arial" pitchFamily="34" charset="0"/>
                <a:ea typeface="Times New Roman" pitchFamily="18" charset="0"/>
              </a:rPr>
              <a:t>- materiál je určen k projekci na tabuli s doplněním postupů a výsledků pomocí elektronického popisovače</a:t>
            </a:r>
            <a:endParaRPr lang="cs-CZ" sz="800" dirty="0" smtClean="0">
              <a:latin typeface="Arial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857224" y="4143380"/>
            <a:ext cx="66437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 </a:t>
            </a:r>
            <a:r>
              <a:rPr lang="cs-CZ" dirty="0" smtClean="0"/>
              <a:t>www.</a:t>
            </a:r>
            <a:r>
              <a:rPr lang="cs-CZ" dirty="0" err="1" smtClean="0"/>
              <a:t>microsoftoffice</a:t>
            </a:r>
            <a:r>
              <a:rPr lang="cs-CZ" dirty="0" smtClean="0"/>
              <a:t>.</a:t>
            </a:r>
            <a:r>
              <a:rPr lang="cs-CZ" dirty="0" err="1" smtClean="0"/>
              <a:t>com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ODČÍTÁNÍ S PŘECHODEM 10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pic>
        <p:nvPicPr>
          <p:cNvPr id="1026" name="Picture 2" descr="C:\Documents and Settings\XXX\Local Settings\Temporary Internet Files\Content.IE5\K1ABSPEV\MC9003710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214290"/>
            <a:ext cx="1952244" cy="170261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PŘÍKLADY VYPOČÍTEJ A V DALŠÍM ŘÁDKU PROVEĎ KONTROLU SČÍTÁNÍM</a:t>
            </a:r>
            <a:endParaRPr lang="cs-CZ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770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400040">
                <a:tc>
                  <a:txBody>
                    <a:bodyPr/>
                    <a:lstStyle/>
                    <a:p>
                      <a:r>
                        <a:rPr lang="cs-CZ" noProof="0" dirty="0" smtClean="0"/>
                        <a:t>12-7=</a:t>
                      </a:r>
                      <a:endParaRPr lang="cs-CZ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15-6=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16-8=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11-6=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17-9=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Documents and Settings\XXX\Local Settings\Temporary Internet Files\Content.IE5\K1ABSPEV\MC90037108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78" y="3000372"/>
            <a:ext cx="1952244" cy="1702613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OBĚ SLOVNÍ ÚLOHY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 pasece se páslo 16 laní. 9 laní odešlo ke krmelci. Kolik laní zůstalo na pasece?</a:t>
            </a:r>
          </a:p>
          <a:p>
            <a:r>
              <a:rPr lang="cs-CZ" dirty="0" smtClean="0"/>
              <a:t>________________</a:t>
            </a:r>
          </a:p>
          <a:p>
            <a:r>
              <a:rPr lang="cs-CZ" dirty="0" smtClean="0"/>
              <a:t>________________</a:t>
            </a:r>
          </a:p>
          <a:p>
            <a:r>
              <a:rPr lang="cs-CZ" dirty="0" smtClean="0"/>
              <a:t>________________</a:t>
            </a:r>
          </a:p>
          <a:p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 jedné ohradě se bylo 12 koní a ve druhé o 7 koní méně. Kolik koní bylo  v druhé ohradě?</a:t>
            </a:r>
          </a:p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__________________</a:t>
            </a:r>
          </a:p>
          <a:p>
            <a:r>
              <a:rPr lang="cs-CZ" dirty="0" smtClean="0"/>
              <a:t>__________________</a:t>
            </a:r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 správně: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Myslím si číslo.Když k němu přičtu 6 dostanu 14. Myslela jsem si_______.</a:t>
            </a:r>
          </a:p>
          <a:p>
            <a:r>
              <a:rPr lang="cs-CZ" dirty="0" smtClean="0"/>
              <a:t>Dan měl 17 vesmírných vojáků. Dal jich několik Janě a zůstalo mu 5 vojáků. Janě dal________vojáků.</a:t>
            </a:r>
          </a:p>
          <a:p>
            <a:endParaRPr lang="cs-CZ" dirty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20 – 6 = </a:t>
            </a:r>
          </a:p>
          <a:p>
            <a:r>
              <a:rPr lang="cs-CZ" sz="2000" dirty="0" smtClean="0"/>
              <a:t>13 -  8 =</a:t>
            </a:r>
          </a:p>
          <a:p>
            <a:r>
              <a:rPr lang="cs-CZ" sz="2000" dirty="0" smtClean="0"/>
              <a:t>19 – 8 = </a:t>
            </a:r>
          </a:p>
          <a:p>
            <a:r>
              <a:rPr lang="cs-CZ" sz="2000" dirty="0" smtClean="0"/>
              <a:t>14 – 7 = </a:t>
            </a:r>
          </a:p>
          <a:p>
            <a:r>
              <a:rPr lang="cs-CZ" sz="2000" dirty="0" smtClean="0"/>
              <a:t>18 – 9 = </a:t>
            </a:r>
          </a:p>
          <a:p>
            <a:r>
              <a:rPr lang="cs-CZ" sz="2000" dirty="0" smtClean="0"/>
              <a:t>15 – 4 = </a:t>
            </a:r>
          </a:p>
          <a:p>
            <a:r>
              <a:rPr lang="cs-CZ" sz="2000" dirty="0" smtClean="0"/>
              <a:t>15 – 6 = </a:t>
            </a:r>
          </a:p>
          <a:p>
            <a:r>
              <a:rPr lang="cs-CZ" sz="2000" dirty="0" smtClean="0"/>
              <a:t>12 – 5 = </a:t>
            </a:r>
          </a:p>
          <a:p>
            <a:r>
              <a:rPr lang="cs-CZ" sz="2000" dirty="0" smtClean="0"/>
              <a:t>11 – 6 = </a:t>
            </a:r>
          </a:p>
          <a:p>
            <a:r>
              <a:rPr lang="cs-CZ" sz="2000" dirty="0" smtClean="0"/>
              <a:t>11 – 3 = </a:t>
            </a:r>
          </a:p>
          <a:p>
            <a:r>
              <a:rPr lang="cs-CZ" sz="2000" dirty="0" smtClean="0"/>
              <a:t>14 – 9 = </a:t>
            </a:r>
          </a:p>
          <a:p>
            <a:r>
              <a:rPr lang="cs-CZ" sz="2000" dirty="0" smtClean="0"/>
              <a:t>18 – 9 = </a:t>
            </a:r>
          </a:p>
          <a:p>
            <a:r>
              <a:rPr lang="cs-CZ" sz="2000" dirty="0" smtClean="0"/>
              <a:t>16 – 7 =</a:t>
            </a:r>
          </a:p>
          <a:p>
            <a:r>
              <a:rPr lang="cs-CZ" sz="2000" dirty="0" smtClean="0"/>
              <a:t>17 – 4 = </a:t>
            </a:r>
          </a:p>
          <a:p>
            <a:endParaRPr lang="cs-CZ" sz="2000" dirty="0"/>
          </a:p>
        </p:txBody>
      </p:sp>
      <p:pic>
        <p:nvPicPr>
          <p:cNvPr id="4098" name="Picture 2" descr="C:\Documents and Settings\XXX\Local Settings\Temporary Internet Files\Content.IE5\CHMFOT6F\MC90013937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4429132"/>
            <a:ext cx="2332634" cy="1577340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259</Words>
  <Application>Microsoft Office PowerPoint</Application>
  <PresentationFormat>On-screen Show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Slide 1</vt:lpstr>
      <vt:lpstr>Slide 2</vt:lpstr>
      <vt:lpstr>ODČÍTÁNÍ S PŘECHODEM 10</vt:lpstr>
      <vt:lpstr>PŘÍKLADY VYPOČÍTEJ A V DALŠÍM ŘÁDKU PROVEĎ KONTROLU SČÍTÁNÍM</vt:lpstr>
      <vt:lpstr>VYŘEŠ OBĚ SLOVNÍ ÚLOHY</vt:lpstr>
      <vt:lpstr>Počítej správně: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XXX</dc:creator>
  <cp:lastModifiedBy>XXX</cp:lastModifiedBy>
  <cp:revision>11</cp:revision>
  <dcterms:created xsi:type="dcterms:W3CDTF">2011-11-27T16:44:10Z</dcterms:created>
  <dcterms:modified xsi:type="dcterms:W3CDTF">2011-12-11T15:09:06Z</dcterms:modified>
</cp:coreProperties>
</file>