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4" r:id="rId1"/>
  </p:sldMasterIdLst>
  <p:notesMasterIdLst>
    <p:notesMasterId r:id="rId26"/>
  </p:notesMasterIdLst>
  <p:sldIdLst>
    <p:sldId id="325" r:id="rId2"/>
    <p:sldId id="324" r:id="rId3"/>
    <p:sldId id="327" r:id="rId4"/>
    <p:sldId id="298" r:id="rId5"/>
    <p:sldId id="345" r:id="rId6"/>
    <p:sldId id="329" r:id="rId7"/>
    <p:sldId id="344" r:id="rId8"/>
    <p:sldId id="338" r:id="rId9"/>
    <p:sldId id="346" r:id="rId10"/>
    <p:sldId id="293" r:id="rId11"/>
    <p:sldId id="343" r:id="rId12"/>
    <p:sldId id="287" r:id="rId13"/>
    <p:sldId id="337" r:id="rId14"/>
    <p:sldId id="332" r:id="rId15"/>
    <p:sldId id="342" r:id="rId16"/>
    <p:sldId id="331" r:id="rId17"/>
    <p:sldId id="339" r:id="rId18"/>
    <p:sldId id="330" r:id="rId19"/>
    <p:sldId id="334" r:id="rId20"/>
    <p:sldId id="335" r:id="rId21"/>
    <p:sldId id="333" r:id="rId22"/>
    <p:sldId id="340" r:id="rId23"/>
    <p:sldId id="309" r:id="rId24"/>
    <p:sldId id="347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22FB41-A961-463B-95D7-D10B31177330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04704-9FDC-4606-91AC-34CD79542E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5317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59BB7820-FBB3-4674-BD22-F83B7C9DFA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03D8310-BB5F-464E-97DB-B5DAAA5B1A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C7AE243-557B-4ACA-BD08-7E1102B358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3D7D421A-E673-4D54-8CA8-C0E0B9E04C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9B884C32-1DB9-4078-8538-DD514B05C8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8521EB-6F2F-456F-B283-6345F56725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4D296C5-BDAE-4195-BB18-45FC725C45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74991D20-3EE0-4ED6-86C8-1D8C593677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760A949-3346-4709-A592-9F9FEF1462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DBC9702-6864-4053-A45F-AE9862F057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75BA2AB-8B1A-4653-BA36-94241D7E62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062AB69D-666E-42E7-9689-F12BEAA33C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5" r:id="rId1"/>
    <p:sldLayoutId id="2147483936" r:id="rId2"/>
    <p:sldLayoutId id="2147483937" r:id="rId3"/>
    <p:sldLayoutId id="2147483938" r:id="rId4"/>
    <p:sldLayoutId id="2147483939" r:id="rId5"/>
    <p:sldLayoutId id="2147483940" r:id="rId6"/>
    <p:sldLayoutId id="2147483941" r:id="rId7"/>
    <p:sldLayoutId id="2147483942" r:id="rId8"/>
    <p:sldLayoutId id="2147483943" r:id="rId9"/>
    <p:sldLayoutId id="2147483944" r:id="rId10"/>
    <p:sldLayoutId id="214748394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5/TalusConesIsfjorden.jpg/800px-TalusConesIsfjorden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Osyp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mailto:http://cs.wikipedia.org/wiki/Eroz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Gejz%C3%ADr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Soubor:GeysirEruptionNea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Tro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imalayas_landsat_7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Him%C3%A1laj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3/KharazaArch.jpg/786px-KharazaArch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Desert" TargetMode="Externa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ommons.wikimedia.org/wiki/File:Mt.Mayon_tam3r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pka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Kamenn%C3%A9_mo%C5%99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Faille_des_Causses_depuis_Bedarieux.dsc02071.cropped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Zlom" TargetMode="Externa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Eroz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upload.wikimedia.org/wikipedia/commons/thumb/6/69/Chuquicamata-002.jpg/800px-Chuquicamata-00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Lo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0/09/RayNorris_termite_cathedral_mound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Termiti" TargetMode="External"/><Relationship Id="rId5" Type="http://schemas.openxmlformats.org/officeDocument/2006/relationships/image" Target="../media/image14.png"/><Relationship Id="rId4" Type="http://schemas.openxmlformats.org/officeDocument/2006/relationships/hyperlink" Target="ttp://cs.wikipedia.org/wiki/Soubor:RayNorris_termite_cathedral_mounds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inbow_Basin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Vr%C3%A1sa" TargetMode="Externa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cs.wikipedia.org/wiki/Soubor:Boraboraluft_edited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Atol" TargetMode="Externa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isse_W%C3%BCste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Desert" TargetMode="Externa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ommons.wikimedia.org/wiki/File:Greater_Cape_Town_12.02.2007_16-13-40.2007_16-13-42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Pl%C3%A1%C5%BE" TargetMode="Externa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Ka%C5%88on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cs.wikipedia.org/wiki/Soubor:Stechovice_reservoir_Vltava_732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Meandr" TargetMode="External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en.wikipedia.org/wiki/File:Rice_terraces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Banaue" TargetMode="Externa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Libya_4985_Tadrart_Acacus_Luca_Galuzzi_2007.jpg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Desert" TargetMode="External"/><Relationship Id="rId4" Type="http://schemas.openxmlformats.org/officeDocument/2006/relationships/image" Target="../media/image1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Tro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eater_Cape_Town_12.02.2007_16-13-40.2007_16-13-42.JPG?uselang=cs" TargetMode="External"/><Relationship Id="rId2" Type="http://schemas.openxmlformats.org/officeDocument/2006/relationships/hyperlink" Target="http://cs.wikipedia.org/wik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988839"/>
            <a:ext cx="8388424" cy="424847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Arial Narrow" pitchFamily="34" charset="0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VY_32_INOVACE_18_Př9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Přírodopis 9. ročník, Vnitřní i vnější geologické děje,  test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sloužící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k 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 vyzkoušení znalostí žáků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	o vnitřních a vnějších geologických dějích, možné využít nápovědy 	formou odkazů na Wikipedii.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		Vhodné použít pracovní list č. 18 v interaktivní, či tištěné podobě.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Arial Narrow" pitchFamily="34" charset="0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Arial Narrow" pitchFamily="34" charset="0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Arial Narrow" pitchFamily="34" charset="0"/>
              </a:rPr>
              <a:t>28. 2. 2012</a:t>
            </a:r>
            <a:endParaRPr lang="cs-CZ" sz="1800" dirty="0">
              <a:solidFill>
                <a:schemeClr val="tx2"/>
              </a:solidFill>
              <a:latin typeface="Arial Narrow" pitchFamily="34" charset="0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332656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1771740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464234" y="381000"/>
            <a:ext cx="8229600" cy="3047999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Black" pitchFamily="34" charset="0"/>
              </a:rPr>
              <a:t>Vnitřní a vnější geologické děje, test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640960" cy="175260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latin typeface="Arial Black" pitchFamily="34" charset="0"/>
              </a:rPr>
              <a:t>Test sloužící k prověření znalostí žáků</a:t>
            </a:r>
          </a:p>
          <a:p>
            <a:pPr algn="ctr"/>
            <a:endParaRPr lang="cs-CZ" dirty="0" smtClean="0">
              <a:latin typeface="Arial Black" pitchFamily="34" charset="0"/>
            </a:endParaRPr>
          </a:p>
          <a:p>
            <a:pPr algn="ctr"/>
            <a:r>
              <a:rPr lang="cs-CZ" dirty="0" smtClean="0">
                <a:latin typeface="Arial Black" pitchFamily="34" charset="0"/>
              </a:rPr>
              <a:t>Přírodopis 9. ročník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28. 2. 2012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7981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71208"/>
          </a:xfrm>
        </p:spPr>
        <p:txBody>
          <a:bodyPr/>
          <a:lstStyle/>
          <a:p>
            <a:pPr algn="ctr"/>
            <a:r>
              <a:rPr lang="cs-CZ" dirty="0" smtClean="0">
                <a:latin typeface="Arial Black" pitchFamily="34" charset="0"/>
              </a:rPr>
              <a:t>Pokyny k práci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61662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 následujících očíslovaných snímcích jsou ukázky různých geologických útvarů.</a:t>
            </a:r>
          </a:p>
          <a:p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 svého pracovního listu poznač:</a:t>
            </a:r>
          </a:p>
          <a:p>
            <a:pPr marL="0" indent="0">
              <a:buNone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1) název daného útvaru</a:t>
            </a:r>
          </a:p>
          <a:p>
            <a:pPr marL="0" indent="0">
              <a:buNone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2) zaškrtni, zda vznikl působením 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vnitřních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či vnějších geologických dějů 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3) vepiš, který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vnější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nebo vnitřní 		  	    	    geologický děj jej vytvořil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4) u vnějších geologických dějů zaškrtni,</a:t>
            </a:r>
          </a:p>
          <a:p>
            <a:pPr marL="0" indent="0">
              <a:buNone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    zda jde o činnost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rušivou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nebo 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tvořivou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5) můžeš využít nápovědu</a:t>
            </a: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 odpověď </a:t>
            </a:r>
          </a:p>
          <a:p>
            <a:pPr marL="0" indent="0">
              <a:buNone/>
            </a:pPr>
            <a:r>
              <a:rPr lang="cs-CZ" sz="28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	</a:t>
            </a: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si vyhledat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2616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259" y="1642751"/>
            <a:ext cx="872490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8144641">
            <a:off x="2301776" y="2753082"/>
            <a:ext cx="1435391" cy="681205"/>
          </a:xfrm>
          <a:prstGeom prst="notched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1)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8259" y="5969708"/>
            <a:ext cx="8724900" cy="646331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WILSON44691.  [cit. 2012-01-12]. Dostupné na www</a:t>
            </a:r>
            <a:r>
              <a:rPr lang="cs-CZ" sz="1200" dirty="0" smtClean="0">
                <a:solidFill>
                  <a:prstClr val="black"/>
                </a:solidFill>
                <a:latin typeface="Georgia"/>
              </a:rPr>
              <a:t>:</a:t>
            </a: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Georgia"/>
                <a:hlinkClick r:id="rId3"/>
              </a:rPr>
              <a:t>upload.wikimedia.org/wikipedia/commons/thumb/d/d5/TalusConesIsfjorden.jpg/800px-TalusConesIsfjorden.jpg</a:t>
            </a:r>
            <a:endParaRPr lang="cs-CZ" sz="1200" dirty="0" smtClean="0">
              <a:solidFill>
                <a:prstClr val="black"/>
              </a:solidFill>
              <a:latin typeface="Georgia"/>
            </a:endParaRP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endParaRPr lang="cs-CZ" sz="1200" dirty="0">
              <a:solidFill>
                <a:prstClr val="black"/>
              </a:solidFill>
              <a:latin typeface="Georgia"/>
            </a:endParaRPr>
          </a:p>
        </p:txBody>
      </p:sp>
      <p:sp>
        <p:nvSpPr>
          <p:cNvPr id="5" name="Slunce 4">
            <a:hlinkClick r:id="rId4"/>
          </p:cNvPr>
          <p:cNvSpPr/>
          <p:nvPr/>
        </p:nvSpPr>
        <p:spPr>
          <a:xfrm>
            <a:off x="6804248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48691" y="346986"/>
            <a:ext cx="46805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Potřebuješ-li pomoc, klikni na  sluníčko: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68641" y="999598"/>
            <a:ext cx="4680520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Escape</a:t>
            </a:r>
            <a:r>
              <a:rPr lang="cs-CZ" b="1" dirty="0" smtClean="0">
                <a:solidFill>
                  <a:schemeClr val="bg1"/>
                </a:solidFill>
              </a:rPr>
              <a:t> tě dostane zase 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2153 -0.02454 L 0.50833 0.049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93" y="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542" y="895391"/>
            <a:ext cx="7917022" cy="5274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19542" y="6190692"/>
            <a:ext cx="7940420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ANDREAS TILLE. [cit.2011-12-17]. Dostupné pod licencí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prstClr val="black"/>
                </a:solidFill>
                <a:latin typeface="Georgia"/>
                <a:hlinkClick r:id="rId4"/>
              </a:rPr>
              <a:t>http://cs.wikipedia.org/wiki/Soubor:GeysirEruptionNear.jpg</a:t>
            </a:r>
            <a:endParaRPr lang="cs-CZ" sz="1200" dirty="0">
              <a:solidFill>
                <a:prstClr val="black"/>
              </a:solidFill>
              <a:latin typeface="Georgia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2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5708" y="1844824"/>
            <a:ext cx="1219200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6"/>
          </p:cNvPr>
          <p:cNvSpPr/>
          <p:nvPr/>
        </p:nvSpPr>
        <p:spPr>
          <a:xfrm>
            <a:off x="7621854" y="206526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531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E:\Z-Norsko 2004\HPIM22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8571" y="513684"/>
            <a:ext cx="7735888" cy="5802312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675" name="Obdélník 1"/>
          <p:cNvSpPr>
            <a:spLocks noChangeArrowheads="1"/>
          </p:cNvSpPr>
          <p:nvPr/>
        </p:nvSpPr>
        <p:spPr bwMode="auto">
          <a:xfrm>
            <a:off x="1085941" y="6443662"/>
            <a:ext cx="1544012" cy="276999"/>
          </a:xfrm>
          <a:prstGeom prst="rect">
            <a:avLst/>
          </a:prstGeom>
          <a:solidFill>
            <a:schemeClr val="tx1">
              <a:lumMod val="85000"/>
            </a:schemeClr>
          </a:solidFill>
          <a:extLst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Foto autorky vlastní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3)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36912"/>
            <a:ext cx="1080120" cy="1064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4"/>
          </p:cNvPr>
          <p:cNvSpPr/>
          <p:nvPr/>
        </p:nvSpPr>
        <p:spPr>
          <a:xfrm>
            <a:off x="7506770" y="226328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1094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369" y="1034931"/>
            <a:ext cx="8490520" cy="5221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9511" y="6224597"/>
            <a:ext cx="8491377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 smtClean="0">
                <a:solidFill>
                  <a:schemeClr val="bg1"/>
                </a:solidFill>
                <a:latin typeface="Rockwell"/>
              </a:rPr>
              <a:t>NASA. 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[</a:t>
            </a:r>
            <a:r>
              <a:rPr lang="cs-CZ" sz="1200" dirty="0" smtClean="0">
                <a:solidFill>
                  <a:schemeClr val="bg1"/>
                </a:solidFill>
                <a:latin typeface="Rockwell"/>
              </a:rPr>
              <a:t>cit.2012-01-04]. Dostupné 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na  </a:t>
            </a:r>
            <a:r>
              <a:rPr lang="cs-CZ" sz="1200" dirty="0" smtClean="0">
                <a:solidFill>
                  <a:schemeClr val="bg1"/>
                </a:solidFill>
                <a:latin typeface="Rockwell"/>
              </a:rPr>
              <a:t>www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:</a:t>
            </a:r>
            <a:r>
              <a:rPr lang="cs-CZ" sz="1200" dirty="0">
                <a:solidFill>
                  <a:prstClr val="white"/>
                </a:solidFill>
                <a:latin typeface="Rockwell"/>
              </a:rPr>
              <a:t/>
            </a:r>
            <a:br>
              <a:rPr lang="cs-CZ" sz="1200" dirty="0">
                <a:solidFill>
                  <a:prstClr val="white"/>
                </a:solidFill>
                <a:latin typeface="Rockwell"/>
              </a:rPr>
            </a:br>
            <a:r>
              <a:rPr lang="cs-CZ" sz="1200" dirty="0">
                <a:solidFill>
                  <a:prstClr val="white"/>
                </a:solidFill>
                <a:latin typeface="Rockwell"/>
                <a:hlinkClick r:id="rId3"/>
              </a:rPr>
              <a:t>http://en.wikipedia.org/wiki/File:Himalayas_landsat_7.png</a:t>
            </a:r>
            <a:endParaRPr lang="cs-CZ" sz="1200" dirty="0">
              <a:solidFill>
                <a:prstClr val="white"/>
              </a:solidFill>
              <a:latin typeface="Rockwel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4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0126"/>
            <a:ext cx="1219200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558209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9779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2708 0.04306 L -0.00694 0.21875 C 0.03351 0.22847 0.15226 0.39514 0.21545 0.39514 C 0.2875 0.39514 0.33316 0.38982 0.37379 0.38009 L 0.48663 0.32639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677" y="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675" y="571500"/>
            <a:ext cx="74866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8674" y="6286500"/>
            <a:ext cx="7486651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Etan J. </a:t>
            </a:r>
            <a:r>
              <a:rPr lang="cs-CZ" sz="1200" dirty="0" err="1" smtClean="0">
                <a:solidFill>
                  <a:prstClr val="black"/>
                </a:solidFill>
                <a:latin typeface="Franklin Gothic Book"/>
              </a:rPr>
              <a:t>Tal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.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[cit. 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</a:rPr>
              <a:t>2012-01-18]. Dostupné 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Franklin Gothic Book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Franklin Gothic Book"/>
              </a:rPr>
              <a:t> na www: </a:t>
            </a:r>
            <a:r>
              <a:rPr lang="cs-CZ" sz="1200" dirty="0">
                <a:solidFill>
                  <a:prstClr val="black"/>
                </a:solidFill>
                <a:latin typeface="Franklin Gothic Book"/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Franklin Gothic Book"/>
                <a:hlinkClick r:id="rId3"/>
              </a:rPr>
              <a:t>upload.wikimedia.org/wikipedia/commons/thumb/1/13/KharazaArch.jpg/786px-KharazaArch.jpg</a:t>
            </a:r>
            <a:endParaRPr lang="cs-CZ" dirty="0">
              <a:solidFill>
                <a:prstClr val="black"/>
              </a:solidFill>
              <a:latin typeface="Franklin Gothic Book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5)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318422">
            <a:off x="6588224" y="2636912"/>
            <a:ext cx="107950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5"/>
          </p:cNvPr>
          <p:cNvSpPr/>
          <p:nvPr/>
        </p:nvSpPr>
        <p:spPr>
          <a:xfrm>
            <a:off x="7631249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443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7559" y="6113098"/>
            <a:ext cx="5182882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TAM3RD. [cit. 2011-12-17]. Dostupné 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2"/>
              </a:rPr>
              <a:t>http://commons.wikimedia.org/wiki/File:Mt.Mayon_tam3rd.jpg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900" y="1000124"/>
            <a:ext cx="7989288" cy="5093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6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8800"/>
            <a:ext cx="107950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596336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1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:\Users\Ucitel\Desktop\Khorelova\fotky k prezentacím přírodopis\fotky geol.děje\kamenné moř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9941" y="714416"/>
            <a:ext cx="7452320" cy="55892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7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08850">
            <a:off x="6296877" y="935121"/>
            <a:ext cx="107950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9941" y="6381328"/>
            <a:ext cx="1795875" cy="276999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Rockwell"/>
              </a:rPr>
              <a:t>Foto autorky </a:t>
            </a:r>
            <a:r>
              <a:rPr lang="cs-CZ" sz="1200" dirty="0" smtClean="0">
                <a:solidFill>
                  <a:schemeClr val="bg1"/>
                </a:solidFill>
                <a:latin typeface="Rockwell"/>
              </a:rPr>
              <a:t>vlastní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sp>
        <p:nvSpPr>
          <p:cNvPr id="6" name="Slunce 5">
            <a:hlinkClick r:id="rId4"/>
          </p:cNvPr>
          <p:cNvSpPr/>
          <p:nvPr/>
        </p:nvSpPr>
        <p:spPr>
          <a:xfrm>
            <a:off x="7273995" y="241749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6146 0.00509 L -0.15365 0.603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2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8639"/>
            <a:ext cx="4760590" cy="6303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4395" y="5661248"/>
            <a:ext cx="3888432" cy="830997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XHIENNE. [cit.2012-01-03].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 na www:</a:t>
            </a:r>
            <a:br>
              <a:rPr lang="cs-CZ" sz="1200" dirty="0">
                <a:solidFill>
                  <a:schemeClr val="bg1"/>
                </a:solidFill>
                <a:latin typeface="Rockwell"/>
              </a:rPr>
            </a:br>
            <a:r>
              <a:rPr lang="cs-CZ" sz="1200" dirty="0">
                <a:solidFill>
                  <a:schemeClr val="bg1"/>
                </a:solidFill>
                <a:latin typeface="Rockwell"/>
                <a:hlinkClick r:id="rId3"/>
              </a:rPr>
              <a:t>http://en.wikipedia.org/wiki/File:Faille_des_Causses_depuis_Bedarieux.dsc02071.cropped.jpg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8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64394">
            <a:off x="7012966" y="2378331"/>
            <a:ext cx="1079500" cy="106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2824675" y="167127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25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1875 -0.12986 L 0.09931 0.300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9" name="Picture 3" descr="C:\Users\Ucitel\Desktop\Khorelova\fotky k prezentacím přírodopis\fotky geol.děje\P72200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1" y="727829"/>
            <a:ext cx="7543747" cy="56578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8491" y="404664"/>
            <a:ext cx="720080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9</a:t>
            </a:r>
            <a:r>
              <a:rPr lang="cs-CZ" sz="3600" dirty="0" smtClean="0">
                <a:solidFill>
                  <a:schemeClr val="bg1"/>
                </a:solidFill>
              </a:rPr>
              <a:t>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1559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1" y="6428411"/>
            <a:ext cx="1728193" cy="276999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  <a:latin typeface="Rockwell"/>
              </a:rPr>
              <a:t>Foto autorky vlastní</a:t>
            </a:r>
          </a:p>
        </p:txBody>
      </p:sp>
      <p:sp>
        <p:nvSpPr>
          <p:cNvPr id="6" name="Slunce 5">
            <a:hlinkClick r:id="rId4"/>
          </p:cNvPr>
          <p:cNvSpPr/>
          <p:nvPr/>
        </p:nvSpPr>
        <p:spPr>
          <a:xfrm>
            <a:off x="7528713" y="211372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2062" y="6158957"/>
            <a:ext cx="8432426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REINHARD JAHN. [cit. 2012-01-18].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2"/>
              </a:rPr>
              <a:t>http://upload.wikimedia.org/wikipedia/commons/thumb/6/69/Chuquicamata-002.jpg/800px-Chuquicamata-002.jpg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062" y="582558"/>
            <a:ext cx="8432426" cy="542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10)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Slunce 4">
            <a:hlinkClick r:id="rId4"/>
          </p:cNvPr>
          <p:cNvSpPr/>
          <p:nvPr/>
        </p:nvSpPr>
        <p:spPr>
          <a:xfrm>
            <a:off x="7484467" y="211372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553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Soubor:RayNorris termite cathedral mound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362" y="792797"/>
            <a:ext cx="8280920" cy="551716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02651" y="6292163"/>
            <a:ext cx="8255788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RAY NORRIS.  [cit. 2012-02-20].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&lt;h</a:t>
            </a:r>
            <a:r>
              <a:rPr lang="cs-CZ" sz="1200" dirty="0">
                <a:solidFill>
                  <a:schemeClr val="bg1"/>
                </a:solidFill>
                <a:latin typeface="Rockwell"/>
                <a:hlinkClick r:id="rId4"/>
              </a:rPr>
              <a:t>ttp://cs.wikipedia.org/wiki/</a:t>
            </a:r>
            <a:r>
              <a:rPr lang="cs-CZ" sz="1200" dirty="0" err="1">
                <a:solidFill>
                  <a:schemeClr val="bg1"/>
                </a:solidFill>
                <a:latin typeface="Rockwell"/>
                <a:hlinkClick r:id="rId4"/>
              </a:rPr>
              <a:t>Soubor:RayNorris_termite_cathedral_mounds.jpg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&gt;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11)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36276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84784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6"/>
          </p:cNvPr>
          <p:cNvSpPr/>
          <p:nvPr/>
        </p:nvSpPr>
        <p:spPr>
          <a:xfrm>
            <a:off x="7521512" y="13763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25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118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63558" y="6126181"/>
            <a:ext cx="7695702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WILSON44691. [cit. 2012-02-28]. Dostupné na www: </a:t>
            </a:r>
            <a:r>
              <a:rPr lang="cs-CZ" sz="1200" dirty="0">
                <a:solidFill>
                  <a:schemeClr val="bg1"/>
                </a:solidFill>
                <a:latin typeface="Rockwell"/>
                <a:hlinkClick r:id="rId3"/>
              </a:rPr>
              <a:t>http://cs.wikipedia.org/wiki/Soubor:Rainbow_Basin.JPG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12)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57513">
            <a:off x="2358687" y="859139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524328" y="29721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625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7656 -0.00741 L 0.05798 0.0713 C 0.08611 0.08912 0.1283 0.09884 0.17222 0.09884 C 0.22257 0.09884 0.26267 0.08912 0.2908 0.0713 L 0.42552 -0.00741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04" y="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8490" y="6214759"/>
            <a:ext cx="7914457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MAKEMAKE. [cit. 2012-01-24].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2"/>
              </a:rPr>
              <a:t>http://cs.wikipedia.org/wiki/Soubor:Boraboraluft_edited3.jpg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125" y="1050576"/>
            <a:ext cx="7914456" cy="5164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13)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600901">
            <a:off x="1206360" y="3019697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5"/>
          </p:cNvPr>
          <p:cNvSpPr/>
          <p:nvPr/>
        </p:nvSpPr>
        <p:spPr>
          <a:xfrm>
            <a:off x="7488324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631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44444E-6 -7.40741E-7 L 0.58872 -0.04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27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728700"/>
            <a:ext cx="7410400" cy="555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53364" y="6205594"/>
            <a:ext cx="7428636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SCHULTZ CHRISTINE. [cit. 2012-02-06]. Dostupné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3"/>
              </a:rPr>
              <a:t>http://cs.wikipedia.org/wiki/Soubor:Weisse_W%C3%BCste.jpg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14)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5463" y="1050995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628731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769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33602" y="6021288"/>
            <a:ext cx="7089058" cy="542925"/>
          </a:xfrm>
          <a:solidFill>
            <a:schemeClr val="tx1">
              <a:lumMod val="85000"/>
            </a:schemeClr>
          </a:solidFill>
        </p:spPr>
        <p:txBody>
          <a:bodyPr>
            <a:noAutofit/>
          </a:bodyPr>
          <a:lstStyle/>
          <a:p>
            <a:pPr marL="0" indent="0" algn="l">
              <a:spcBef>
                <a:spcPts val="0"/>
              </a:spcBef>
              <a:buNone/>
            </a:pPr>
            <a:r>
              <a:rPr lang="cs-CZ" sz="1200" dirty="0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  <a:t>SIMISA. [cit.2012-01-21]. Dostupné pod licenci </a:t>
            </a:r>
            <a:r>
              <a:rPr lang="cs-CZ" sz="1200" dirty="0" err="1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  <a:t>Creative</a:t>
            </a:r>
            <a:r>
              <a:rPr lang="cs-CZ" sz="1200" dirty="0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  <a:t> </a:t>
            </a:r>
            <a:r>
              <a:rPr lang="cs-CZ" sz="1200" dirty="0" err="1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  <a:t>Commons</a:t>
            </a:r>
            <a:r>
              <a:rPr lang="cs-CZ" sz="1200" dirty="0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  <a:t> na www:</a:t>
            </a:r>
            <a:br>
              <a:rPr lang="cs-CZ" sz="1200" dirty="0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</a:rPr>
            </a:br>
            <a:r>
              <a:rPr lang="cs-CZ" sz="1200" dirty="0">
                <a:solidFill>
                  <a:schemeClr val="bg1"/>
                </a:solidFill>
                <a:effectLst/>
                <a:latin typeface="Rockwell"/>
                <a:ea typeface="+mn-ea"/>
                <a:cs typeface="+mn-cs"/>
                <a:hlinkClick r:id="rId2"/>
              </a:rPr>
              <a:t>http://commons.wikimedia.org/wiki/File:Greater_Cape_Town_12.02.2007_16-13-40.2007_16-13-42.JPG?uselang=cs</a:t>
            </a:r>
            <a:endParaRPr lang="cs-CZ" sz="1200" dirty="0">
              <a:solidFill>
                <a:schemeClr val="bg1"/>
              </a:solidFill>
              <a:effectLst/>
              <a:latin typeface="Rockwell"/>
              <a:ea typeface="+mn-ea"/>
              <a:cs typeface="+mn-cs"/>
            </a:endParaRPr>
          </a:p>
        </p:txBody>
      </p:sp>
      <p:pic>
        <p:nvPicPr>
          <p:cNvPr id="4098" name="Picture 2" descr="C:\Users\Ucitel\Downloads\800px-Greater_Cape_Town_12.02.2007_16-13-40.2007_16-13-4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33602" y="404664"/>
            <a:ext cx="7089058" cy="531679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15)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790" y="1644483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488324" y="188639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181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61111E-6 -2.59259E-6 L 0.2125 0.440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2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0829" y="752866"/>
            <a:ext cx="7553325" cy="566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10828" y="6417066"/>
            <a:ext cx="1552797" cy="276999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Foto autorky vlastní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08490" y="404664"/>
            <a:ext cx="923149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16)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17609">
            <a:off x="4968387" y="586585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4"/>
          </p:cNvPr>
          <p:cNvSpPr/>
          <p:nvPr/>
        </p:nvSpPr>
        <p:spPr>
          <a:xfrm>
            <a:off x="7558209" y="211372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58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2326 0.00069 L 0.11771 0.414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49" y="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5759" y="6355837"/>
            <a:ext cx="8058472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MORAVEC HYNEK. [cit. 2012-01-23].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2"/>
              </a:rPr>
              <a:t>http://cs.wikipedia.org/wiki/Soubor:Stechovice_reservoir_Vltava_7328.JPG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759" y="311983"/>
            <a:ext cx="8058472" cy="6043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17)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08694">
            <a:off x="1922307" y="1998877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5"/>
          </p:cNvPr>
          <p:cNvSpPr/>
          <p:nvPr/>
        </p:nvSpPr>
        <p:spPr>
          <a:xfrm>
            <a:off x="7488324" y="188640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98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6024 0.10857 L 0.0875 0.26273 C 0.11945 0.28241 0.23507 0.30139 0.28438 0.30139 C 0.32535 0.30093 0.32414 0.29584 0.35851 0.26921 C 0.39271 0.24259 0.46111 0.19352 0.48907 0.14213 L 0.52622 -0.03842 " pathEditMode="relative" rAng="0" ptsTypes="FffaFF">
                                      <p:cBhvr>
                                        <p:cTn id="6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323" y="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05023" y="6221308"/>
            <a:ext cx="7862958" cy="46935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AYACOP.  [cit. 2012-02-06].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&lt;</a:t>
            </a:r>
            <a:r>
              <a:rPr lang="cs-CZ" sz="1200" dirty="0">
                <a:solidFill>
                  <a:schemeClr val="bg1"/>
                </a:solidFill>
                <a:latin typeface="Rockwell"/>
                <a:hlinkClick r:id="rId2"/>
              </a:rPr>
              <a:t>http://en.wikipedia.org/wiki/</a:t>
            </a:r>
            <a:r>
              <a:rPr lang="cs-CZ" sz="1200" dirty="0" err="1">
                <a:solidFill>
                  <a:schemeClr val="bg1"/>
                </a:solidFill>
                <a:latin typeface="Rockwell"/>
                <a:hlinkClick r:id="rId2"/>
              </a:rPr>
              <a:t>File:Rice_terraces.png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&gt;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5023" y="836711"/>
            <a:ext cx="7870751" cy="5243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18)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1207715">
            <a:off x="6020662" y="1211107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5"/>
          </p:cNvPr>
          <p:cNvSpPr/>
          <p:nvPr/>
        </p:nvSpPr>
        <p:spPr>
          <a:xfrm>
            <a:off x="7607709" y="184693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60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2257 0.00486 L 0.23177 0.29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8" y="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886" y="548680"/>
            <a:ext cx="8073456" cy="5596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8886" y="6175785"/>
            <a:ext cx="8073456" cy="461665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GALUZZI LUCA. [cit. 2012-02-06]. Dostupné pod licencí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Creative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</a:t>
            </a:r>
            <a:r>
              <a:rPr lang="cs-CZ" sz="1200" dirty="0" err="1">
                <a:solidFill>
                  <a:schemeClr val="bg1"/>
                </a:solidFill>
                <a:latin typeface="Rockwell"/>
              </a:rPr>
              <a:t>Commons</a:t>
            </a:r>
            <a:r>
              <a:rPr lang="cs-CZ" sz="1200" dirty="0">
                <a:solidFill>
                  <a:schemeClr val="bg1"/>
                </a:solidFill>
                <a:latin typeface="Rockwell"/>
              </a:rPr>
              <a:t> na www: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  <a:hlinkClick r:id="rId3"/>
              </a:rPr>
              <a:t>http://en.wikipedia.org/wiki/File:Libya_4985_Tadrart_Acacus_Luca_Galuzzi_2007.jpg</a:t>
            </a:r>
            <a:endParaRPr lang="cs-CZ" sz="1200" dirty="0">
              <a:solidFill>
                <a:schemeClr val="bg1"/>
              </a:solidFill>
              <a:latin typeface="Rockwel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490" y="404664"/>
            <a:ext cx="923149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19)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442668">
            <a:off x="2070648" y="4334992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lunce 6">
            <a:hlinkClick r:id="rId5"/>
          </p:cNvPr>
          <p:cNvSpPr/>
          <p:nvPr/>
        </p:nvSpPr>
        <p:spPr>
          <a:xfrm>
            <a:off x="7494190" y="196624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38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158 -0.08403 L 0.11268 -0.09769 C 0.14028 -0.08172 0.22917 -0.11968 0.24688 -0.12153 C 0.27101 -0.12662 0.31788 -0.17223 0.34584 -0.18797 L 0.41181 -0.28125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72" y="-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C:\Users\Ucitel\Desktop\Khorelova\zem_6\změny zemského povrchu fotky\HPIM23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4060" y="433762"/>
            <a:ext cx="7896877" cy="59226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8490" y="404664"/>
            <a:ext cx="851141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20)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0029" y="6366065"/>
            <a:ext cx="1767755" cy="276999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200" dirty="0">
                <a:solidFill>
                  <a:schemeClr val="bg1"/>
                </a:solidFill>
                <a:latin typeface="Rockwell"/>
              </a:rPr>
              <a:t>Foto autorky vlastní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993648">
            <a:off x="2452867" y="951571"/>
            <a:ext cx="1506537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unce 5">
            <a:hlinkClick r:id="rId4"/>
          </p:cNvPr>
          <p:cNvSpPr/>
          <p:nvPr/>
        </p:nvSpPr>
        <p:spPr>
          <a:xfrm>
            <a:off x="7596336" y="167127"/>
            <a:ext cx="1368152" cy="126101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1041 0.02106 L 0.06667 0.17662 C 0.10365 0.21157 0.15938 0.23102 0.21719 0.23102 C 0.28334 0.23102 0.33629 0.21157 0.37344 0.17662 L 0.55122 0.0210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73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fotografie</a:t>
            </a:r>
          </a:p>
          <a:p>
            <a:r>
              <a:rPr lang="cs-CZ" dirty="0">
                <a:hlinkClick r:id="rId2"/>
              </a:rPr>
              <a:t>http://cs.wikipedia.org/wiki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http://commons.wikimedia.org/wiki</a:t>
            </a:r>
            <a:endParaRPr lang="cs-CZ" dirty="0" smtClean="0"/>
          </a:p>
          <a:p>
            <a:r>
              <a:rPr lang="cs-CZ" dirty="0" smtClean="0">
                <a:solidFill>
                  <a:prstClr val="white"/>
                </a:solidFill>
                <a:hlinkClick r:id="rId4"/>
              </a:rPr>
              <a:t>http</a:t>
            </a:r>
            <a:r>
              <a:rPr lang="cs-CZ" dirty="0">
                <a:solidFill>
                  <a:prstClr val="white"/>
                </a:solidFill>
                <a:hlinkClick r:id="rId4"/>
              </a:rPr>
              <a:t>://</a:t>
            </a:r>
            <a:r>
              <a:rPr lang="cs-CZ" dirty="0" smtClean="0">
                <a:solidFill>
                  <a:prstClr val="white"/>
                </a:solidFill>
                <a:hlinkClick r:id="rId4"/>
              </a:rPr>
              <a:t>en.wikipedia.org/wiki/</a:t>
            </a:r>
            <a:endParaRPr lang="cs-CZ" dirty="0" smtClean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179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1240</TotalTime>
  <Words>373</Words>
  <Application>Microsoft Office PowerPoint</Application>
  <PresentationFormat>Předvádění na obrazovce (4:3)</PresentationFormat>
  <Paragraphs>90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Lití písma</vt:lpstr>
      <vt:lpstr>Snímek 1</vt:lpstr>
      <vt:lpstr>Vnitřní a vnější geologické děje, test</vt:lpstr>
      <vt:lpstr>Pokyny k práci</vt:lpstr>
      <vt:lpstr>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SIMISA. [cit.2012-01-21]. Dostupné pod licenci Creative Commons na www: http://commons.wikimedia.org/wiki/File:Greater_Cape_Town_12.02.2007_16-13-40.2007_16-13-42.JPG?uselang=cs</vt:lpstr>
      <vt:lpstr>Snímek 19</vt:lpstr>
      <vt:lpstr>Snímek 20</vt:lpstr>
      <vt:lpstr>Snímek 21</vt:lpstr>
      <vt:lpstr>Snímek 22</vt:lpstr>
      <vt:lpstr>Snímek 23</vt:lpstr>
      <vt:lpstr>Zdroje informací</vt:lpstr>
    </vt:vector>
  </TitlesOfParts>
  <Company>JK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Krebs Jan</dc:creator>
  <cp:lastModifiedBy>Dum</cp:lastModifiedBy>
  <cp:revision>77</cp:revision>
  <dcterms:created xsi:type="dcterms:W3CDTF">2010-02-11T12:57:48Z</dcterms:created>
  <dcterms:modified xsi:type="dcterms:W3CDTF">2012-06-12T20:45:23Z</dcterms:modified>
</cp:coreProperties>
</file>