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73" r:id="rId2"/>
    <p:sldId id="274" r:id="rId3"/>
    <p:sldId id="272" r:id="rId4"/>
    <p:sldId id="276" r:id="rId5"/>
    <p:sldId id="277" r:id="rId6"/>
    <p:sldId id="278" r:id="rId7"/>
    <p:sldId id="275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08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D170DC15-8DD6-4AB0-BBA8-4819A7367EF2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48930827-AED7-4308-8D51-9D7DB592DC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2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3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4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5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6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7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8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9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0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2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751F3B9-BE6B-4A3A-AFB4-FBE0CBAF8971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0F99C57-4EE8-4C1D-B5CE-0F6D51200B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B42841-6DB1-4401-996C-5A8632F4F5CE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EA5F95-BB3F-4098-B465-9DD07EB48D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BCF2495-0CCC-449E-9C71-B5850DEE3906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B9D0FAC-C9C1-4972-8E43-4DC40B6B9A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4498A1-B1C0-4889-8398-03F96F7CD982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86B045-072C-46F8-BEA1-69CDDD9397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0D36244-E902-4607-8DA7-D51D45DABC5C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B8CF60B-996A-4E16-A69F-94936936E3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43FA7C-F17E-41A6-8EF9-404CCCD9FE3D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0E1B7F-7D6E-4A0F-A7B9-35B1824363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D7117BA-E2D2-446C-8EA8-70AFBA7B9F33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BD07FE8-0F12-4CF6-BCDB-074BCC29E9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2B254BC-16B0-4F35-8263-41430883A0C6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41FDFB3-F9D7-402C-8BF4-975F82148E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fontAlgn="auto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  <a:cs typeface="+mn-cs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3071807-2AA9-4E04-AA84-92D1ADAB6B6C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1CC7C7B-0B4B-42A1-B0B6-64B197F5F7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4EBDDD-8750-49AE-BC83-1C67AE40E59C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352538-DB1D-45B8-A99D-0FAFE10C9C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94606A-ADCF-48EF-8D86-1853F921D81C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1448D-0DA8-41FC-A3F0-83AA6E5CFC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36EF0A1C-ED95-444C-B2C4-2C3667899BE9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53273047-0E9B-4AE7-A3BE-639D2D1F1D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19" r:id="rId2"/>
    <p:sldLayoutId id="2147483721" r:id="rId3"/>
    <p:sldLayoutId id="2147483718" r:id="rId4"/>
    <p:sldLayoutId id="2147483722" r:id="rId5"/>
    <p:sldLayoutId id="2147483717" r:id="rId6"/>
    <p:sldLayoutId id="2147483723" r:id="rId7"/>
    <p:sldLayoutId id="2147483724" r:id="rId8"/>
    <p:sldLayoutId id="2147483725" r:id="rId9"/>
    <p:sldLayoutId id="2147483716" r:id="rId10"/>
    <p:sldLayoutId id="2147483715" r:id="rId11"/>
  </p:sldLayoutIdLst>
  <p:transition spd="slow">
    <p:split/>
    <p:sndAc>
      <p:stSnd>
        <p:snd r:embed="rId13" name="camera.wav"/>
      </p:stSnd>
    </p:sndAc>
  </p:transition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2pPr>
      <a:lvl3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3pPr>
      <a:lvl4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4pPr>
      <a:lvl5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9pPr>
      <a:extLst/>
    </p:titleStyle>
    <p:bodyStyle>
      <a:lvl1pPr marL="365125" indent="-282575" algn="l" rtl="0" fontAlgn="base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fontAlgn="base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fontAlgn="base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fontAlgn="base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1196975"/>
            <a:ext cx="9144000" cy="8636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2800" b="1" dirty="0" smtClean="0">
                <a:solidFill>
                  <a:schemeClr val="tx2">
                    <a:satMod val="130000"/>
                  </a:schemeClr>
                </a:solidFill>
                <a:latin typeface="+mn-lt"/>
              </a:rPr>
              <a:t>Dělení zlomků</a:t>
            </a:r>
            <a:endParaRPr lang="cs-CZ" sz="2800" b="1" dirty="0">
              <a:solidFill>
                <a:schemeClr val="tx2">
                  <a:satMod val="130000"/>
                </a:schemeClr>
              </a:solidFill>
              <a:latin typeface="+mn-lt"/>
            </a:endParaRP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2209800"/>
            <a:ext cx="6477000" cy="1579563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500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500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500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500" dirty="0" smtClean="0"/>
              <a:t>Základní škola Čelákovice</a:t>
            </a:r>
            <a:endParaRPr lang="cs-CZ" sz="1500" dirty="0"/>
          </a:p>
        </p:txBody>
      </p:sp>
      <p:sp>
        <p:nvSpPr>
          <p:cNvPr id="14339" name="TextovéPole 5"/>
          <p:cNvSpPr txBox="1">
            <a:spLocks noChangeArrowheads="1"/>
          </p:cNvSpPr>
          <p:nvPr/>
        </p:nvSpPr>
        <p:spPr bwMode="auto">
          <a:xfrm flipH="1">
            <a:off x="611188" y="373063"/>
            <a:ext cx="82089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b="1">
                <a:solidFill>
                  <a:schemeClr val="tx2"/>
                </a:solidFill>
                <a:latin typeface="Calibri" pitchFamily="34" charset="0"/>
              </a:rPr>
              <a:t>VY_32_INOVACE_080_Dělení zlomků</a:t>
            </a:r>
            <a:endParaRPr lang="cs-CZ">
              <a:solidFill>
                <a:schemeClr val="tx2"/>
              </a:solidFill>
              <a:latin typeface="Gill Sans MT" pitchFamily="34" charset="-18"/>
            </a:endParaRPr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5788" y="4149725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autoUpdateAnimBg="0"/>
      <p:bldP spid="4101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4"/>
          <p:cNvSpPr txBox="1">
            <a:spLocks noChangeArrowheads="1"/>
          </p:cNvSpPr>
          <p:nvPr/>
        </p:nvSpPr>
        <p:spPr bwMode="auto">
          <a:xfrm>
            <a:off x="387350" y="2060575"/>
            <a:ext cx="8496300" cy="403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solidFill>
                  <a:schemeClr val="tx2"/>
                </a:solidFill>
                <a:latin typeface="Gill Sans MT" pitchFamily="34" charset="-18"/>
              </a:rPr>
              <a:t>Autor</a:t>
            </a:r>
            <a:r>
              <a:rPr lang="cs-CZ" sz="1600">
                <a:solidFill>
                  <a:schemeClr val="tx2"/>
                </a:solidFill>
                <a:latin typeface="Gill Sans MT" pitchFamily="34" charset="-18"/>
              </a:rPr>
              <a:t>: Ing. Janeček Jaroslav</a:t>
            </a:r>
          </a:p>
          <a:p>
            <a:r>
              <a:rPr lang="cs-CZ" sz="1600" b="1">
                <a:solidFill>
                  <a:schemeClr val="tx2"/>
                </a:solidFill>
                <a:latin typeface="Gill Sans MT" pitchFamily="34" charset="-18"/>
              </a:rPr>
              <a:t>Vytvořeno</a:t>
            </a:r>
            <a:r>
              <a:rPr lang="cs-CZ" sz="1600">
                <a:solidFill>
                  <a:schemeClr val="tx2"/>
                </a:solidFill>
                <a:latin typeface="Gill Sans MT" pitchFamily="34" charset="-18"/>
              </a:rPr>
              <a:t>: 8.11.2011</a:t>
            </a:r>
          </a:p>
          <a:p>
            <a:r>
              <a:rPr lang="cs-CZ" sz="1600" b="1">
                <a:solidFill>
                  <a:schemeClr val="tx2"/>
                </a:solidFill>
                <a:latin typeface="Gill Sans MT" pitchFamily="34" charset="-18"/>
              </a:rPr>
              <a:t>Stupeň a typ vzdělávání</a:t>
            </a:r>
            <a:r>
              <a:rPr lang="cs-CZ" sz="1600">
                <a:solidFill>
                  <a:schemeClr val="tx2"/>
                </a:solidFill>
                <a:latin typeface="Gill Sans MT" pitchFamily="34" charset="-18"/>
              </a:rPr>
              <a:t>: II. Stupeň - základní</a:t>
            </a:r>
          </a:p>
          <a:p>
            <a:endParaRPr lang="cs-CZ" sz="1600">
              <a:solidFill>
                <a:schemeClr val="tx2"/>
              </a:solidFill>
              <a:latin typeface="Gill Sans MT" pitchFamily="34" charset="-18"/>
            </a:endParaRPr>
          </a:p>
          <a:p>
            <a:r>
              <a:rPr lang="cs-CZ" sz="1600" b="1">
                <a:solidFill>
                  <a:schemeClr val="tx2"/>
                </a:solidFill>
                <a:latin typeface="Gill Sans MT" pitchFamily="34" charset="-18"/>
              </a:rPr>
              <a:t>Vzdělávací oblast: </a:t>
            </a:r>
            <a:r>
              <a:rPr lang="cs-CZ" sz="1600">
                <a:solidFill>
                  <a:schemeClr val="tx2"/>
                </a:solidFill>
                <a:latin typeface="Gill Sans MT" pitchFamily="34" charset="-18"/>
              </a:rPr>
              <a:t>Inovace</a:t>
            </a:r>
          </a:p>
          <a:p>
            <a:r>
              <a:rPr lang="cs-CZ" sz="1600" b="1">
                <a:solidFill>
                  <a:schemeClr val="tx2"/>
                </a:solidFill>
                <a:latin typeface="Gill Sans MT" pitchFamily="34" charset="-18"/>
              </a:rPr>
              <a:t>Vzdělávací obor: </a:t>
            </a:r>
            <a:r>
              <a:rPr lang="cs-CZ" sz="1600">
                <a:solidFill>
                  <a:schemeClr val="tx2"/>
                </a:solidFill>
                <a:latin typeface="Gill Sans MT" pitchFamily="34" charset="-18"/>
              </a:rPr>
              <a:t>Matematika –  7. ročník</a:t>
            </a:r>
          </a:p>
          <a:p>
            <a:r>
              <a:rPr lang="cs-CZ" sz="1600" b="1">
                <a:solidFill>
                  <a:schemeClr val="tx2"/>
                </a:solidFill>
                <a:latin typeface="Gill Sans MT" pitchFamily="34" charset="-18"/>
              </a:rPr>
              <a:t>Téma: </a:t>
            </a:r>
            <a:r>
              <a:rPr lang="cs-CZ" sz="1600">
                <a:solidFill>
                  <a:schemeClr val="tx2"/>
                </a:solidFill>
                <a:latin typeface="Gill Sans MT" pitchFamily="34" charset="-18"/>
              </a:rPr>
              <a:t>Dělení zlomků</a:t>
            </a:r>
          </a:p>
          <a:p>
            <a:endParaRPr lang="cs-CZ" sz="1600">
              <a:solidFill>
                <a:schemeClr val="tx2"/>
              </a:solidFill>
              <a:latin typeface="Gill Sans MT" pitchFamily="34" charset="-18"/>
            </a:endParaRPr>
          </a:p>
          <a:p>
            <a:r>
              <a:rPr lang="cs-CZ" sz="1600" b="1">
                <a:solidFill>
                  <a:schemeClr val="tx2"/>
                </a:solidFill>
                <a:latin typeface="Gill Sans MT" pitchFamily="34" charset="-18"/>
              </a:rPr>
              <a:t>Anotace:</a:t>
            </a:r>
            <a:r>
              <a:rPr lang="cs-CZ" sz="1600">
                <a:solidFill>
                  <a:schemeClr val="tx2"/>
                </a:solidFill>
                <a:latin typeface="Gill Sans MT" pitchFamily="34" charset="-18"/>
              </a:rPr>
              <a:t> Žák je seznámen s početním výkonem – dělení zlomků. Dělení zlomku celým číslem i zlomkem. Porozumí pojmu převrácený zlomek.</a:t>
            </a:r>
          </a:p>
          <a:p>
            <a:endParaRPr lang="cs-CZ" sz="1600">
              <a:solidFill>
                <a:schemeClr val="tx2"/>
              </a:solidFill>
              <a:latin typeface="Gill Sans MT" pitchFamily="34" charset="-18"/>
            </a:endParaRPr>
          </a:p>
          <a:p>
            <a:r>
              <a:rPr lang="cs-CZ" sz="1600" b="1">
                <a:solidFill>
                  <a:schemeClr val="tx2"/>
                </a:solidFill>
                <a:latin typeface="Gill Sans MT" pitchFamily="34" charset="-18"/>
              </a:rPr>
              <a:t>Druh učebního materiálu</a:t>
            </a:r>
            <a:r>
              <a:rPr lang="cs-CZ" sz="1600">
                <a:solidFill>
                  <a:schemeClr val="tx2"/>
                </a:solidFill>
                <a:latin typeface="Gill Sans MT" pitchFamily="34" charset="-18"/>
              </a:rPr>
              <a:t>: prezentace + procvičování.</a:t>
            </a:r>
          </a:p>
          <a:p>
            <a:endParaRPr lang="cs-CZ" sz="1600">
              <a:solidFill>
                <a:schemeClr val="tx2"/>
              </a:solidFill>
              <a:latin typeface="Gill Sans MT" pitchFamily="34" charset="-18"/>
            </a:endParaRPr>
          </a:p>
          <a:p>
            <a:r>
              <a:rPr lang="cs-CZ" sz="1600" b="1">
                <a:solidFill>
                  <a:schemeClr val="tx2"/>
                </a:solidFill>
                <a:latin typeface="Gill Sans MT" pitchFamily="34" charset="-18"/>
              </a:rPr>
              <a:t>Očekávaný výstup</a:t>
            </a:r>
            <a:r>
              <a:rPr lang="cs-CZ" sz="1600">
                <a:solidFill>
                  <a:schemeClr val="tx2"/>
                </a:solidFill>
                <a:latin typeface="Gill Sans MT" pitchFamily="34" charset="-18"/>
              </a:rPr>
              <a:t>: </a:t>
            </a:r>
          </a:p>
          <a:p>
            <a:r>
              <a:rPr lang="cs-CZ" sz="1600">
                <a:solidFill>
                  <a:schemeClr val="tx2"/>
                </a:solidFill>
                <a:latin typeface="Gill Sans MT" pitchFamily="34" charset="-18"/>
              </a:rPr>
              <a:t>Žák zvládne početní výkon dělení zlomku zlomkem i celým číslem. Zvládne převod celého čísla na zlomek, převrácené číslo a převrácený zlomek.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4925" y="766763"/>
            <a:ext cx="9144000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anchor="ctr"/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pPr>
              <a:defRPr/>
            </a:pPr>
            <a:r>
              <a:rPr lang="cs-CZ" sz="2800" b="1" dirty="0" smtClean="0">
                <a:latin typeface="+mn-lt"/>
              </a:rPr>
              <a:t>Dělení zlomků</a:t>
            </a:r>
            <a:endParaRPr lang="cs-CZ" sz="2800" b="1" dirty="0">
              <a:latin typeface="+mn-lt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Dělení zlomků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1435608" y="1447800"/>
            <a:ext cx="7498080" cy="4800600"/>
          </a:xfrm>
          <a:blipFill rotWithShape="1">
            <a:blip r:embed="rId3"/>
            <a:stretch>
              <a:fillRect t="-1017" r="-488"/>
            </a:stretch>
          </a:blipFill>
        </p:spPr>
        <p:txBody>
          <a:bodyPr>
            <a:normAutofit/>
          </a:bodyPr>
          <a:lstStyle/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>
                <a:noFill/>
              </a:rPr>
              <a:t> </a:t>
            </a:r>
          </a:p>
        </p:txBody>
      </p:sp>
    </p:spTree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Dělení zlomků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1435608" y="1447800"/>
            <a:ext cx="7498080" cy="4800600"/>
          </a:xfrm>
          <a:blipFill rotWithShape="1">
            <a:blip r:embed="rId3"/>
            <a:stretch>
              <a:fillRect l="-813"/>
            </a:stretch>
          </a:blipFill>
        </p:spPr>
        <p:txBody>
          <a:bodyPr>
            <a:normAutofit/>
          </a:bodyPr>
          <a:lstStyle/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>
                <a:noFill/>
              </a:rPr>
              <a:t> </a:t>
            </a:r>
          </a:p>
        </p:txBody>
      </p:sp>
    </p:spTree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Dělení zlomků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1435608" y="1447800"/>
            <a:ext cx="7498080" cy="4800600"/>
          </a:xfrm>
          <a:blipFill rotWithShape="1">
            <a:blip r:embed="rId3"/>
            <a:stretch>
              <a:fillRect l="-813"/>
            </a:stretch>
          </a:blipFill>
        </p:spPr>
        <p:txBody>
          <a:bodyPr>
            <a:normAutofit/>
          </a:bodyPr>
          <a:lstStyle/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>
                <a:noFill/>
              </a:rPr>
              <a:t> </a:t>
            </a:r>
          </a:p>
        </p:txBody>
      </p:sp>
    </p:spTree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Procvičování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1435608" y="1447800"/>
            <a:ext cx="7498080" cy="4800600"/>
          </a:xfrm>
          <a:blipFill rotWithShape="1">
            <a:blip r:embed="rId3"/>
            <a:stretch>
              <a:fillRect l="-325"/>
            </a:stretch>
          </a:blipFill>
        </p:spPr>
        <p:txBody>
          <a:bodyPr>
            <a:normAutofit/>
          </a:bodyPr>
          <a:lstStyle/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>
                <a:noFill/>
              </a:rPr>
              <a:t> </a:t>
            </a:r>
          </a:p>
        </p:txBody>
      </p:sp>
    </p:spTree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-134938" y="620713"/>
            <a:ext cx="9253538" cy="9144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2">
                    <a:satMod val="130000"/>
                  </a:schemeClr>
                </a:solidFill>
                <a:latin typeface="+mn-lt"/>
              </a:rPr>
              <a:t>Použité zdroje</a:t>
            </a: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5788" y="4292600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4" name="TextovéPole 2"/>
          <p:cNvSpPr txBox="1">
            <a:spLocks noChangeArrowheads="1"/>
          </p:cNvSpPr>
          <p:nvPr/>
        </p:nvSpPr>
        <p:spPr bwMode="auto">
          <a:xfrm>
            <a:off x="1116013" y="1920875"/>
            <a:ext cx="77533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chemeClr val="tx2"/>
                </a:solidFill>
                <a:latin typeface="Gill Sans MT" pitchFamily="34" charset="-18"/>
              </a:rPr>
              <a:t>Veškeré obrázky a texty jsou dílem autora prezentace.</a:t>
            </a:r>
            <a:endParaRPr lang="cs-CZ" sz="2000">
              <a:solidFill>
                <a:schemeClr val="tx2"/>
              </a:solidFill>
              <a:latin typeface="Gill Sans MT" pitchFamily="34" charset="-18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642</TotalTime>
  <Words>97</Words>
  <Application>Microsoft Office PowerPoint</Application>
  <PresentationFormat>On-screen Show (4:3)</PresentationFormat>
  <Paragraphs>27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7</vt:i4>
      </vt:variant>
    </vt:vector>
  </HeadingPairs>
  <TitlesOfParts>
    <vt:vector size="19" baseType="lpstr">
      <vt:lpstr>Gill Sans MT</vt:lpstr>
      <vt:lpstr>Arial</vt:lpstr>
      <vt:lpstr>Wingdings 2</vt:lpstr>
      <vt:lpstr>Verdana</vt:lpstr>
      <vt:lpstr>Calibri</vt:lpstr>
      <vt:lpstr>Slunovrat</vt:lpstr>
      <vt:lpstr>Slunovrat</vt:lpstr>
      <vt:lpstr>Slunovrat</vt:lpstr>
      <vt:lpstr>Slunovrat</vt:lpstr>
      <vt:lpstr>Slunovrat</vt:lpstr>
      <vt:lpstr>Slunovrat</vt:lpstr>
      <vt:lpstr>Slunovrat</vt:lpstr>
      <vt:lpstr>Dělení zlomků</vt:lpstr>
      <vt:lpstr>Snímek 2</vt:lpstr>
      <vt:lpstr>Dělení zlomků</vt:lpstr>
      <vt:lpstr>Dělení zlomků</vt:lpstr>
      <vt:lpstr>Dělení zlomků</vt:lpstr>
      <vt:lpstr>Procvičování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Školák</dc:creator>
  <cp:lastModifiedBy>DUM</cp:lastModifiedBy>
  <cp:revision>99</cp:revision>
  <dcterms:created xsi:type="dcterms:W3CDTF">2011-03-24T11:59:00Z</dcterms:created>
  <dcterms:modified xsi:type="dcterms:W3CDTF">2012-03-04T12:35:18Z</dcterms:modified>
</cp:coreProperties>
</file>