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2" r:id="rId2"/>
    <p:sldId id="261" r:id="rId3"/>
    <p:sldId id="267" r:id="rId4"/>
    <p:sldId id="268" r:id="rId5"/>
    <p:sldId id="266" r:id="rId6"/>
    <p:sldId id="269" r:id="rId7"/>
    <p:sldId id="271" r:id="rId8"/>
    <p:sldId id="263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NÁZEV:VY_32_INOVACE_3.2.1.1.20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Potravinová pyramida, poruchy trávení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69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BF5DA03-8FBB-4FD1-BEFF-232E86E43F5A}" type="presOf" srcId="{D1D4F407-5343-4D3F-B5B9-D407B03CAEB4}" destId="{AED2198E-93D5-4001-81B4-73124B309672}" srcOrd="1" destOrd="0" presId="urn:microsoft.com/office/officeart/2005/8/layout/target3"/>
    <dgm:cxn modelId="{543F7B98-C857-49CE-B50D-AD41FFE88586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9EB6921-02A7-43AC-80F8-DEAAB5A6EC54}" type="presOf" srcId="{D8197B8C-B260-4A16-BDF4-0947B075E274}" destId="{5A5FFA88-C948-4069-8E93-59FA12366E83}" srcOrd="1" destOrd="0" presId="urn:microsoft.com/office/officeart/2005/8/layout/target3"/>
    <dgm:cxn modelId="{AC959607-344E-400A-8084-5A7441357275}" type="presOf" srcId="{D1B46980-6531-4606-95E6-44980827E919}" destId="{2BE915AB-18AA-4053-B92C-3BFC9ED204BB}" srcOrd="1" destOrd="0" presId="urn:microsoft.com/office/officeart/2005/8/layout/target3"/>
    <dgm:cxn modelId="{1FDB1648-4458-4FE3-B5CA-F3BFE6D9ABA9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500079E-D20C-40CE-8204-5729B3421AC4}" type="presOf" srcId="{D8197B8C-B260-4A16-BDF4-0947B075E274}" destId="{25B08C86-7E15-44DC-BE7F-FFB55DD49D12}" srcOrd="0" destOrd="0" presId="urn:microsoft.com/office/officeart/2005/8/layout/target3"/>
    <dgm:cxn modelId="{81D15D99-B3A9-42EC-AE42-82710B5472D5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4290873-44A6-47C7-95CD-53FB88862EB3}" type="presOf" srcId="{D1D4F407-5343-4D3F-B5B9-D407B03CAEB4}" destId="{D005CE8C-CC26-4C3E-AC11-E15060ECD759}" srcOrd="0" destOrd="0" presId="urn:microsoft.com/office/officeart/2005/8/layout/target3"/>
    <dgm:cxn modelId="{2AE12FAC-3B3A-4F4F-A978-258789B87DEE}" type="presOf" srcId="{757F3AB3-0718-4624-B441-E567A8F0AB56}" destId="{333A1088-737F-45CB-B68E-254E46348037}" srcOrd="0" destOrd="0" presId="urn:microsoft.com/office/officeart/2005/8/layout/target3"/>
    <dgm:cxn modelId="{68D7273C-7667-4800-A23E-95E6C44BD011}" type="presOf" srcId="{D1B46980-6531-4606-95E6-44980827E919}" destId="{6140AFEC-043D-4C43-A2F9-D0F5331DF3A3}" srcOrd="0" destOrd="0" presId="urn:microsoft.com/office/officeart/2005/8/layout/target3"/>
    <dgm:cxn modelId="{CEA9A982-2139-4DB4-A5F9-66229906B752}" type="presOf" srcId="{4C35D32F-0EAB-4CD7-82EE-45574DC2A586}" destId="{8BEBB6EC-1DAA-4CAC-8A25-BC0FCBD5DBD5}" srcOrd="0" destOrd="0" presId="urn:microsoft.com/office/officeart/2005/8/layout/target3"/>
    <dgm:cxn modelId="{6412DF3C-D080-4152-93C0-317C81FE479A}" type="presParOf" srcId="{333A1088-737F-45CB-B68E-254E46348037}" destId="{F5ABB229-8D3B-4694-996A-96F23CF14429}" srcOrd="0" destOrd="0" presId="urn:microsoft.com/office/officeart/2005/8/layout/target3"/>
    <dgm:cxn modelId="{9B5531F4-336D-406C-B1D8-26096B1956F4}" type="presParOf" srcId="{333A1088-737F-45CB-B68E-254E46348037}" destId="{F41139FD-01EE-4571-8B17-4FB00FC51163}" srcOrd="1" destOrd="0" presId="urn:microsoft.com/office/officeart/2005/8/layout/target3"/>
    <dgm:cxn modelId="{8D507528-6314-4300-96CD-EE272C88492F}" type="presParOf" srcId="{333A1088-737F-45CB-B68E-254E46348037}" destId="{D005CE8C-CC26-4C3E-AC11-E15060ECD759}" srcOrd="2" destOrd="0" presId="urn:microsoft.com/office/officeart/2005/8/layout/target3"/>
    <dgm:cxn modelId="{8FBDC6C2-B4D4-44FF-9AC6-7B07B42A7ED6}" type="presParOf" srcId="{333A1088-737F-45CB-B68E-254E46348037}" destId="{2C702D82-9B77-49B7-9568-BB8EB47C3372}" srcOrd="3" destOrd="0" presId="urn:microsoft.com/office/officeart/2005/8/layout/target3"/>
    <dgm:cxn modelId="{820D182B-647D-4DA4-A4C9-BDF2CBCC0798}" type="presParOf" srcId="{333A1088-737F-45CB-B68E-254E46348037}" destId="{A52A0455-90FF-4808-ABD0-F02540D31D5A}" srcOrd="4" destOrd="0" presId="urn:microsoft.com/office/officeart/2005/8/layout/target3"/>
    <dgm:cxn modelId="{01724DC8-D32D-4FBA-BE95-D058464C59A5}" type="presParOf" srcId="{333A1088-737F-45CB-B68E-254E46348037}" destId="{6140AFEC-043D-4C43-A2F9-D0F5331DF3A3}" srcOrd="5" destOrd="0" presId="urn:microsoft.com/office/officeart/2005/8/layout/target3"/>
    <dgm:cxn modelId="{5EB60241-6D97-41CC-92C6-40A6AE05A1D4}" type="presParOf" srcId="{333A1088-737F-45CB-B68E-254E46348037}" destId="{9358AC05-5D7D-4327-9F80-1AD486AEA664}" srcOrd="6" destOrd="0" presId="urn:microsoft.com/office/officeart/2005/8/layout/target3"/>
    <dgm:cxn modelId="{9B72146E-6E9B-435E-B628-DE3A0B3BB605}" type="presParOf" srcId="{333A1088-737F-45CB-B68E-254E46348037}" destId="{313FC574-E1CD-4FB4-B054-0B805CE0447D}" srcOrd="7" destOrd="0" presId="urn:microsoft.com/office/officeart/2005/8/layout/target3"/>
    <dgm:cxn modelId="{11B89D32-522F-495B-8669-BB47C9E506D1}" type="presParOf" srcId="{333A1088-737F-45CB-B68E-254E46348037}" destId="{619D679B-A015-4ECF-8348-D1034C574F40}" srcOrd="8" destOrd="0" presId="urn:microsoft.com/office/officeart/2005/8/layout/target3"/>
    <dgm:cxn modelId="{CC71C4FC-8ACB-49F7-9EFB-6D0DA8B43136}" type="presParOf" srcId="{333A1088-737F-45CB-B68E-254E46348037}" destId="{322283A8-4A27-4CDA-BAE3-F381106A9174}" srcOrd="9" destOrd="0" presId="urn:microsoft.com/office/officeart/2005/8/layout/target3"/>
    <dgm:cxn modelId="{7AA6EC46-600E-40AE-85BB-93875799CBE5}" type="presParOf" srcId="{333A1088-737F-45CB-B68E-254E46348037}" destId="{FFC9F71D-1B4F-4AD9-A4A6-86ADEFC8AF5C}" srcOrd="10" destOrd="0" presId="urn:microsoft.com/office/officeart/2005/8/layout/target3"/>
    <dgm:cxn modelId="{C0D0BAB5-BD3A-4E1A-8E57-C523657616BF}" type="presParOf" srcId="{333A1088-737F-45CB-B68E-254E46348037}" destId="{25B08C86-7E15-44DC-BE7F-FFB55DD49D12}" srcOrd="11" destOrd="0" presId="urn:microsoft.com/office/officeart/2005/8/layout/target3"/>
    <dgm:cxn modelId="{1084FFA2-D6BF-4C1B-932D-7DCCA1B71C71}" type="presParOf" srcId="{333A1088-737F-45CB-B68E-254E46348037}" destId="{76644BE8-9D7C-4C09-B250-3D10AF48CBB7}" srcOrd="12" destOrd="0" presId="urn:microsoft.com/office/officeart/2005/8/layout/target3"/>
    <dgm:cxn modelId="{74D0E0F7-0144-4F48-8525-5696475A8E05}" type="presParOf" srcId="{333A1088-737F-45CB-B68E-254E46348037}" destId="{EE85B701-7295-41C0-BA7A-34D3756A2AE6}" srcOrd="13" destOrd="0" presId="urn:microsoft.com/office/officeart/2005/8/layout/target3"/>
    <dgm:cxn modelId="{72651334-DE3A-4590-BBE3-3D38A28404D9}" type="presParOf" srcId="{333A1088-737F-45CB-B68E-254E46348037}" destId="{8BEBB6EC-1DAA-4CAC-8A25-BC0FCBD5DBD5}" srcOrd="14" destOrd="0" presId="urn:microsoft.com/office/officeart/2005/8/layout/target3"/>
    <dgm:cxn modelId="{E55B2271-054B-4ACE-8F55-28FDB7955242}" type="presParOf" srcId="{333A1088-737F-45CB-B68E-254E46348037}" destId="{AED2198E-93D5-4001-81B4-73124B309672}" srcOrd="15" destOrd="0" presId="urn:microsoft.com/office/officeart/2005/8/layout/target3"/>
    <dgm:cxn modelId="{E5C8F531-3DBA-4C47-BD9A-309FFA8DBA07}" type="presParOf" srcId="{333A1088-737F-45CB-B68E-254E46348037}" destId="{2BE915AB-18AA-4053-B92C-3BFC9ED204BB}" srcOrd="16" destOrd="0" presId="urn:microsoft.com/office/officeart/2005/8/layout/target3"/>
    <dgm:cxn modelId="{F2C48CE5-9473-4226-A985-627970EF6DD6}" type="presParOf" srcId="{333A1088-737F-45CB-B68E-254E46348037}" destId="{6BB5E863-4638-4E1D-BFDE-399D028AC4ED}" srcOrd="17" destOrd="0" presId="urn:microsoft.com/office/officeart/2005/8/layout/target3"/>
    <dgm:cxn modelId="{0EAA208D-1A06-42E0-A87F-D68184D54147}" type="presParOf" srcId="{333A1088-737F-45CB-B68E-254E46348037}" destId="{5A5FFA88-C948-4069-8E93-59FA12366E83}" srcOrd="18" destOrd="0" presId="urn:microsoft.com/office/officeart/2005/8/layout/target3"/>
    <dgm:cxn modelId="{349CC29C-A317-4526-8887-44C234AA8AE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NÁZEV:VY_32_INOVACE_3.2.1.1.20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Potravinová pyramida, poruchy trávení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3F7D8-F50D-4B46-BF5B-B2834157140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2EB32-F503-4027-BA7A-937EF3001F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3342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9290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2EB32-F503-4027-BA7A-937EF3001FA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5169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77F41F0-F655-4CEA-A92D-E76B2E6A101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09977CB5-B529-4D6C-94F1-9E5477C703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uzon-pow-1945.jpg" TargetMode="External"/><Relationship Id="rId2" Type="http://schemas.openxmlformats.org/officeDocument/2006/relationships/hyperlink" Target="http://cs.wikipedia.org/wiki/Soubor:Obesity-waist_circumference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422211582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Mgr. Kateřina Schejbalová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4925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ukončení probrané </a:t>
            </a:r>
            <a:r>
              <a:rPr lang="cs-CZ" dirty="0" smtClean="0"/>
              <a:t>látky </a:t>
            </a:r>
            <a:r>
              <a:rPr lang="cs-CZ" dirty="0" smtClean="0"/>
              <a:t>související s </a:t>
            </a:r>
            <a:r>
              <a:rPr lang="cs-CZ" dirty="0" smtClean="0"/>
              <a:t>výživou.</a:t>
            </a:r>
            <a:endParaRPr lang="cs-CZ" dirty="0" smtClean="0"/>
          </a:p>
          <a:p>
            <a:r>
              <a:rPr lang="cs-CZ" dirty="0" smtClean="0"/>
              <a:t>V úvodu se žáci seznámí s výpočtem BMI a každý si spočítá svůj BMI index a zapíše si ho do </a:t>
            </a:r>
            <a:r>
              <a:rPr lang="cs-CZ" dirty="0" smtClean="0"/>
              <a:t>sešitu.</a:t>
            </a:r>
            <a:endParaRPr lang="cs-CZ" dirty="0" smtClean="0"/>
          </a:p>
          <a:p>
            <a:r>
              <a:rPr lang="cs-CZ" dirty="0" smtClean="0"/>
              <a:t>Tato prezentace slouží spíše jako podpůrný materiál k navození diskuze se žáky o daných </a:t>
            </a:r>
            <a:r>
              <a:rPr lang="cs-CZ" dirty="0" smtClean="0"/>
              <a:t>tématech.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39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BMI - index tělesné </a:t>
            </a:r>
            <a:r>
              <a:rPr lang="cs-CZ" dirty="0" smtClean="0"/>
              <a:t>hmotnosti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0" dirty="0" smtClean="0"/>
              <a:t>BMI </a:t>
            </a:r>
            <a:r>
              <a:rPr lang="cs-CZ" b="0" dirty="0"/>
              <a:t>(z anglického </a:t>
            </a:r>
            <a:r>
              <a:rPr lang="cs-CZ" b="0" i="1" dirty="0"/>
              <a:t>Body </a:t>
            </a:r>
            <a:r>
              <a:rPr lang="cs-CZ" b="0" i="1" dirty="0" err="1"/>
              <a:t>Mass</a:t>
            </a:r>
            <a:r>
              <a:rPr lang="cs-CZ" b="0" i="1" dirty="0"/>
              <a:t> Index</a:t>
            </a:r>
            <a:r>
              <a:rPr lang="cs-CZ" b="0" dirty="0"/>
              <a:t>) je index, který se používá pro klasifikaci podváhy, nadváhy či různé stupně </a:t>
            </a:r>
            <a:r>
              <a:rPr lang="cs-CZ" b="0" dirty="0" err="1" smtClean="0"/>
              <a:t>obezity.Vzorec</a:t>
            </a:r>
            <a:r>
              <a:rPr lang="cs-CZ" b="0" dirty="0" smtClean="0"/>
              <a:t> </a:t>
            </a:r>
            <a:r>
              <a:rPr lang="cs-CZ" b="0" dirty="0"/>
              <a:t>pro výpočet BMI je velice jednoduchý: </a:t>
            </a:r>
            <a:r>
              <a:rPr lang="cs-CZ" dirty="0"/>
              <a:t>BMI = tělesná váha(</a:t>
            </a:r>
            <a:r>
              <a:rPr lang="cs-CZ" i="1" dirty="0"/>
              <a:t>kg</a:t>
            </a:r>
            <a:r>
              <a:rPr lang="cs-CZ" dirty="0"/>
              <a:t>) / tělesná výška</a:t>
            </a:r>
            <a:r>
              <a:rPr lang="cs-CZ" baseline="30000" dirty="0"/>
              <a:t>2</a:t>
            </a:r>
            <a:r>
              <a:rPr lang="cs-CZ" dirty="0"/>
              <a:t> (</a:t>
            </a:r>
            <a:r>
              <a:rPr lang="cs-CZ" i="1" dirty="0"/>
              <a:t>m</a:t>
            </a:r>
            <a:r>
              <a:rPr lang="cs-CZ" dirty="0"/>
              <a:t>)</a:t>
            </a:r>
            <a:r>
              <a:rPr lang="cs-CZ" b="0" dirty="0"/>
              <a:t/>
            </a:r>
            <a:br>
              <a:rPr lang="cs-CZ" b="0" dirty="0"/>
            </a:br>
            <a:r>
              <a:rPr lang="cs-CZ" b="0" dirty="0"/>
              <a:t>např. člověk s váhou 80 kg a výškou 183 cm si BMI vypočítá podle uvedeného vzorce takto:</a:t>
            </a:r>
            <a:br>
              <a:rPr lang="cs-CZ" b="0" dirty="0"/>
            </a:br>
            <a:r>
              <a:rPr lang="cs-CZ" b="0" dirty="0"/>
              <a:t>BMI = 80 / 1,83</a:t>
            </a:r>
            <a:r>
              <a:rPr lang="cs-CZ" b="0" baseline="30000" dirty="0"/>
              <a:t>2</a:t>
            </a:r>
            <a:r>
              <a:rPr lang="cs-CZ" b="0" dirty="0"/>
              <a:t> = 23,89</a:t>
            </a:r>
          </a:p>
          <a:p>
            <a:r>
              <a:rPr lang="cs-CZ" sz="1700" u="sng" dirty="0"/>
              <a:t>BMI	klasifikace</a:t>
            </a:r>
          </a:p>
          <a:p>
            <a:r>
              <a:rPr lang="cs-CZ" sz="1700" dirty="0"/>
              <a:t>&lt; 18,5	</a:t>
            </a:r>
            <a:r>
              <a:rPr lang="cs-CZ" sz="1700" dirty="0" smtClean="0"/>
              <a:t>	podváha</a:t>
            </a:r>
            <a:endParaRPr lang="cs-CZ" sz="1700" dirty="0"/>
          </a:p>
          <a:p>
            <a:r>
              <a:rPr lang="cs-CZ" sz="1700" dirty="0"/>
              <a:t>18,5 - 24,99	optimální váha</a:t>
            </a:r>
          </a:p>
          <a:p>
            <a:r>
              <a:rPr lang="cs-CZ" sz="1700" dirty="0"/>
              <a:t>25 - 29,99	nadváha</a:t>
            </a:r>
          </a:p>
          <a:p>
            <a:r>
              <a:rPr lang="cs-CZ" sz="1700" dirty="0"/>
              <a:t>30 - 34,99	obezita prvního stupně</a:t>
            </a:r>
          </a:p>
          <a:p>
            <a:r>
              <a:rPr lang="cs-CZ" sz="1700" dirty="0"/>
              <a:t>35 - 39,99	obezita druhého stupně</a:t>
            </a:r>
          </a:p>
          <a:p>
            <a:r>
              <a:rPr lang="cs-CZ" sz="1700" dirty="0"/>
              <a:t>&gt; 40	</a:t>
            </a:r>
            <a:r>
              <a:rPr lang="cs-CZ" sz="1700" dirty="0" smtClean="0"/>
              <a:t>	obezita </a:t>
            </a:r>
            <a:r>
              <a:rPr lang="cs-CZ" sz="1700" dirty="0"/>
              <a:t>třetího stupně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13734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Strava, pitný režim,</a:t>
            </a:r>
            <a:br>
              <a:rPr lang="cs-CZ" dirty="0" smtClean="0"/>
            </a:br>
            <a:r>
              <a:rPr lang="cs-CZ" dirty="0" smtClean="0"/>
              <a:t>energetická rovnováha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Člověk je přizpůsoben na rostlinnou a živočišnou stravu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Potravinová pyramida- pravidelně  a střídmě jíst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Pitný režim- asi 2 litry tekutin denně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Energetická rovnováha- výživa musí pokrýt vydanou energii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Pokud je přebytek stravy a nedostatek pohybu, tak dochází k ukládání tuku do zásob a tloustnutí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Energetická hodnota se počítá v kilojoulech </a:t>
            </a:r>
            <a:r>
              <a:rPr lang="cs-CZ" dirty="0" err="1" smtClean="0"/>
              <a:t>kJ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Chlapci 13 let : 12600 </a:t>
            </a:r>
            <a:r>
              <a:rPr lang="cs-CZ" dirty="0" err="1" smtClean="0"/>
              <a:t>kJ</a:t>
            </a:r>
            <a:r>
              <a:rPr lang="cs-CZ" dirty="0" smtClean="0"/>
              <a:t> na den, dívky 10 500 </a:t>
            </a:r>
            <a:r>
              <a:rPr lang="cs-CZ" dirty="0" err="1" smtClean="0"/>
              <a:t>kJ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8278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CGZ\Downloads\hpqscan0001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519" r="50000" b="9259"/>
          <a:stretch/>
        </p:blipFill>
        <p:spPr bwMode="auto">
          <a:xfrm rot="10800000">
            <a:off x="899590" y="260648"/>
            <a:ext cx="6912767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916101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Mentální anorexie a bulimie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/>
              <a:t>Anorexie- duševní nemoc, odmítání potravy a zkreslené představy o svém těle- „stále jsem tlustá“- nebezpečí podvýživy a smrt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/>
              <a:t>Bulimie- neustále se zabývá jídlem, touha po jídle, přejídání, pocit viny, zvracení- poruchy metabolismu, onemocnění jícnu, rozvrat organismu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2039148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Luzon-pow-19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45815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12160" y="2636912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Podvýživa:</a:t>
            </a:r>
          </a:p>
          <a:p>
            <a:r>
              <a:rPr lang="cs-CZ" dirty="0" smtClean="0"/>
              <a:t>Voják po 2.svět.válce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5744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obezita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Způsobena trvalým přejídáním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Zvýšeným energetickým příjmem</a:t>
            </a:r>
          </a:p>
          <a:p>
            <a:r>
              <a:rPr lang="cs-CZ" dirty="0"/>
              <a:t>a</a:t>
            </a:r>
            <a:r>
              <a:rPr lang="cs-CZ" dirty="0" smtClean="0"/>
              <a:t> malým </a:t>
            </a:r>
            <a:r>
              <a:rPr lang="cs-CZ" dirty="0" err="1" smtClean="0"/>
              <a:t>energ</a:t>
            </a:r>
            <a:r>
              <a:rPr lang="cs-CZ" dirty="0" smtClean="0"/>
              <a:t>. výdejem</a:t>
            </a:r>
          </a:p>
          <a:p>
            <a:r>
              <a:rPr lang="cs-CZ" sz="3200" dirty="0" smtClean="0"/>
              <a:t>NEDOSTATEK POHYBU!!!</a:t>
            </a:r>
          </a:p>
          <a:p>
            <a:r>
              <a:rPr lang="cs-CZ" sz="3200" dirty="0" smtClean="0"/>
              <a:t>Obezita způsobuje těžké zdravotní problémy: srdečně cévní </a:t>
            </a:r>
            <a:r>
              <a:rPr lang="cs-CZ" sz="3200" dirty="0" err="1" smtClean="0"/>
              <a:t>nemoce</a:t>
            </a:r>
            <a:r>
              <a:rPr lang="cs-CZ" sz="3200" dirty="0" smtClean="0"/>
              <a:t>, omezení pohybu, cukrovku atd.</a:t>
            </a:r>
            <a:endParaRPr lang="cs-CZ" sz="3200" dirty="0"/>
          </a:p>
        </p:txBody>
      </p:sp>
      <p:pic>
        <p:nvPicPr>
          <p:cNvPr id="2050" name="Picture 2" descr="Soubor:Obesity-waist circumferen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20688"/>
            <a:ext cx="35814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2325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6632"/>
            <a:ext cx="8892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 </a:t>
            </a:r>
          </a:p>
          <a:p>
            <a:r>
              <a:rPr lang="cs-CZ" dirty="0" smtClean="0"/>
              <a:t>Obezita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18.3.2007 [cit. 2012-02-27].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cs.wikipedia.org/wiki/Soubor:Obesity-waist_circumference.PNG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Podvýživa.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20.8.2005 [cit. 2011-12-12].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cs.wikipedia.org/wiki/Soubor:Luzon-pow-1945.jpg</a:t>
            </a:r>
            <a:endParaRPr lang="cs-CZ" dirty="0" smtClean="0"/>
          </a:p>
          <a:p>
            <a:r>
              <a:rPr lang="cs-CZ" dirty="0" smtClean="0"/>
              <a:t>Pyramida:  z </a:t>
            </a:r>
            <a:r>
              <a:rPr lang="cs-CZ" dirty="0" err="1" smtClean="0"/>
              <a:t>učebnice:DROZDOVÁ</a:t>
            </a:r>
            <a:r>
              <a:rPr lang="cs-CZ" dirty="0"/>
              <a:t>, Eva, Lenka KLINKOVSKÁ a Pavel LÍZAL. </a:t>
            </a:r>
            <a:r>
              <a:rPr lang="cs-CZ" i="1" dirty="0"/>
              <a:t>Přírodopis</a:t>
            </a:r>
            <a:r>
              <a:rPr lang="cs-CZ" dirty="0"/>
              <a:t>: </a:t>
            </a:r>
            <a:r>
              <a:rPr lang="cs-CZ" i="1" dirty="0"/>
              <a:t>Biologie člověka učebnice</a:t>
            </a:r>
            <a:r>
              <a:rPr lang="cs-CZ" dirty="0"/>
              <a:t>. Brno: Nová škola, s.r.o., 2009. ISBN 80-7289-111-1.</a:t>
            </a:r>
          </a:p>
          <a:p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82950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96</TotalTime>
  <Words>255</Words>
  <Application>Microsoft Office PowerPoint</Application>
  <PresentationFormat>Předvádění na obrazovce (4:3)</PresentationFormat>
  <Paragraphs>52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Základní</vt:lpstr>
      <vt:lpstr>Snímek 1</vt:lpstr>
      <vt:lpstr>anotace</vt:lpstr>
      <vt:lpstr>BMI - index tělesné hmotnosti</vt:lpstr>
      <vt:lpstr>Strava, pitný režim, energetická rovnováha</vt:lpstr>
      <vt:lpstr>Snímek 5</vt:lpstr>
      <vt:lpstr>Mentální anorexie a bulimie</vt:lpstr>
      <vt:lpstr>Snímek 7</vt:lpstr>
      <vt:lpstr>obezita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šárka</cp:lastModifiedBy>
  <cp:revision>12</cp:revision>
  <dcterms:created xsi:type="dcterms:W3CDTF">2012-01-30T20:33:56Z</dcterms:created>
  <dcterms:modified xsi:type="dcterms:W3CDTF">2012-03-04T17:58:55Z</dcterms:modified>
</cp:coreProperties>
</file>