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2" r:id="rId3"/>
    <p:sldId id="256" r:id="rId4"/>
    <p:sldId id="257" r:id="rId5"/>
    <p:sldId id="258" r:id="rId6"/>
    <p:sldId id="266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86A723-6208-4C80-AEB2-8A28A7652441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B8A2E1-698A-4536-9F67-B6CB64AEF0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2257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Výsledek</a:t>
            </a:r>
            <a:r>
              <a:rPr lang="cs-CZ" baseline="0" dirty="0" smtClean="0"/>
              <a:t> najdete pod dýní. Postupné  výsledky píšeme do </a:t>
            </a:r>
            <a:r>
              <a:rPr lang="cs-CZ" baseline="0" smtClean="0"/>
              <a:t>modrých políček.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8A2E1-698A-4536-9F67-B6CB64AEF00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sobě patří dýně se stejnými výsledky. Výsledky</a:t>
            </a:r>
            <a:r>
              <a:rPr lang="cs-CZ" baseline="0" dirty="0" smtClean="0"/>
              <a:t> napiš k dýni </a:t>
            </a:r>
            <a:r>
              <a:rPr lang="cs-CZ" baseline="0" smtClean="0"/>
              <a:t>a spoj.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8A2E1-698A-4536-9F67-B6CB64AEF00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Seřaďte podle velikosti od nejlehčí</a:t>
            </a:r>
            <a:r>
              <a:rPr lang="cs-CZ" baseline="0" dirty="0" smtClean="0"/>
              <a:t> po nejtěžší dýni.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8A2E1-698A-4536-9F67-B6CB64AEF00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8A2E1-698A-4536-9F67-B6CB64AEF00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684F2-7527-4C14-9EA4-03E31C2019D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97F0-4649-4C66-9ED3-EE3D0C328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684F2-7527-4C14-9EA4-03E31C2019D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97F0-4649-4C66-9ED3-EE3D0C328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684F2-7527-4C14-9EA4-03E31C2019D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97F0-4649-4C66-9ED3-EE3D0C328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684F2-7527-4C14-9EA4-03E31C2019D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97F0-4649-4C66-9ED3-EE3D0C328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684F2-7527-4C14-9EA4-03E31C2019D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97F0-4649-4C66-9ED3-EE3D0C328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684F2-7527-4C14-9EA4-03E31C2019D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97F0-4649-4C66-9ED3-EE3D0C328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684F2-7527-4C14-9EA4-03E31C2019D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97F0-4649-4C66-9ED3-EE3D0C328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684F2-7527-4C14-9EA4-03E31C2019D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97F0-4649-4C66-9ED3-EE3D0C328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684F2-7527-4C14-9EA4-03E31C2019D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97F0-4649-4C66-9ED3-EE3D0C328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684F2-7527-4C14-9EA4-03E31C2019D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97F0-4649-4C66-9ED3-EE3D0C328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684F2-7527-4C14-9EA4-03E31C2019D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497F0-4649-4C66-9ED3-EE3D0C328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A684F2-7527-4C14-9EA4-03E31C2019D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3497F0-4649-4C66-9ED3-EE3D0C328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11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11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530"/>
            <a:ext cx="5148076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Mgr. Blanka Vamberová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VYTVOŘENÍ: říjen 2011   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VY_32_INOVACE_06_Matematika </a:t>
            </a:r>
            <a:r>
              <a:rPr lang="cs-CZ" sz="1600" dirty="0">
                <a:cs typeface="Times New Roman" pitchFamily="18" charset="0"/>
              </a:rPr>
              <a:t>ve 4. ročníku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</a:t>
            </a:r>
            <a:r>
              <a:rPr lang="cs-CZ" sz="1600" dirty="0" smtClean="0">
                <a:cs typeface="Times New Roman" pitchFamily="18" charset="0"/>
              </a:rPr>
              <a:t>Matematika a </a:t>
            </a:r>
            <a:r>
              <a:rPr lang="cs-CZ" sz="1600" smtClean="0">
                <a:cs typeface="Times New Roman" pitchFamily="18" charset="0"/>
              </a:rPr>
              <a:t>její aplikace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Procvičování početních operací v oboru do 1 000</a:t>
            </a: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4694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95736" y="1124744"/>
            <a:ext cx="63367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je určen pro žáky 4. ročníku.  Byl vytvořen pro projekt „ Den se strašidly“ 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29614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Strašidelné řetězy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028" name="Picture 4" descr="C:\Users\Emanuel\AppData\Local\Microsoft\Windows\Temporary Internet Files\Content.IE5\5L5SL53V\MC9004361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80528" y="1052736"/>
            <a:ext cx="1854200" cy="1231900"/>
          </a:xfrm>
          <a:prstGeom prst="rect">
            <a:avLst/>
          </a:prstGeom>
          <a:noFill/>
        </p:spPr>
      </p:pic>
      <p:pic>
        <p:nvPicPr>
          <p:cNvPr id="7" name="Picture 4" descr="C:\Users\Emanuel\AppData\Local\Microsoft\Windows\Temporary Internet Files\Content.IE5\5L5SL53V\MC9004361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340768"/>
            <a:ext cx="1854200" cy="1231900"/>
          </a:xfrm>
          <a:prstGeom prst="rect">
            <a:avLst/>
          </a:prstGeom>
          <a:noFill/>
        </p:spPr>
      </p:pic>
      <p:pic>
        <p:nvPicPr>
          <p:cNvPr id="9" name="Picture 4" descr="C:\Users\Emanuel\AppData\Local\Microsoft\Windows\Temporary Internet Files\Content.IE5\5L5SL53V\MC9004361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628800"/>
            <a:ext cx="1854200" cy="1231900"/>
          </a:xfrm>
          <a:prstGeom prst="rect">
            <a:avLst/>
          </a:prstGeom>
          <a:noFill/>
        </p:spPr>
      </p:pic>
      <p:pic>
        <p:nvPicPr>
          <p:cNvPr id="1029" name="Picture 5" descr="C:\Users\Emanuel\AppData\Local\Microsoft\Windows\Temporary Internet Files\Content.IE5\0LDWAEG6\MC9004359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80528" y="2924944"/>
            <a:ext cx="1927226" cy="1568450"/>
          </a:xfrm>
          <a:prstGeom prst="rect">
            <a:avLst/>
          </a:prstGeom>
          <a:noFill/>
        </p:spPr>
      </p:pic>
      <p:pic>
        <p:nvPicPr>
          <p:cNvPr id="1030" name="Picture 6" descr="C:\Users\Emanuel\AppData\Local\Microsoft\Windows\Temporary Internet Files\Content.IE5\0LDWAEG6\MC9004359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3212976"/>
            <a:ext cx="1927225" cy="1568450"/>
          </a:xfrm>
          <a:prstGeom prst="rect">
            <a:avLst/>
          </a:prstGeom>
          <a:noFill/>
        </p:spPr>
      </p:pic>
      <p:pic>
        <p:nvPicPr>
          <p:cNvPr id="1031" name="Picture 7" descr="C:\Users\Emanuel\AppData\Local\Microsoft\Windows\Temporary Internet Files\Content.IE5\0LDWAEG6\MC9004359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284984"/>
            <a:ext cx="1927225" cy="1568450"/>
          </a:xfrm>
          <a:prstGeom prst="rect">
            <a:avLst/>
          </a:prstGeom>
          <a:noFill/>
        </p:spPr>
      </p:pic>
      <p:pic>
        <p:nvPicPr>
          <p:cNvPr id="1032" name="Picture 8" descr="C:\Users\Emanuel\AppData\Local\Microsoft\Windows\Temporary Internet Files\Content.IE5\0LDWAEG6\MC9004359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2996952"/>
            <a:ext cx="1927225" cy="1568450"/>
          </a:xfrm>
          <a:prstGeom prst="rect">
            <a:avLst/>
          </a:prstGeom>
          <a:noFill/>
        </p:spPr>
      </p:pic>
      <p:pic>
        <p:nvPicPr>
          <p:cNvPr id="1037" name="Picture 13" descr="C:\Users\Emanuel\AppData\Local\Microsoft\Windows\Temporary Internet Files\Content.IE5\5L5SL53V\MC9004361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08520" y="4941168"/>
            <a:ext cx="1854200" cy="1231900"/>
          </a:xfrm>
          <a:prstGeom prst="rect">
            <a:avLst/>
          </a:prstGeom>
          <a:noFill/>
        </p:spPr>
      </p:pic>
      <p:pic>
        <p:nvPicPr>
          <p:cNvPr id="1038" name="Picture 14" descr="C:\Users\Emanuel\AppData\Local\Microsoft\Windows\Temporary Internet Files\Content.IE5\5L5SL53V\MC9004361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5229200"/>
            <a:ext cx="1854200" cy="1231900"/>
          </a:xfrm>
          <a:prstGeom prst="rect">
            <a:avLst/>
          </a:prstGeom>
          <a:noFill/>
        </p:spPr>
      </p:pic>
      <p:pic>
        <p:nvPicPr>
          <p:cNvPr id="1039" name="Picture 15" descr="C:\Users\Emanuel\AppData\Local\Microsoft\Windows\Temporary Internet Files\Content.IE5\5L5SL53V\MC9004361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5137150"/>
            <a:ext cx="1854200" cy="1231900"/>
          </a:xfrm>
          <a:prstGeom prst="rect">
            <a:avLst/>
          </a:prstGeom>
          <a:noFill/>
        </p:spPr>
      </p:pic>
      <p:pic>
        <p:nvPicPr>
          <p:cNvPr id="1040" name="Picture 16" descr="C:\Users\Emanuel\AppData\Local\Microsoft\Windows\Temporary Internet Files\Content.IE5\5L5SL53V\MC9004361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5229200"/>
            <a:ext cx="1854200" cy="1231900"/>
          </a:xfrm>
          <a:prstGeom prst="rect">
            <a:avLst/>
          </a:prstGeom>
          <a:noFill/>
        </p:spPr>
      </p:pic>
      <p:pic>
        <p:nvPicPr>
          <p:cNvPr id="23" name="Picture 4" descr="C:\Users\Emanuel\AppData\Local\Microsoft\Windows\Temporary Internet Files\Content.IE5\5L5SL53V\MC9004361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412776"/>
            <a:ext cx="1854200" cy="1231900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395536" y="1556792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360:4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051720" y="1700808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x7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23928" y="2348880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- 460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652120" y="2060848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+94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596336" y="2276872"/>
            <a:ext cx="5741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264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23528" y="400506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70 x 4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979712" y="443711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+196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95936" y="4509120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r>
              <a:rPr lang="cs-CZ" sz="2400" dirty="0" smtClean="0"/>
              <a:t> 46 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012160" y="443711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: 3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028384" y="40050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95536" y="580526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540:9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195736" y="594928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x</a:t>
            </a:r>
            <a:r>
              <a:rPr lang="cs-CZ" sz="2400" dirty="0" smtClean="0"/>
              <a:t>4 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067944" y="594928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+ 593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156176" y="5949280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r>
              <a:rPr lang="cs-CZ" sz="2400" dirty="0" smtClean="0"/>
              <a:t>150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740352" y="56612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683</a:t>
            </a:r>
            <a:endParaRPr lang="cs-CZ" dirty="0"/>
          </a:p>
        </p:txBody>
      </p:sp>
      <p:pic>
        <p:nvPicPr>
          <p:cNvPr id="2050" name="Picture 2" descr="C:\Users\Emanuel\AppData\Local\Microsoft\Windows\Temporary Internet Files\Content.IE5\ZOOGYIED\MC90043592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908720"/>
            <a:ext cx="1803400" cy="1882775"/>
          </a:xfrm>
          <a:prstGeom prst="rect">
            <a:avLst/>
          </a:prstGeom>
          <a:noFill/>
        </p:spPr>
      </p:pic>
      <p:pic>
        <p:nvPicPr>
          <p:cNvPr id="2051" name="Picture 3" descr="C:\Users\Emanuel\AppData\Local\Microsoft\Windows\Temporary Internet Files\Content.IE5\ECW2V5XE\MC90043612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40600" y="2852936"/>
            <a:ext cx="1803400" cy="1882775"/>
          </a:xfrm>
          <a:prstGeom prst="rect">
            <a:avLst/>
          </a:prstGeom>
          <a:noFill/>
        </p:spPr>
      </p:pic>
      <p:pic>
        <p:nvPicPr>
          <p:cNvPr id="2052" name="Picture 4" descr="C:\Users\Emanuel\AppData\Local\Microsoft\Windows\Temporary Internet Files\Content.IE5\ZOOGYIED\MC90043592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42175" y="4811713"/>
            <a:ext cx="1803400" cy="1882775"/>
          </a:xfrm>
          <a:prstGeom prst="rect">
            <a:avLst/>
          </a:prstGeom>
          <a:noFill/>
        </p:spPr>
      </p:pic>
      <p:sp>
        <p:nvSpPr>
          <p:cNvPr id="4" name="Ovál 3"/>
          <p:cNvSpPr/>
          <p:nvPr/>
        </p:nvSpPr>
        <p:spPr>
          <a:xfrm>
            <a:off x="1043608" y="2170989"/>
            <a:ext cx="792088" cy="432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771800" y="2359263"/>
            <a:ext cx="792088" cy="432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824028" y="2460958"/>
            <a:ext cx="792088" cy="432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022044" y="4493154"/>
            <a:ext cx="792088" cy="432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2933812" y="4493394"/>
            <a:ext cx="792088" cy="432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031663" y="4451828"/>
            <a:ext cx="792088" cy="432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1208375" y="6018029"/>
            <a:ext cx="792088" cy="432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3087936" y="5978713"/>
            <a:ext cx="792088" cy="432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4968044" y="6018029"/>
            <a:ext cx="792088" cy="432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smtClean="0"/>
              <a:t>Strašidelná 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8229600" cy="776632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U  strašidelného hradu měla sraz strašidla.Nejprve  přiletělo  360 strašidel. Za chvíli přiletěla další. Bylo jich 4 x méně. Kolik strašidel doletělo na sraz?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25649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60" name="Picture 12" descr="C:\Users\Emanuel\AppData\Local\Microsoft\Windows\Temporary Internet Files\Content.IE5\5L5SL53V\MC900436145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1600" y="593725"/>
            <a:ext cx="1854200" cy="1231900"/>
          </a:xfrm>
          <a:prstGeom prst="rect">
            <a:avLst/>
          </a:prstGeom>
          <a:noFill/>
        </p:spPr>
      </p:pic>
      <p:pic>
        <p:nvPicPr>
          <p:cNvPr id="2062" name="Picture 14" descr="C:\Users\Emanuel\AppData\Local\Microsoft\Windows\Temporary Internet Files\Content.IE5\ECW2V5XE\MC9004157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212976"/>
            <a:ext cx="2149475" cy="3455988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611560" y="3068960"/>
            <a:ext cx="53285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nejprve ………………………</a:t>
            </a:r>
          </a:p>
          <a:p>
            <a:endParaRPr lang="cs-CZ" sz="2000" dirty="0"/>
          </a:p>
          <a:p>
            <a:r>
              <a:rPr lang="cs-CZ" sz="2000" dirty="0" smtClean="0"/>
              <a:t>potom…………………………</a:t>
            </a:r>
          </a:p>
          <a:p>
            <a:endParaRPr lang="cs-CZ" sz="2000" dirty="0"/>
          </a:p>
          <a:p>
            <a:r>
              <a:rPr lang="cs-CZ" sz="2000" dirty="0" smtClean="0"/>
              <a:t>celkem……………………….</a:t>
            </a:r>
          </a:p>
          <a:p>
            <a:endParaRPr lang="cs-CZ" sz="2000" dirty="0"/>
          </a:p>
          <a:p>
            <a:r>
              <a:rPr lang="cs-CZ" sz="2000" dirty="0" smtClean="0"/>
              <a:t>X =</a:t>
            </a:r>
          </a:p>
          <a:p>
            <a:endParaRPr lang="cs-CZ" sz="2000" dirty="0" smtClean="0"/>
          </a:p>
          <a:p>
            <a:r>
              <a:rPr lang="cs-CZ" sz="2000" dirty="0" smtClean="0"/>
              <a:t>X=</a:t>
            </a:r>
          </a:p>
          <a:p>
            <a:endParaRPr lang="cs-CZ" sz="2000" dirty="0" smtClean="0"/>
          </a:p>
          <a:p>
            <a:r>
              <a:rPr lang="cs-CZ" sz="2000" dirty="0" smtClean="0"/>
              <a:t>Na sraz přiletělo celkem _____strašidel.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5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Které dýně patří k sobě?</a:t>
            </a:r>
            <a:endParaRPr lang="cs-CZ" dirty="0"/>
          </a:p>
        </p:txBody>
      </p:sp>
      <p:pic>
        <p:nvPicPr>
          <p:cNvPr id="3074" name="Picture 2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4437112"/>
            <a:ext cx="1809750" cy="1485900"/>
          </a:xfrm>
          <a:prstGeom prst="rect">
            <a:avLst/>
          </a:prstGeom>
          <a:noFill/>
        </p:spPr>
      </p:pic>
      <p:pic>
        <p:nvPicPr>
          <p:cNvPr id="3077" name="Picture 5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844824"/>
            <a:ext cx="1809750" cy="1485900"/>
          </a:xfrm>
          <a:prstGeom prst="rect">
            <a:avLst/>
          </a:prstGeom>
          <a:noFill/>
        </p:spPr>
      </p:pic>
      <p:pic>
        <p:nvPicPr>
          <p:cNvPr id="3079" name="Picture 7" descr="C:\Users\Emanuel\AppData\Local\Microsoft\Windows\Temporary Internet Files\Content.IE5\0LDWAEG6\MC90043620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80528" y="1700808"/>
            <a:ext cx="1828800" cy="1828800"/>
          </a:xfrm>
          <a:prstGeom prst="rect">
            <a:avLst/>
          </a:prstGeom>
          <a:noFill/>
        </p:spPr>
      </p:pic>
      <p:pic>
        <p:nvPicPr>
          <p:cNvPr id="3080" name="Picture 8" descr="C:\Users\Emanuel\AppData\Local\Microsoft\Windows\Temporary Internet Files\Content.IE5\0LDWAEG6\MC90043620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365104"/>
            <a:ext cx="1828800" cy="1828800"/>
          </a:xfrm>
          <a:prstGeom prst="rect">
            <a:avLst/>
          </a:prstGeom>
          <a:noFill/>
        </p:spPr>
      </p:pic>
      <p:pic>
        <p:nvPicPr>
          <p:cNvPr id="3081" name="Picture 9" descr="C:\Users\Emanuel\AppData\Local\Microsoft\Windows\Temporary Internet Files\Content.IE5\5L5SL53V\MC90043629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4365104"/>
            <a:ext cx="1828800" cy="1828800"/>
          </a:xfrm>
          <a:prstGeom prst="rect">
            <a:avLst/>
          </a:prstGeom>
          <a:noFill/>
        </p:spPr>
      </p:pic>
      <p:pic>
        <p:nvPicPr>
          <p:cNvPr id="3082" name="Picture 10" descr="C:\Users\Emanuel\AppData\Local\Microsoft\Windows\Temporary Internet Files\Content.IE5\5L5SL53V\MC90043629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15200" y="1556792"/>
            <a:ext cx="1828800" cy="1828800"/>
          </a:xfrm>
          <a:prstGeom prst="rect">
            <a:avLst/>
          </a:prstGeom>
          <a:noFill/>
        </p:spPr>
      </p:pic>
      <p:pic>
        <p:nvPicPr>
          <p:cNvPr id="3083" name="Picture 11" descr="C:\Users\Emanuel\AppData\Local\Microsoft\Windows\Temporary Internet Files\Content.IE5\ZOOGYIED\MC900436202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293096"/>
            <a:ext cx="1562100" cy="1828800"/>
          </a:xfrm>
          <a:prstGeom prst="rect">
            <a:avLst/>
          </a:prstGeom>
          <a:noFill/>
        </p:spPr>
      </p:pic>
      <p:pic>
        <p:nvPicPr>
          <p:cNvPr id="3084" name="Picture 12" descr="C:\Users\Emanuel\AppData\Local\Microsoft\Windows\Temporary Internet Files\Content.IE5\ZOOGYIED\MC900436202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80112" y="1700808"/>
            <a:ext cx="1562100" cy="1828800"/>
          </a:xfrm>
          <a:prstGeom prst="rect">
            <a:avLst/>
          </a:prstGeom>
          <a:noFill/>
        </p:spPr>
      </p:pic>
      <p:pic>
        <p:nvPicPr>
          <p:cNvPr id="3085" name="Picture 13" descr="C:\Users\Emanuel\AppData\Local\Microsoft\Windows\Temporary Internet Files\Content.IE5\ECW2V5XE\MC900436253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15200" y="4149080"/>
            <a:ext cx="1828800" cy="1828800"/>
          </a:xfrm>
          <a:prstGeom prst="rect">
            <a:avLst/>
          </a:prstGeom>
          <a:noFill/>
        </p:spPr>
      </p:pic>
      <p:pic>
        <p:nvPicPr>
          <p:cNvPr id="3086" name="Picture 14" descr="C:\Users\Emanuel\AppData\Local\Microsoft\Windows\Temporary Internet Files\Content.IE5\ECW2V5XE\MC900436253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1880" y="1700808"/>
            <a:ext cx="1828800" cy="1828800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0" y="1196752"/>
            <a:ext cx="1475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350 : 7 =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164288" y="400506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339752" y="126876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 . 40 =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524328" y="594928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 . 60 =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 flipH="1">
            <a:off x="3779912" y="616530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. 80 =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775848" y="105273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60 . 4 =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724128" y="1196752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480 : 6 =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79512" y="537321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4139952" y="1340768"/>
            <a:ext cx="11576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90 . 5 = 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1" y="6114405"/>
            <a:ext cx="18356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9 . 50 = 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1763688" y="6076305"/>
            <a:ext cx="26510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560 : 7 = 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5724128" y="6165304"/>
            <a:ext cx="13179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250 : 5 = 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dýně je nejtěžší?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075240" cy="5937523"/>
          </a:xfrm>
        </p:spPr>
        <p:txBody>
          <a:bodyPr/>
          <a:lstStyle/>
          <a:p>
            <a:r>
              <a:rPr lang="cs-CZ" dirty="0" smtClean="0"/>
              <a:t>1.              2.                   3.               4.                5.</a:t>
            </a:r>
            <a:endParaRPr lang="cs-CZ" dirty="0"/>
          </a:p>
        </p:txBody>
      </p:sp>
      <p:pic>
        <p:nvPicPr>
          <p:cNvPr id="1031" name="Picture 7" descr="C:\Users\Emanuel\AppData\Local\Microsoft\Windows\Temporary Internet Files\Content.IE5\0LDWAEG6\MC90043631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1628800"/>
            <a:ext cx="1714500" cy="1714500"/>
          </a:xfrm>
          <a:prstGeom prst="rect">
            <a:avLst/>
          </a:prstGeom>
          <a:noFill/>
        </p:spPr>
      </p:pic>
      <p:pic>
        <p:nvPicPr>
          <p:cNvPr id="1032" name="Picture 8" descr="C:\Users\Emanuel\AppData\Local\Microsoft\Windows\Temporary Internet Files\Content.IE5\5L5SL53V\MC9004363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1628800"/>
            <a:ext cx="1714500" cy="1714500"/>
          </a:xfrm>
          <a:prstGeom prst="rect">
            <a:avLst/>
          </a:prstGeom>
          <a:noFill/>
        </p:spPr>
      </p:pic>
      <p:pic>
        <p:nvPicPr>
          <p:cNvPr id="1033" name="Picture 9" descr="C:\Users\Emanuel\AppData\Local\Microsoft\Windows\Temporary Internet Files\Content.IE5\ZOOGYIED\MC90043625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412776"/>
            <a:ext cx="1828800" cy="1828800"/>
          </a:xfrm>
          <a:prstGeom prst="rect">
            <a:avLst/>
          </a:prstGeom>
          <a:noFill/>
        </p:spPr>
      </p:pic>
      <p:pic>
        <p:nvPicPr>
          <p:cNvPr id="1034" name="Picture 10" descr="C:\Users\Emanuel\AppData\Local\Microsoft\Windows\Temporary Internet Files\Content.IE5\ECW2V5XE\MC900436293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1700808"/>
            <a:ext cx="1828800" cy="1828800"/>
          </a:xfrm>
          <a:prstGeom prst="rect">
            <a:avLst/>
          </a:prstGeom>
          <a:noFill/>
        </p:spPr>
      </p:pic>
      <p:pic>
        <p:nvPicPr>
          <p:cNvPr id="1036" name="Picture 12" descr="C:\Users\Emanuel\AppData\Local\Microsoft\Windows\Temporary Internet Files\Content.IE5\ECW2V5XE\MC900436203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1700808"/>
            <a:ext cx="1828800" cy="1828800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497849" y="3645024"/>
            <a:ext cx="74168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Vážím 7 krát méně než dýně č.3.</a:t>
            </a:r>
          </a:p>
          <a:p>
            <a:r>
              <a:rPr lang="cs-CZ" sz="2000" dirty="0" smtClean="0"/>
              <a:t>2.  Moje hmotnost je </a:t>
            </a:r>
            <a:r>
              <a:rPr lang="cs-CZ" sz="2000" dirty="0" smtClean="0"/>
              <a:t>14 </a:t>
            </a:r>
            <a:r>
              <a:rPr lang="cs-CZ" sz="2000" dirty="0" smtClean="0"/>
              <a:t>krát vyšší než dýně č.1.</a:t>
            </a:r>
          </a:p>
          <a:p>
            <a:r>
              <a:rPr lang="cs-CZ" sz="2000" dirty="0" smtClean="0"/>
              <a:t>3.  Vážím 35 kg.</a:t>
            </a:r>
          </a:p>
          <a:p>
            <a:r>
              <a:rPr lang="cs-CZ" sz="2000" dirty="0" smtClean="0"/>
              <a:t>4. Moje hmotnost je o 56 kg </a:t>
            </a:r>
            <a:r>
              <a:rPr lang="cs-CZ" sz="2000" dirty="0" smtClean="0"/>
              <a:t>nižší</a:t>
            </a:r>
            <a:r>
              <a:rPr lang="cs-CZ" sz="2000" dirty="0" smtClean="0"/>
              <a:t> </a:t>
            </a:r>
            <a:r>
              <a:rPr lang="cs-CZ" sz="2000" dirty="0" smtClean="0"/>
              <a:t>než hmotnost dýně č. 2</a:t>
            </a:r>
          </a:p>
          <a:p>
            <a:r>
              <a:rPr lang="cs-CZ" sz="2000" dirty="0" smtClean="0"/>
              <a:t>5. Moje hmotnost je </a:t>
            </a:r>
            <a:r>
              <a:rPr lang="cs-CZ" sz="2000" dirty="0" smtClean="0"/>
              <a:t>10 </a:t>
            </a:r>
            <a:r>
              <a:rPr lang="cs-CZ" sz="2000" dirty="0" smtClean="0"/>
              <a:t> </a:t>
            </a:r>
            <a:r>
              <a:rPr lang="cs-CZ" sz="2000" dirty="0" smtClean="0"/>
              <a:t>nižší než dýně č.2.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3528" y="6309320"/>
            <a:ext cx="8640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1.                                 2.                              3.                             4.                               5.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19415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075240" cy="5937523"/>
          </a:xfrm>
        </p:spPr>
        <p:txBody>
          <a:bodyPr/>
          <a:lstStyle/>
          <a:p>
            <a:r>
              <a:rPr lang="cs-CZ" dirty="0" smtClean="0"/>
              <a:t>1.              2.                   3.               4.                5.</a:t>
            </a:r>
            <a:endParaRPr lang="cs-CZ" dirty="0"/>
          </a:p>
        </p:txBody>
      </p:sp>
      <p:pic>
        <p:nvPicPr>
          <p:cNvPr id="1031" name="Picture 7" descr="C:\Users\Emanuel\AppData\Local\Microsoft\Windows\Temporary Internet Files\Content.IE5\0LDWAEG6\MC90043631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1628800"/>
            <a:ext cx="1714500" cy="1714500"/>
          </a:xfrm>
          <a:prstGeom prst="rect">
            <a:avLst/>
          </a:prstGeom>
          <a:noFill/>
        </p:spPr>
      </p:pic>
      <p:pic>
        <p:nvPicPr>
          <p:cNvPr id="1032" name="Picture 8" descr="C:\Users\Emanuel\AppData\Local\Microsoft\Windows\Temporary Internet Files\Content.IE5\5L5SL53V\MC9004363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1628800"/>
            <a:ext cx="1714500" cy="1714500"/>
          </a:xfrm>
          <a:prstGeom prst="rect">
            <a:avLst/>
          </a:prstGeom>
          <a:noFill/>
        </p:spPr>
      </p:pic>
      <p:pic>
        <p:nvPicPr>
          <p:cNvPr id="1033" name="Picture 9" descr="C:\Users\Emanuel\AppData\Local\Microsoft\Windows\Temporary Internet Files\Content.IE5\ZOOGYIED\MC90043625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412776"/>
            <a:ext cx="1828800" cy="1828800"/>
          </a:xfrm>
          <a:prstGeom prst="rect">
            <a:avLst/>
          </a:prstGeom>
          <a:noFill/>
        </p:spPr>
      </p:pic>
      <p:pic>
        <p:nvPicPr>
          <p:cNvPr id="1034" name="Picture 10" descr="C:\Users\Emanuel\AppData\Local\Microsoft\Windows\Temporary Internet Files\Content.IE5\ECW2V5XE\MC900436293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1700808"/>
            <a:ext cx="1828800" cy="1828800"/>
          </a:xfrm>
          <a:prstGeom prst="rect">
            <a:avLst/>
          </a:prstGeom>
          <a:noFill/>
        </p:spPr>
      </p:pic>
      <p:pic>
        <p:nvPicPr>
          <p:cNvPr id="1036" name="Picture 12" descr="C:\Users\Emanuel\AppData\Local\Microsoft\Windows\Temporary Internet Files\Content.IE5\ECW2V5XE\MC900436203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1700808"/>
            <a:ext cx="1828800" cy="1828800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539552" y="3573016"/>
            <a:ext cx="74168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Vážím 7 krát méně než dýně č.3.</a:t>
            </a:r>
          </a:p>
          <a:p>
            <a:r>
              <a:rPr lang="cs-CZ" sz="2000" dirty="0" smtClean="0"/>
              <a:t>2.  Moje hmotnost je </a:t>
            </a:r>
            <a:r>
              <a:rPr lang="cs-CZ" sz="2000" dirty="0" smtClean="0"/>
              <a:t>14 </a:t>
            </a:r>
            <a:r>
              <a:rPr lang="cs-CZ" sz="2000" dirty="0" smtClean="0"/>
              <a:t>krát vyšší než dýně č.1.</a:t>
            </a:r>
          </a:p>
          <a:p>
            <a:r>
              <a:rPr lang="cs-CZ" sz="2000" dirty="0" smtClean="0"/>
              <a:t>3.  Vážím 35 kg.</a:t>
            </a:r>
          </a:p>
          <a:p>
            <a:r>
              <a:rPr lang="cs-CZ" sz="2000" dirty="0" smtClean="0"/>
              <a:t>4. Moje hmotnost je o 56 kg </a:t>
            </a:r>
            <a:r>
              <a:rPr lang="cs-CZ" sz="2000" dirty="0" smtClean="0"/>
              <a:t>nižší</a:t>
            </a:r>
            <a:r>
              <a:rPr lang="cs-CZ" sz="2000" dirty="0" smtClean="0"/>
              <a:t> </a:t>
            </a:r>
            <a:r>
              <a:rPr lang="cs-CZ" sz="2000" dirty="0" smtClean="0"/>
              <a:t>než hmotnost dýně č. 2</a:t>
            </a:r>
          </a:p>
          <a:p>
            <a:r>
              <a:rPr lang="cs-CZ" sz="2000" dirty="0" smtClean="0"/>
              <a:t>5. Moje hmotnost je </a:t>
            </a:r>
            <a:r>
              <a:rPr lang="cs-CZ" sz="2000" dirty="0" smtClean="0"/>
              <a:t>10 krát </a:t>
            </a:r>
            <a:r>
              <a:rPr lang="cs-CZ" sz="2000" dirty="0" smtClean="0"/>
              <a:t>kg </a:t>
            </a:r>
            <a:r>
              <a:rPr lang="cs-CZ" sz="2000" dirty="0" smtClean="0"/>
              <a:t>nižší než dýně č.2.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3528" y="6309320"/>
            <a:ext cx="8640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1.    </a:t>
            </a:r>
            <a:r>
              <a:rPr lang="cs-CZ" sz="2000" dirty="0" smtClean="0"/>
              <a:t>5kg                </a:t>
            </a:r>
            <a:r>
              <a:rPr lang="cs-CZ" sz="2000" dirty="0" smtClean="0"/>
              <a:t>2.  </a:t>
            </a:r>
            <a:r>
              <a:rPr lang="cs-CZ" sz="2000" dirty="0" smtClean="0"/>
              <a:t>70 kg               </a:t>
            </a:r>
            <a:r>
              <a:rPr lang="cs-CZ" sz="2000" dirty="0" smtClean="0"/>
              <a:t>3.   </a:t>
            </a:r>
            <a:r>
              <a:rPr lang="cs-CZ" sz="2000" dirty="0" smtClean="0"/>
              <a:t>35 kg               </a:t>
            </a:r>
            <a:r>
              <a:rPr lang="cs-CZ" sz="2000" dirty="0" smtClean="0"/>
              <a:t>4.     </a:t>
            </a:r>
            <a:r>
              <a:rPr lang="cs-CZ" sz="2000" dirty="0" smtClean="0"/>
              <a:t>14 kg                </a:t>
            </a:r>
            <a:r>
              <a:rPr lang="cs-CZ" sz="2000" dirty="0" smtClean="0"/>
              <a:t>5</a:t>
            </a:r>
            <a:r>
              <a:rPr lang="cs-CZ" sz="2000" dirty="0" smtClean="0"/>
              <a:t>.  7 kg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2" indent="-342900"/>
            <a:r>
              <a:rPr lang="cs-CZ" dirty="0" smtClean="0"/>
              <a:t>Zdroje:Ilustrace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www.office.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microsoft.com</a:t>
            </a:r>
            <a:endParaRPr lang="cs-CZ" dirty="0" smtClean="0">
              <a:solidFill>
                <a:srgbClr val="00206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</TotalTime>
  <Words>404</Words>
  <Application>Microsoft Office PowerPoint</Application>
  <PresentationFormat>Předvádění na obrazovce (4:3)</PresentationFormat>
  <Paragraphs>85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Strašidelné řetězy</vt:lpstr>
      <vt:lpstr>Strašidelná slovní úloha</vt:lpstr>
      <vt:lpstr>Které dýně patří k sobě?</vt:lpstr>
      <vt:lpstr>Která dýně je nejtěžší?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Strašidelné řetězy</dc:title>
  <dc:creator>Emanuel</dc:creator>
  <cp:lastModifiedBy>ka2</cp:lastModifiedBy>
  <cp:revision>26</cp:revision>
  <dcterms:created xsi:type="dcterms:W3CDTF">2011-10-24T18:06:20Z</dcterms:created>
  <dcterms:modified xsi:type="dcterms:W3CDTF">2012-06-04T11:29:51Z</dcterms:modified>
</cp:coreProperties>
</file>