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26" autoAdjust="0"/>
    <p:restoredTop sz="94590" autoAdjust="0"/>
  </p:normalViewPr>
  <p:slideViewPr>
    <p:cSldViewPr>
      <p:cViewPr>
        <p:scale>
          <a:sx n="100" d="100"/>
          <a:sy n="100" d="100"/>
        </p:scale>
        <p:origin x="-678" y="3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Obíhací</a:t>
          </a:r>
          <a:r>
            <a:rPr lang="cs-CZ" sz="2000" dirty="0" smtClean="0"/>
            <a:t> diktát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20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Obíhací</a:t>
          </a:r>
          <a:r>
            <a:rPr lang="cs-CZ" sz="2000" kern="1200" dirty="0" smtClean="0"/>
            <a:t> diktát II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6290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77" y="1300852"/>
            <a:ext cx="7593489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Učitel text rozstříhá na jednotlivé větné celky 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     </a:t>
            </a:r>
            <a:r>
              <a:rPr lang="cs-CZ" sz="2800" dirty="0"/>
              <a:t>které rozmístí po třídě.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Žáci obíhají lístky s větami.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Zapamatují si vždy jednu větu, půjdou do lavice </a:t>
            </a:r>
            <a:endParaRPr lang="cs-CZ" sz="2800" dirty="0" smtClean="0"/>
          </a:p>
          <a:p>
            <a:r>
              <a:rPr lang="cs-CZ" sz="2800" dirty="0" smtClean="0"/>
              <a:t>     a danou </a:t>
            </a:r>
            <a:r>
              <a:rPr lang="cs-CZ" sz="2800" dirty="0"/>
              <a:t>větu napíší do svého sešitu.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Poté si zapamatují a napíší další větu.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Takto zapíší dvě </a:t>
            </a:r>
            <a:r>
              <a:rPr lang="cs-CZ" sz="2800" dirty="0" smtClean="0"/>
              <a:t>věty – tři věty v určitém čase.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Hodnotíme správnost zapamatování věty a </a:t>
            </a:r>
            <a:endParaRPr lang="cs-CZ" sz="2800" dirty="0" smtClean="0"/>
          </a:p>
          <a:p>
            <a:r>
              <a:rPr lang="cs-CZ" sz="2800" dirty="0" smtClean="0"/>
              <a:t>     správnost </a:t>
            </a:r>
            <a:r>
              <a:rPr lang="cs-CZ" sz="2800" dirty="0"/>
              <a:t>gramatiky</a:t>
            </a:r>
            <a:r>
              <a:rPr lang="cs-CZ" sz="28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Mají určený časový limit (návrh 8 min</a:t>
            </a:r>
            <a:r>
              <a:rPr lang="cs-CZ" sz="2800" dirty="0" smtClean="0"/>
              <a:t>).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88640"/>
            <a:ext cx="323357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A n o t a c 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19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4624"/>
            <a:ext cx="6288901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S-</a:t>
            </a:r>
            <a:r>
              <a:rPr lang="cs-CZ" sz="2400" dirty="0" err="1" smtClean="0"/>
              <a:t>korčí</a:t>
            </a:r>
            <a:r>
              <a:rPr lang="cs-CZ" sz="2400" dirty="0" smtClean="0"/>
              <a:t> </a:t>
            </a:r>
            <a:r>
              <a:rPr lang="cs-CZ" sz="2400" dirty="0" err="1" smtClean="0"/>
              <a:t>sam-čka</a:t>
            </a:r>
            <a:r>
              <a:rPr lang="cs-CZ" sz="2400" dirty="0" smtClean="0"/>
              <a:t> v-seděla z vajíček mladé s-korky.</a:t>
            </a:r>
          </a:p>
          <a:p>
            <a:endParaRPr lang="cs-CZ" sz="2400" dirty="0"/>
          </a:p>
          <a:p>
            <a:r>
              <a:rPr lang="cs-CZ" sz="2400" dirty="0" smtClean="0"/>
              <a:t>S-</a:t>
            </a:r>
            <a:r>
              <a:rPr lang="cs-CZ" sz="2400" dirty="0" err="1" smtClean="0"/>
              <a:t>lná</a:t>
            </a:r>
            <a:r>
              <a:rPr lang="cs-CZ" sz="2400" dirty="0" smtClean="0"/>
              <a:t> v-</a:t>
            </a:r>
            <a:r>
              <a:rPr lang="cs-CZ" sz="2400" dirty="0" err="1" smtClean="0"/>
              <a:t>chřice</a:t>
            </a:r>
            <a:r>
              <a:rPr lang="cs-CZ" sz="2400" dirty="0" smtClean="0"/>
              <a:t> v-vrátila u V-</a:t>
            </a:r>
            <a:r>
              <a:rPr lang="cs-CZ" sz="2400" dirty="0" err="1" smtClean="0"/>
              <a:t>žlovky</a:t>
            </a:r>
            <a:r>
              <a:rPr lang="cs-CZ" sz="2400" dirty="0" smtClean="0"/>
              <a:t> v-</a:t>
            </a:r>
            <a:r>
              <a:rPr lang="cs-CZ" sz="2400" dirty="0" err="1" smtClean="0"/>
              <a:t>soký</a:t>
            </a:r>
            <a:r>
              <a:rPr lang="cs-CZ" sz="2400" dirty="0" smtClean="0"/>
              <a:t> topol.</a:t>
            </a:r>
          </a:p>
          <a:p>
            <a:endParaRPr lang="cs-CZ" sz="2400" dirty="0"/>
          </a:p>
          <a:p>
            <a:r>
              <a:rPr lang="cs-CZ" sz="2400" dirty="0" smtClean="0"/>
              <a:t>Za naší v-</a:t>
            </a:r>
            <a:r>
              <a:rPr lang="cs-CZ" sz="2400" dirty="0" err="1" smtClean="0"/>
              <a:t>skou</a:t>
            </a:r>
            <a:r>
              <a:rPr lang="cs-CZ" sz="2400" dirty="0" smtClean="0"/>
              <a:t> b-l v-budován krav-n.</a:t>
            </a:r>
          </a:p>
          <a:p>
            <a:endParaRPr lang="cs-CZ" sz="2400" dirty="0"/>
          </a:p>
          <a:p>
            <a:r>
              <a:rPr lang="cs-CZ" sz="2400" dirty="0" err="1" smtClean="0"/>
              <a:t>Jaz-kovědec</a:t>
            </a:r>
            <a:r>
              <a:rPr lang="cs-CZ" sz="2400" dirty="0" smtClean="0"/>
              <a:t> se </a:t>
            </a:r>
            <a:r>
              <a:rPr lang="cs-CZ" sz="2400" dirty="0" err="1" smtClean="0"/>
              <a:t>zab-vá</a:t>
            </a:r>
            <a:r>
              <a:rPr lang="cs-CZ" sz="2400" dirty="0" smtClean="0"/>
              <a:t> naukou o </a:t>
            </a:r>
            <a:r>
              <a:rPr lang="cs-CZ" sz="2400" dirty="0" err="1" smtClean="0"/>
              <a:t>jaz</a:t>
            </a:r>
            <a:r>
              <a:rPr lang="cs-CZ" sz="2400" dirty="0" smtClean="0"/>
              <a:t>-ku.</a:t>
            </a:r>
          </a:p>
          <a:p>
            <a:endParaRPr lang="cs-CZ" sz="2400" dirty="0"/>
          </a:p>
          <a:p>
            <a:r>
              <a:rPr lang="cs-CZ" sz="2400" dirty="0" smtClean="0"/>
              <a:t>V-</a:t>
            </a:r>
            <a:r>
              <a:rPr lang="cs-CZ" sz="2400" dirty="0" err="1" smtClean="0"/>
              <a:t>soko</a:t>
            </a:r>
            <a:r>
              <a:rPr lang="cs-CZ" sz="2400" dirty="0" smtClean="0"/>
              <a:t> ve v-kotlaném dubu s-dlí v-r.</a:t>
            </a:r>
          </a:p>
          <a:p>
            <a:endParaRPr lang="cs-CZ" sz="2400" dirty="0"/>
          </a:p>
          <a:p>
            <a:r>
              <a:rPr lang="cs-CZ" sz="2400" dirty="0" smtClean="0"/>
              <a:t>Las-</a:t>
            </a:r>
            <a:r>
              <a:rPr lang="cs-CZ" sz="2400" dirty="0" err="1" smtClean="0"/>
              <a:t>čka</a:t>
            </a:r>
            <a:r>
              <a:rPr lang="cs-CZ" sz="2400" dirty="0" smtClean="0"/>
              <a:t> je nebo-</a:t>
            </a:r>
            <a:r>
              <a:rPr lang="cs-CZ" sz="2400" dirty="0" err="1" smtClean="0"/>
              <a:t>čejně</a:t>
            </a:r>
            <a:r>
              <a:rPr lang="cs-CZ" sz="2400" dirty="0" smtClean="0"/>
              <a:t> </a:t>
            </a:r>
            <a:r>
              <a:rPr lang="cs-CZ" sz="2400" dirty="0" err="1" smtClean="0"/>
              <a:t>hb</a:t>
            </a:r>
            <a:r>
              <a:rPr lang="cs-CZ" sz="2400" dirty="0" smtClean="0"/>
              <a:t>-té </a:t>
            </a:r>
            <a:r>
              <a:rPr lang="cs-CZ" sz="2400" dirty="0" err="1" smtClean="0"/>
              <a:t>zv-řátko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Nad v-</a:t>
            </a:r>
            <a:r>
              <a:rPr lang="cs-CZ" sz="2400" dirty="0" err="1" smtClean="0"/>
              <a:t>nohradem</a:t>
            </a:r>
            <a:r>
              <a:rPr lang="cs-CZ" sz="2400" dirty="0" smtClean="0"/>
              <a:t> se v-nula úzká pěšina.</a:t>
            </a:r>
          </a:p>
          <a:p>
            <a:endParaRPr lang="cs-CZ" sz="2400" dirty="0"/>
          </a:p>
          <a:p>
            <a:r>
              <a:rPr lang="cs-CZ" sz="2400" dirty="0" smtClean="0"/>
              <a:t>V-strašený V-</a:t>
            </a:r>
            <a:r>
              <a:rPr lang="cs-CZ" sz="2400" dirty="0" err="1" smtClean="0"/>
              <a:t>ktor</a:t>
            </a:r>
            <a:r>
              <a:rPr lang="cs-CZ" sz="2400" dirty="0" smtClean="0"/>
              <a:t> v-děl </a:t>
            </a:r>
            <a:r>
              <a:rPr lang="cs-CZ" sz="2400" dirty="0" err="1" smtClean="0"/>
              <a:t>neobv-klé</a:t>
            </a:r>
            <a:r>
              <a:rPr lang="cs-CZ" sz="2400" dirty="0" smtClean="0"/>
              <a:t> věci.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5956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758585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Zm</a:t>
            </a:r>
            <a:r>
              <a:rPr lang="cs-CZ" sz="2400" dirty="0" smtClean="0"/>
              <a:t>-je se v-</a:t>
            </a:r>
            <a:r>
              <a:rPr lang="cs-CZ" sz="2400" dirty="0" err="1" smtClean="0"/>
              <a:t>hřívala</a:t>
            </a:r>
            <a:r>
              <a:rPr lang="cs-CZ" sz="2400" dirty="0" smtClean="0"/>
              <a:t> na m-</a:t>
            </a:r>
            <a:r>
              <a:rPr lang="cs-CZ" sz="2400" dirty="0" err="1" smtClean="0"/>
              <a:t>tině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P</a:t>
            </a:r>
            <a:r>
              <a:rPr lang="cs-CZ" sz="2400" dirty="0" smtClean="0"/>
              <a:t>říbuzní b-dlí na V-</a:t>
            </a:r>
            <a:r>
              <a:rPr lang="cs-CZ" sz="2400" dirty="0" err="1" smtClean="0"/>
              <a:t>sočině</a:t>
            </a:r>
            <a:r>
              <a:rPr lang="cs-CZ" sz="2400" dirty="0" smtClean="0"/>
              <a:t> </a:t>
            </a:r>
            <a:r>
              <a:rPr lang="cs-CZ" sz="2400" dirty="0" err="1" smtClean="0"/>
              <a:t>pobl</a:t>
            </a:r>
            <a:r>
              <a:rPr lang="cs-CZ" sz="2400" dirty="0" smtClean="0"/>
              <a:t>-ž les-</a:t>
            </a:r>
            <a:r>
              <a:rPr lang="cs-CZ" sz="2400" dirty="0" err="1" smtClean="0"/>
              <a:t>ka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Nasb</a:t>
            </a:r>
            <a:r>
              <a:rPr lang="cs-CZ" sz="2400" dirty="0" smtClean="0"/>
              <a:t>-rané kam-</a:t>
            </a:r>
            <a:r>
              <a:rPr lang="cs-CZ" sz="2400" dirty="0" err="1" smtClean="0"/>
              <a:t>nky</a:t>
            </a:r>
            <a:r>
              <a:rPr lang="cs-CZ" sz="2400" dirty="0" smtClean="0"/>
              <a:t> se na slunci </a:t>
            </a:r>
            <a:r>
              <a:rPr lang="cs-CZ" sz="2400" dirty="0" err="1" smtClean="0"/>
              <a:t>třp-tí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Brz</a:t>
            </a:r>
            <a:r>
              <a:rPr lang="cs-CZ" sz="2400" dirty="0" smtClean="0"/>
              <a:t>-  přišla z-</a:t>
            </a:r>
            <a:r>
              <a:rPr lang="cs-CZ" sz="2400" dirty="0" err="1" smtClean="0"/>
              <a:t>ma</a:t>
            </a:r>
            <a:r>
              <a:rPr lang="cs-CZ" sz="2400" dirty="0" smtClean="0"/>
              <a:t>, krajina se zahal-la do b-</a:t>
            </a:r>
            <a:r>
              <a:rPr lang="cs-CZ" sz="2400" dirty="0" err="1" smtClean="0"/>
              <a:t>lého</a:t>
            </a:r>
            <a:r>
              <a:rPr lang="cs-CZ" sz="2400" dirty="0" smtClean="0"/>
              <a:t> kabátu.</a:t>
            </a:r>
          </a:p>
          <a:p>
            <a:endParaRPr lang="cs-CZ" sz="2400" dirty="0"/>
          </a:p>
          <a:p>
            <a:r>
              <a:rPr lang="cs-CZ" sz="2400" dirty="0" smtClean="0"/>
              <a:t>Dlouhý, Široký a B-</a:t>
            </a:r>
            <a:r>
              <a:rPr lang="cs-CZ" sz="2400" dirty="0" err="1" smtClean="0"/>
              <a:t>strozraký</a:t>
            </a:r>
            <a:r>
              <a:rPr lang="cs-CZ" sz="2400" dirty="0" smtClean="0"/>
              <a:t> jsou známé pohádkové b-</a:t>
            </a:r>
            <a:r>
              <a:rPr lang="cs-CZ" sz="2400" dirty="0" err="1" smtClean="0"/>
              <a:t>tosti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Přem-sl</a:t>
            </a:r>
            <a:r>
              <a:rPr lang="cs-CZ" sz="2400" dirty="0" smtClean="0"/>
              <a:t> dnes zlob-l, proto si nešel hrát na p-sek.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3681" y="3501008"/>
            <a:ext cx="864096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400" dirty="0" smtClean="0"/>
              <a:t>Ml-n </a:t>
            </a:r>
            <a:r>
              <a:rPr lang="cs-CZ" sz="2400" dirty="0"/>
              <a:t>už dávno přestal </a:t>
            </a:r>
            <a:r>
              <a:rPr lang="cs-CZ" sz="2400" dirty="0" smtClean="0"/>
              <a:t>ml-t ob-</a:t>
            </a:r>
            <a:r>
              <a:rPr lang="cs-CZ" sz="2400" dirty="0" err="1" smtClean="0"/>
              <a:t>lí</a:t>
            </a:r>
            <a:r>
              <a:rPr lang="cs-CZ" sz="2400" dirty="0"/>
              <a:t>, </a:t>
            </a:r>
            <a:r>
              <a:rPr lang="cs-CZ" sz="2400" dirty="0" smtClean="0"/>
              <a:t>b-l </a:t>
            </a:r>
            <a:r>
              <a:rPr lang="cs-CZ" sz="2400" smtClean="0"/>
              <a:t>neob-dlený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Vel-</a:t>
            </a:r>
            <a:r>
              <a:rPr lang="cs-CZ" sz="2400" dirty="0" err="1" smtClean="0"/>
              <a:t>ce</a:t>
            </a:r>
            <a:r>
              <a:rPr lang="cs-CZ" sz="2400" dirty="0" smtClean="0"/>
              <a:t> jsem si </a:t>
            </a:r>
            <a:r>
              <a:rPr lang="cs-CZ" sz="2400" dirty="0" err="1" smtClean="0"/>
              <a:t>obl</a:t>
            </a:r>
            <a:r>
              <a:rPr lang="cs-CZ" sz="2400" dirty="0" smtClean="0"/>
              <a:t>-b-la čokoládové kočičí </a:t>
            </a:r>
            <a:r>
              <a:rPr lang="cs-CZ" sz="2400" dirty="0" err="1" smtClean="0"/>
              <a:t>jaz-čky</a:t>
            </a:r>
            <a:r>
              <a:rPr lang="cs-CZ" sz="24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24942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04664"/>
            <a:ext cx="4245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Hodnocení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86000" y="1859340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                Počet </a:t>
            </a:r>
            <a:r>
              <a:rPr lang="cs-CZ" dirty="0"/>
              <a:t>chyb:      </a:t>
            </a:r>
            <a:r>
              <a:rPr lang="cs-CZ" dirty="0">
                <a:solidFill>
                  <a:srgbClr val="FF0000"/>
                </a:solidFill>
              </a:rPr>
              <a:t>Známka:</a:t>
            </a:r>
            <a:r>
              <a:rPr lang="cs-CZ" dirty="0"/>
              <a:t>  </a:t>
            </a:r>
          </a:p>
          <a:p>
            <a:endParaRPr lang="cs-CZ" dirty="0"/>
          </a:p>
          <a:p>
            <a:r>
              <a:rPr lang="cs-CZ" dirty="0"/>
              <a:t>                         0  -  1                 </a:t>
            </a:r>
            <a:r>
              <a:rPr lang="cs-CZ" dirty="0">
                <a:solidFill>
                  <a:srgbClr val="FF0000"/>
                </a:solidFill>
              </a:rPr>
              <a:t>1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                        </a:t>
            </a:r>
            <a:r>
              <a:rPr lang="cs-CZ" dirty="0"/>
              <a:t>2  -  3</a:t>
            </a:r>
            <a:r>
              <a:rPr lang="cs-CZ" dirty="0">
                <a:solidFill>
                  <a:srgbClr val="FF0000"/>
                </a:solidFill>
              </a:rPr>
              <a:t>                 2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                        </a:t>
            </a:r>
            <a:r>
              <a:rPr lang="cs-CZ" dirty="0"/>
              <a:t>4  -  5</a:t>
            </a:r>
            <a:r>
              <a:rPr lang="cs-CZ" dirty="0">
                <a:solidFill>
                  <a:srgbClr val="FF0000"/>
                </a:solidFill>
              </a:rPr>
              <a:t>                 3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                         </a:t>
            </a:r>
            <a:r>
              <a:rPr lang="cs-CZ" dirty="0"/>
              <a:t>6  -  7</a:t>
            </a:r>
            <a:r>
              <a:rPr lang="cs-CZ" dirty="0">
                <a:solidFill>
                  <a:srgbClr val="FF0000"/>
                </a:solidFill>
              </a:rPr>
              <a:t>                4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                         </a:t>
            </a:r>
            <a:r>
              <a:rPr lang="cs-CZ" dirty="0"/>
              <a:t>8 a více</a:t>
            </a:r>
            <a:r>
              <a:rPr lang="cs-CZ" dirty="0">
                <a:solidFill>
                  <a:srgbClr val="FF0000"/>
                </a:solidFill>
              </a:rPr>
              <a:t>             5</a:t>
            </a:r>
          </a:p>
        </p:txBody>
      </p:sp>
    </p:spTree>
    <p:extLst>
      <p:ext uri="{BB962C8B-B14F-4D97-AF65-F5344CB8AC3E}">
        <p14:creationId xmlns:p14="http://schemas.microsoft.com/office/powerpoint/2010/main" val="140977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268</Words>
  <Application>Microsoft Office PowerPoint</Application>
  <PresentationFormat>Předvádění na obrazovce (4:3)</PresentationFormat>
  <Paragraphs>61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Učitel</cp:lastModifiedBy>
  <cp:revision>101</cp:revision>
  <cp:lastPrinted>2011-11-07T13:07:31Z</cp:lastPrinted>
  <dcterms:created xsi:type="dcterms:W3CDTF">2011-11-02T10:29:00Z</dcterms:created>
  <dcterms:modified xsi:type="dcterms:W3CDTF">2012-03-04T12:47:53Z</dcterms:modified>
</cp:coreProperties>
</file>