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7" r:id="rId10"/>
    <p:sldId id="268" r:id="rId11"/>
    <p:sldId id="271" r:id="rId12"/>
    <p:sldId id="272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AD23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</a:t>
          </a:r>
          <a:r>
            <a:rPr lang="cs-CZ" sz="1600" smtClean="0"/>
            <a:t>O 14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8C83A8-A9B3-4DCE-AED5-54206A687F8B}" type="presOf" srcId="{B651F6E3-6281-48DB-9319-2AEAFDAE7572}" destId="{619D679B-A015-4ECF-8348-D1034C574F40}" srcOrd="0" destOrd="0" presId="urn:microsoft.com/office/officeart/2005/8/layout/target3"/>
    <dgm:cxn modelId="{CD19D1C8-E162-4129-A453-859F62C354B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098A7C7-236A-4050-A330-9C16198D36A1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2B3D20-E02F-4EB3-A362-7542C5B8A101}" type="presOf" srcId="{4C35D32F-0EAB-4CD7-82EE-45574DC2A586}" destId="{890E4F0B-2866-4A3F-A3C7-2A14B1797930}" srcOrd="1" destOrd="0" presId="urn:microsoft.com/office/officeart/2005/8/layout/target3"/>
    <dgm:cxn modelId="{31D88B78-80B8-402B-9C0B-42A3D1367845}" type="presOf" srcId="{D1D4F407-5343-4D3F-B5B9-D407B03CAEB4}" destId="{AED2198E-93D5-4001-81B4-73124B309672}" srcOrd="1" destOrd="0" presId="urn:microsoft.com/office/officeart/2005/8/layout/target3"/>
    <dgm:cxn modelId="{7BD0C27B-451A-4F75-A40B-7CC032098DCC}" type="presOf" srcId="{B651F6E3-6281-48DB-9319-2AEAFDAE7572}" destId="{6BB5E863-4638-4E1D-BFDE-399D028AC4ED}" srcOrd="1" destOrd="0" presId="urn:microsoft.com/office/officeart/2005/8/layout/target3"/>
    <dgm:cxn modelId="{9761334C-0DB2-45C5-BA3D-D12E9E5920BF}" type="presOf" srcId="{D8197B8C-B260-4A16-BDF4-0947B075E274}" destId="{5A5FFA88-C948-4069-8E93-59FA12366E83}" srcOrd="1" destOrd="0" presId="urn:microsoft.com/office/officeart/2005/8/layout/target3"/>
    <dgm:cxn modelId="{C332CD71-6F5E-4B7E-A212-1D15B0B2B37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3AFFA7-2CE7-45E5-BD57-FD0193358DCC}" type="presOf" srcId="{D1D4F407-5343-4D3F-B5B9-D407B03CAEB4}" destId="{D005CE8C-CC26-4C3E-AC11-E15060ECD759}" srcOrd="0" destOrd="0" presId="urn:microsoft.com/office/officeart/2005/8/layout/target3"/>
    <dgm:cxn modelId="{3017C628-35FD-482D-8757-F521BAF54FF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AB54CC-3B22-4E18-B0C2-3D458A2AC051}" type="presOf" srcId="{4C35D32F-0EAB-4CD7-82EE-45574DC2A586}" destId="{8BEBB6EC-1DAA-4CAC-8A25-BC0FCBD5DBD5}" srcOrd="0" destOrd="0" presId="urn:microsoft.com/office/officeart/2005/8/layout/target3"/>
    <dgm:cxn modelId="{ED0A5408-7674-41B1-A835-96A45260EEBA}" type="presParOf" srcId="{333A1088-737F-45CB-B68E-254E46348037}" destId="{F5ABB229-8D3B-4694-996A-96F23CF14429}" srcOrd="0" destOrd="0" presId="urn:microsoft.com/office/officeart/2005/8/layout/target3"/>
    <dgm:cxn modelId="{D2FEBBE2-879D-4AF8-B0FD-88406A3413A8}" type="presParOf" srcId="{333A1088-737F-45CB-B68E-254E46348037}" destId="{F41139FD-01EE-4571-8B17-4FB00FC51163}" srcOrd="1" destOrd="0" presId="urn:microsoft.com/office/officeart/2005/8/layout/target3"/>
    <dgm:cxn modelId="{68ED4EBD-648A-4D8F-A4BA-9827D05FCDB7}" type="presParOf" srcId="{333A1088-737F-45CB-B68E-254E46348037}" destId="{D005CE8C-CC26-4C3E-AC11-E15060ECD759}" srcOrd="2" destOrd="0" presId="urn:microsoft.com/office/officeart/2005/8/layout/target3"/>
    <dgm:cxn modelId="{D0E92098-CCD8-48BE-A08D-8D081D053277}" type="presParOf" srcId="{333A1088-737F-45CB-B68E-254E46348037}" destId="{2C702D82-9B77-49B7-9568-BB8EB47C3372}" srcOrd="3" destOrd="0" presId="urn:microsoft.com/office/officeart/2005/8/layout/target3"/>
    <dgm:cxn modelId="{CE785201-9BFD-4FA4-85AA-F0F6B54BC275}" type="presParOf" srcId="{333A1088-737F-45CB-B68E-254E46348037}" destId="{A52A0455-90FF-4808-ABD0-F02540D31D5A}" srcOrd="4" destOrd="0" presId="urn:microsoft.com/office/officeart/2005/8/layout/target3"/>
    <dgm:cxn modelId="{96119953-8486-4596-A3CF-3B84E1288356}" type="presParOf" srcId="{333A1088-737F-45CB-B68E-254E46348037}" destId="{6140AFEC-043D-4C43-A2F9-D0F5331DF3A3}" srcOrd="5" destOrd="0" presId="urn:microsoft.com/office/officeart/2005/8/layout/target3"/>
    <dgm:cxn modelId="{20A9063A-7DC4-488D-B9E2-131DBC9FA978}" type="presParOf" srcId="{333A1088-737F-45CB-B68E-254E46348037}" destId="{9358AC05-5D7D-4327-9F80-1AD486AEA664}" srcOrd="6" destOrd="0" presId="urn:microsoft.com/office/officeart/2005/8/layout/target3"/>
    <dgm:cxn modelId="{465D0950-CFFC-4936-A0CA-036C647B03A8}" type="presParOf" srcId="{333A1088-737F-45CB-B68E-254E46348037}" destId="{313FC574-E1CD-4FB4-B054-0B805CE0447D}" srcOrd="7" destOrd="0" presId="urn:microsoft.com/office/officeart/2005/8/layout/target3"/>
    <dgm:cxn modelId="{23687426-87F2-48BF-9848-B5FE504A7307}" type="presParOf" srcId="{333A1088-737F-45CB-B68E-254E46348037}" destId="{619D679B-A015-4ECF-8348-D1034C574F40}" srcOrd="8" destOrd="0" presId="urn:microsoft.com/office/officeart/2005/8/layout/target3"/>
    <dgm:cxn modelId="{84C454EC-0194-49BC-88B7-7FEDA07EF246}" type="presParOf" srcId="{333A1088-737F-45CB-B68E-254E46348037}" destId="{322283A8-4A27-4CDA-BAE3-F381106A9174}" srcOrd="9" destOrd="0" presId="urn:microsoft.com/office/officeart/2005/8/layout/target3"/>
    <dgm:cxn modelId="{E79103AC-3DEF-4BE4-83EA-999BE9ACADE0}" type="presParOf" srcId="{333A1088-737F-45CB-B68E-254E46348037}" destId="{FFC9F71D-1B4F-4AD9-A4A6-86ADEFC8AF5C}" srcOrd="10" destOrd="0" presId="urn:microsoft.com/office/officeart/2005/8/layout/target3"/>
    <dgm:cxn modelId="{13849BF5-E353-48BB-985F-6564CA45A6F2}" type="presParOf" srcId="{333A1088-737F-45CB-B68E-254E46348037}" destId="{25B08C86-7E15-44DC-BE7F-FFB55DD49D12}" srcOrd="11" destOrd="0" presId="urn:microsoft.com/office/officeart/2005/8/layout/target3"/>
    <dgm:cxn modelId="{04E9D7B2-A1D3-4E99-8804-376B2853FE55}" type="presParOf" srcId="{333A1088-737F-45CB-B68E-254E46348037}" destId="{76644BE8-9D7C-4C09-B250-3D10AF48CBB7}" srcOrd="12" destOrd="0" presId="urn:microsoft.com/office/officeart/2005/8/layout/target3"/>
    <dgm:cxn modelId="{8EFE0368-2D3B-4477-BC01-AC83830DF36C}" type="presParOf" srcId="{333A1088-737F-45CB-B68E-254E46348037}" destId="{EE85B701-7295-41C0-BA7A-34D3756A2AE6}" srcOrd="13" destOrd="0" presId="urn:microsoft.com/office/officeart/2005/8/layout/target3"/>
    <dgm:cxn modelId="{33DE6526-322D-4C59-9CD4-57E642990A16}" type="presParOf" srcId="{333A1088-737F-45CB-B68E-254E46348037}" destId="{8BEBB6EC-1DAA-4CAC-8A25-BC0FCBD5DBD5}" srcOrd="14" destOrd="0" presId="urn:microsoft.com/office/officeart/2005/8/layout/target3"/>
    <dgm:cxn modelId="{E49916F9-CACF-472B-BEC0-D0D13365E0CE}" type="presParOf" srcId="{333A1088-737F-45CB-B68E-254E46348037}" destId="{AED2198E-93D5-4001-81B4-73124B309672}" srcOrd="15" destOrd="0" presId="urn:microsoft.com/office/officeart/2005/8/layout/target3"/>
    <dgm:cxn modelId="{2BE80786-0144-42EC-880B-5D495703EE16}" type="presParOf" srcId="{333A1088-737F-45CB-B68E-254E46348037}" destId="{2BE915AB-18AA-4053-B92C-3BFC9ED204BB}" srcOrd="16" destOrd="0" presId="urn:microsoft.com/office/officeart/2005/8/layout/target3"/>
    <dgm:cxn modelId="{71C95249-9EDE-4E7A-9D2E-A052D1DEDD0D}" type="presParOf" srcId="{333A1088-737F-45CB-B68E-254E46348037}" destId="{6BB5E863-4638-4E1D-BFDE-399D028AC4ED}" srcOrd="17" destOrd="0" presId="urn:microsoft.com/office/officeart/2005/8/layout/target3"/>
    <dgm:cxn modelId="{5BE012A7-AAA8-4FC0-AD1C-380724CCFA67}" type="presParOf" srcId="{333A1088-737F-45CB-B68E-254E46348037}" destId="{5A5FFA88-C948-4069-8E93-59FA12366E83}" srcOrd="18" destOrd="0" presId="urn:microsoft.com/office/officeart/2005/8/layout/target3"/>
    <dgm:cxn modelId="{AEB2B9EB-F9B1-49DB-A30C-C1C8366CCD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</a:t>
          </a:r>
          <a:r>
            <a:rPr lang="cs-CZ" sz="1600" kern="1200" smtClean="0"/>
            <a:t>O 14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2BFDD-4D75-4332-9B15-ED52F0F268F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3300AB-0F90-433F-8B1D-0DFF784E77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124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AB9F243-42F3-491F-A2B4-8352A7B1E93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0AD164D-9F7B-4806-B7C5-8A166922A6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91809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12879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Anotace: 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000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Prezentace je určena k podrobnějšímu seznámení s počitatelnými a nepočitatelnými podstatnými jmény a k jejich procvičení a shrnutí.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Nejprve si žáci uvědomí rozdělení podstatných jmen na počitatelná a nepočitatelná. Používají k tomu především svoje předchozí vědomosti z nižších ročníků.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Potom zapisují do čtverečků fixem U pro nepočitatelná   a C pro počitatelná podstatná jména.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V dalším cvičení rozhodují o počitatelných a nepočitatelných podstatných jménech ve </a:t>
            </a:r>
            <a:r>
              <a:rPr lang="cs-CZ" sz="2000" dirty="0"/>
              <a:t>větách .</a:t>
            </a:r>
            <a:endParaRPr lang="cs-CZ" sz="2000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000" dirty="0" smtClean="0"/>
              <a:t>Nakonec si děti ve dvou cvičeních procvičí a, </a:t>
            </a:r>
            <a:r>
              <a:rPr lang="cs-CZ" sz="2000" dirty="0" err="1" smtClean="0"/>
              <a:t>an</a:t>
            </a:r>
            <a:r>
              <a:rPr lang="cs-CZ" sz="2000" dirty="0" smtClean="0"/>
              <a:t>, </a:t>
            </a:r>
            <a:r>
              <a:rPr lang="cs-CZ" sz="2000" dirty="0" err="1" smtClean="0"/>
              <a:t>some</a:t>
            </a:r>
            <a:r>
              <a:rPr lang="cs-CZ" sz="2000" dirty="0" smtClean="0"/>
              <a:t>, </a:t>
            </a:r>
            <a:r>
              <a:rPr lang="cs-CZ" sz="2000" dirty="0" err="1" smtClean="0"/>
              <a:t>any</a:t>
            </a:r>
            <a:r>
              <a:rPr lang="cs-CZ" sz="2000" dirty="0" smtClean="0"/>
              <a:t> a </a:t>
            </a:r>
            <a:r>
              <a:rPr lang="cs-CZ" sz="2000" dirty="0" err="1" smtClean="0"/>
              <a:t>how</a:t>
            </a:r>
            <a:r>
              <a:rPr lang="cs-CZ" sz="2000" dirty="0" smtClean="0"/>
              <a:t> much a </a:t>
            </a:r>
            <a:r>
              <a:rPr lang="cs-CZ" sz="2000" dirty="0" err="1" smtClean="0"/>
              <a:t>how</a:t>
            </a:r>
            <a:r>
              <a:rPr lang="cs-CZ" sz="2000" dirty="0" smtClean="0"/>
              <a:t> many.</a:t>
            </a:r>
          </a:p>
          <a:p>
            <a:pPr marL="342900" indent="-342900">
              <a:buFont typeface="Courier New" pitchFamily="49" charset="0"/>
              <a:buChar char="o"/>
            </a:pPr>
            <a:endParaRPr lang="cs-CZ" sz="2000" dirty="0" smtClean="0"/>
          </a:p>
          <a:p>
            <a:pPr marL="342900" indent="-342900">
              <a:buFont typeface="Courier New" pitchFamily="49" charset="0"/>
              <a:buChar char="o"/>
            </a:pPr>
            <a:endParaRPr lang="cs-CZ" sz="2000" dirty="0" smtClean="0"/>
          </a:p>
          <a:p>
            <a:pPr marL="342900" indent="-342900">
              <a:buFont typeface="Courier New" pitchFamily="49" charset="0"/>
              <a:buChar char="o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7081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2376263"/>
          </a:xfrm>
        </p:spPr>
        <p:txBody>
          <a:bodyPr/>
          <a:lstStyle/>
          <a:p>
            <a:r>
              <a:rPr lang="cs-CZ" dirty="0" smtClean="0"/>
              <a:t>COUNTABLE/UNCOUNTABLE NOUNS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7088832" cy="648072"/>
          </a:xfrm>
        </p:spPr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98322" y="3572455"/>
            <a:ext cx="5472608" cy="286232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0811445">
            <a:off x="3194866" y="377350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lemonade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787273">
            <a:off x="7014775" y="383390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5">
                    <a:lumMod val="75000"/>
                  </a:schemeClr>
                </a:solidFill>
              </a:rPr>
              <a:t>paper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120393">
            <a:off x="5076056" y="4064733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AD236B"/>
                </a:solidFill>
              </a:rPr>
              <a:t>coffee</a:t>
            </a:r>
            <a:endParaRPr lang="cs-CZ" sz="2800" dirty="0">
              <a:solidFill>
                <a:srgbClr val="AD236B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602371">
            <a:off x="6444208" y="441464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err="1" smtClean="0">
                <a:solidFill>
                  <a:srgbClr val="FF00FF"/>
                </a:solidFill>
              </a:rPr>
              <a:t>fish</a:t>
            </a:r>
            <a:endParaRPr lang="cs-CZ" sz="3200" dirty="0">
              <a:solidFill>
                <a:srgbClr val="FF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506379">
            <a:off x="4067944" y="451565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milk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 rot="19774684">
            <a:off x="6702298" y="5264166"/>
            <a:ext cx="15176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bread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483881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furniture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069658">
            <a:off x="3563888" y="5131203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FF"/>
                </a:solidFill>
              </a:rPr>
              <a:t>butter</a:t>
            </a:r>
            <a:endParaRPr lang="cs-CZ" sz="2800" dirty="0">
              <a:solidFill>
                <a:srgbClr val="FF00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1010466">
            <a:off x="3175386" y="5829249"/>
            <a:ext cx="16633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water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530847">
            <a:off x="4871172" y="5691162"/>
            <a:ext cx="1803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</a:rPr>
              <a:t>chocolate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08305" y="5829249"/>
            <a:ext cx="939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dirty="0" err="1" smtClean="0">
                <a:solidFill>
                  <a:srgbClr val="FF00FF"/>
                </a:solidFill>
              </a:rPr>
              <a:t>fruit</a:t>
            </a:r>
            <a:endParaRPr lang="cs-CZ" sz="2400" dirty="0">
              <a:solidFill>
                <a:srgbClr val="FF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61117" y="4444833"/>
            <a:ext cx="758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ham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47737" y="3572455"/>
            <a:ext cx="1432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tea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728577">
            <a:off x="539552" y="3064024"/>
            <a:ext cx="194421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err="1">
                <a:solidFill>
                  <a:schemeClr val="accent2">
                    <a:lumMod val="50000"/>
                  </a:schemeClr>
                </a:solidFill>
              </a:rPr>
              <a:t>o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ranges</a:t>
            </a:r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rot="20707963">
            <a:off x="611560" y="444483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FF"/>
                </a:solidFill>
              </a:rPr>
              <a:t>bananas</a:t>
            </a:r>
            <a:endParaRPr lang="cs-CZ" sz="2000" dirty="0">
              <a:solidFill>
                <a:srgbClr val="FF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483129">
            <a:off x="587951" y="5264166"/>
            <a:ext cx="1703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AD236B"/>
                </a:solidFill>
              </a:rPr>
              <a:t>apples</a:t>
            </a:r>
            <a:endParaRPr lang="cs-CZ" sz="2800" dirty="0">
              <a:solidFill>
                <a:srgbClr val="AD236B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21243424">
            <a:off x="531614" y="6058544"/>
            <a:ext cx="18725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2">
                    <a:lumMod val="10000"/>
                  </a:schemeClr>
                </a:solidFill>
              </a:rPr>
              <a:t>sweets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80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58868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2400" dirty="0" err="1" smtClean="0"/>
              <a:t>UNCountable</a:t>
            </a:r>
            <a:r>
              <a:rPr lang="cs-CZ" sz="2400" dirty="0" smtClean="0"/>
              <a:t> </a:t>
            </a:r>
            <a:r>
              <a:rPr lang="cs-CZ" sz="2400" dirty="0" err="1" smtClean="0"/>
              <a:t>nouns</a:t>
            </a:r>
            <a:r>
              <a:rPr lang="cs-CZ" sz="2400" dirty="0" smtClean="0"/>
              <a:t>	   </a:t>
            </a:r>
            <a:r>
              <a:rPr lang="cs-CZ" sz="2400" dirty="0" err="1" smtClean="0"/>
              <a:t>Countable</a:t>
            </a:r>
            <a:r>
              <a:rPr lang="cs-CZ" sz="2400" dirty="0" smtClean="0"/>
              <a:t> </a:t>
            </a:r>
            <a:r>
              <a:rPr lang="cs-CZ" sz="2400" dirty="0" err="1" smtClean="0"/>
              <a:t>nouns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3520440" cy="5145435"/>
          </a:xfrm>
        </p:spPr>
        <p:txBody>
          <a:bodyPr/>
          <a:lstStyle/>
          <a:p>
            <a:endParaRPr lang="cs-CZ" dirty="0">
              <a:latin typeface="Arial"/>
            </a:endParaRPr>
          </a:p>
          <a:p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19752780"/>
              </p:ext>
            </p:extLst>
          </p:nvPr>
        </p:nvGraphicFramePr>
        <p:xfrm>
          <a:off x="107504" y="1"/>
          <a:ext cx="8064896" cy="768984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4068776"/>
                <a:gridCol w="3996120"/>
              </a:tblGrid>
              <a:tr h="29632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2986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      </a:t>
                      </a:r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9632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 algn="l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lemonade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tomatoes</a:t>
                      </a:r>
                      <a:r>
                        <a:rPr lang="cs-CZ" sz="2000" dirty="0" smtClean="0"/>
                        <a:t>    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dog food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sausages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coffee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potatoes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butter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oranges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bread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onions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wine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crisps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ham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chips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milk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eggs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fruit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beans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fish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peas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tea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bananas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chocolate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sweets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cola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vegetables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water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hamburgers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flour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apples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512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046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459691"/>
              </p:ext>
            </p:extLst>
          </p:nvPr>
        </p:nvGraphicFramePr>
        <p:xfrm>
          <a:off x="457200" y="-387421"/>
          <a:ext cx="7499176" cy="732616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783368"/>
                <a:gridCol w="3715808"/>
              </a:tblGrid>
              <a:tr h="34536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5781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UNCOUNTABLE NOUNS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     </a:t>
                      </a:r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COUNTABLE NOUNS </a:t>
                      </a:r>
                      <a:endParaRPr lang="cs-CZ" sz="2400" dirty="0">
                        <a:solidFill>
                          <a:srgbClr val="7030A0"/>
                        </a:solidFill>
                      </a:endParaRPr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45365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rice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boxes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 algn="l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music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sandwiches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money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loaves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sand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bottles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juice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packets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hair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bags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meat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jars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blood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tins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toothpaste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pounds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petrol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letters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sugar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toothbrushes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electricity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keys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air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friends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smtClean="0"/>
                        <a:t>cheese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chairs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advice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petrol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stations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261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information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2000" dirty="0" err="1" smtClean="0"/>
                        <a:t>biscuits</a:t>
                      </a:r>
                      <a:endParaRPr lang="cs-CZ" sz="2000" dirty="0"/>
                    </a:p>
                  </a:txBody>
                  <a:tcPr marL="85663" marR="85663" marT="42831" marB="42831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623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4320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err="1" smtClean="0"/>
              <a:t>Countable</a:t>
            </a:r>
            <a:r>
              <a:rPr lang="cs-CZ" sz="3200" dirty="0" smtClean="0"/>
              <a:t> </a:t>
            </a:r>
            <a:r>
              <a:rPr lang="cs-CZ" sz="3200" dirty="0" err="1" smtClean="0"/>
              <a:t>or</a:t>
            </a:r>
            <a:r>
              <a:rPr lang="cs-CZ" sz="3200" dirty="0" smtClean="0"/>
              <a:t> </a:t>
            </a:r>
            <a:r>
              <a:rPr lang="cs-CZ" sz="3200" dirty="0" err="1" smtClean="0"/>
              <a:t>uncountable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graphicFrame>
        <p:nvGraphicFramePr>
          <p:cNvPr id="28" name="Zástupný symbol pro obsah 2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91636"/>
              </p:ext>
            </p:extLst>
          </p:nvPr>
        </p:nvGraphicFramePr>
        <p:xfrm>
          <a:off x="467544" y="1101057"/>
          <a:ext cx="7228656" cy="5352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4328"/>
                <a:gridCol w="3614328"/>
              </a:tblGrid>
              <a:tr h="535228"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bread</a:t>
                      </a: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water</a:t>
                      </a:r>
                      <a:endParaRPr lang="cs-CZ" b="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eggs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potatoes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peanuts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fish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ham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onions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lemonade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milk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dog food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hamburgers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chocolate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flour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beans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sausages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fruit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butter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35228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vegetables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peas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7092280" y="3746837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7092280" y="429309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7092280" y="486916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7092280" y="325517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7092280" y="269766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7092280" y="2160995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7092280" y="160546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7092280" y="109171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3340862" y="113353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3340862" y="1613857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3347864" y="2165617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7092280" y="594928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7092280" y="537321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3347864" y="3774368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3340862" y="325517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3347864" y="429309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3347864" y="486916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3340862" y="540614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3340862" y="594928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3344363" y="269766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67544" y="69269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Write</a:t>
            </a:r>
            <a:r>
              <a:rPr lang="cs-CZ" i="1" dirty="0" smtClean="0"/>
              <a:t> C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countable</a:t>
            </a:r>
            <a:r>
              <a:rPr lang="cs-CZ" i="1" dirty="0" smtClean="0"/>
              <a:t> </a:t>
            </a:r>
            <a:r>
              <a:rPr lang="cs-CZ" i="1" dirty="0" err="1" smtClean="0"/>
              <a:t>noun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U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uncountable</a:t>
            </a:r>
            <a:r>
              <a:rPr lang="cs-CZ" i="1" dirty="0" smtClean="0"/>
              <a:t> </a:t>
            </a:r>
            <a:r>
              <a:rPr lang="cs-CZ" i="1" dirty="0" err="1" smtClean="0"/>
              <a:t>noun</a:t>
            </a:r>
            <a:r>
              <a:rPr lang="cs-CZ" i="1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34246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 fontScale="90000"/>
          </a:bodyPr>
          <a:lstStyle/>
          <a:p>
            <a:r>
              <a:rPr lang="cs-CZ" sz="4000" dirty="0" err="1"/>
              <a:t>Countable</a:t>
            </a:r>
            <a:r>
              <a:rPr lang="cs-CZ" sz="4000" dirty="0"/>
              <a:t> </a:t>
            </a:r>
            <a:r>
              <a:rPr lang="cs-CZ" sz="4000" dirty="0" err="1"/>
              <a:t>or</a:t>
            </a:r>
            <a:r>
              <a:rPr lang="cs-CZ" sz="4000" dirty="0"/>
              <a:t> </a:t>
            </a:r>
            <a:r>
              <a:rPr lang="cs-CZ" sz="4000" dirty="0" err="1"/>
              <a:t>uncountable</a:t>
            </a:r>
            <a:r>
              <a:rPr lang="cs-CZ" sz="4000" dirty="0"/>
              <a:t>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8756448"/>
              </p:ext>
            </p:extLst>
          </p:nvPr>
        </p:nvGraphicFramePr>
        <p:xfrm>
          <a:off x="457200" y="1341438"/>
          <a:ext cx="7239000" cy="55218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390967"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coffee</a:t>
                      </a: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wine</a:t>
                      </a:r>
                      <a:endParaRPr lang="cs-CZ" sz="2000" b="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oranges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fruit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milk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tea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cola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tomatoes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oranges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crisps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water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flour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chips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bananas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sweets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sugar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apples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sandwiches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9511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rice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cheese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56668" y="332656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err="1" smtClean="0"/>
              <a:t>Write</a:t>
            </a:r>
            <a:r>
              <a:rPr lang="cs-CZ" i="1" dirty="0" smtClean="0"/>
              <a:t> C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countable</a:t>
            </a:r>
            <a:r>
              <a:rPr lang="cs-CZ" i="1" dirty="0" smtClean="0"/>
              <a:t> </a:t>
            </a:r>
            <a:r>
              <a:rPr lang="cs-CZ" i="1" dirty="0" err="1" smtClean="0"/>
              <a:t>noun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U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uncountable</a:t>
            </a:r>
            <a:r>
              <a:rPr lang="cs-CZ" i="1" dirty="0" smtClean="0"/>
              <a:t> </a:t>
            </a:r>
            <a:r>
              <a:rPr lang="cs-CZ" i="1" dirty="0" err="1" smtClean="0"/>
              <a:t>noun</a:t>
            </a:r>
            <a:r>
              <a:rPr lang="cs-CZ" i="1" dirty="0" smtClean="0"/>
              <a:t>:</a:t>
            </a:r>
          </a:p>
          <a:p>
            <a:endParaRPr lang="cs-CZ" dirty="0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3551368" y="192091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3552543" y="138218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3533280" y="246300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552543" y="2996952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3552543" y="363284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3552543" y="420368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3551368" y="472514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3552543" y="528380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3565223" y="577776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3551368" y="636349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7119236" y="6363490"/>
            <a:ext cx="370240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7087402" y="192091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7103588" y="246300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7103588" y="297235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7109772" y="3459023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7125420" y="4077072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7103588" y="472514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7117646" y="524909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7119236" y="576411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7101998" y="1382189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09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/>
          <a:lstStyle/>
          <a:p>
            <a:r>
              <a:rPr lang="cs-CZ" sz="3600" dirty="0" err="1"/>
              <a:t>Countable</a:t>
            </a:r>
            <a:r>
              <a:rPr lang="cs-CZ" sz="3600" dirty="0"/>
              <a:t> </a:t>
            </a:r>
            <a:r>
              <a:rPr lang="cs-CZ" sz="3600" dirty="0" err="1"/>
              <a:t>or</a:t>
            </a:r>
            <a:r>
              <a:rPr lang="cs-CZ" sz="3600" dirty="0"/>
              <a:t> </a:t>
            </a:r>
            <a:r>
              <a:rPr lang="cs-CZ" sz="3600" dirty="0" err="1"/>
              <a:t>uncountable</a:t>
            </a:r>
            <a:r>
              <a:rPr lang="cs-CZ" sz="3600" dirty="0"/>
              <a:t>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6271712"/>
              </p:ext>
            </p:extLst>
          </p:nvPr>
        </p:nvGraphicFramePr>
        <p:xfrm>
          <a:off x="457200" y="1412869"/>
          <a:ext cx="7283450" cy="5256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1725"/>
                <a:gridCol w="3641725"/>
              </a:tblGrid>
              <a:tr h="525649"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biscuits</a:t>
                      </a: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meat</a:t>
                      </a: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blood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jars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toothbrushes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toothpaste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petrol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pounds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bottles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electricity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friends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chairs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cheese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advice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biscuits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petrol</a:t>
                      </a:r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stations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air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letters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25649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tins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>
                          <a:solidFill>
                            <a:schemeClr val="accent1">
                              <a:lumMod val="50000"/>
                            </a:schemeClr>
                          </a:solidFill>
                        </a:rPr>
                        <a:t>bags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9552" y="980728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Write</a:t>
            </a:r>
            <a:r>
              <a:rPr lang="cs-CZ" i="1" dirty="0" smtClean="0"/>
              <a:t> C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countable</a:t>
            </a:r>
            <a:r>
              <a:rPr lang="cs-CZ" i="1" dirty="0" smtClean="0"/>
              <a:t> </a:t>
            </a:r>
            <a:r>
              <a:rPr lang="cs-CZ" i="1" dirty="0" err="1" smtClean="0"/>
              <a:t>noun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U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uncountable</a:t>
            </a:r>
            <a:r>
              <a:rPr lang="cs-CZ" i="1" dirty="0" smtClean="0"/>
              <a:t> </a:t>
            </a:r>
            <a:r>
              <a:rPr lang="cs-CZ" i="1" dirty="0" err="1" smtClean="0"/>
              <a:t>noun</a:t>
            </a:r>
            <a:r>
              <a:rPr lang="cs-CZ" i="1" dirty="0" smtClean="0"/>
              <a:t>:</a:t>
            </a:r>
          </a:p>
          <a:p>
            <a:endParaRPr lang="cs-CZ" dirty="0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7115886" y="364502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7115886" y="147771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7115886" y="3106123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511440" y="310408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3511440" y="414908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3519963" y="4674738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7115886" y="2010948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7115886" y="414908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3511440" y="364502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7117875" y="6237312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7115886" y="255265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7115886" y="472514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7115886" y="573325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3511440" y="255265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7115886" y="5229200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3511440" y="6233131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3511440" y="5189364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3511440" y="1999177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3511440" y="1505232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3518624" y="5733256"/>
            <a:ext cx="384836" cy="347642"/>
          </a:xfrm>
          <a:prstGeom prst="actionButtonBlank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85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1"/>
            <a:ext cx="7848872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en-US" dirty="0" smtClean="0"/>
              <a:t>The </a:t>
            </a:r>
            <a:r>
              <a:rPr lang="en-US" b="1" dirty="0">
                <a:solidFill>
                  <a:srgbClr val="FF00FF"/>
                </a:solidFill>
              </a:rPr>
              <a:t>children</a:t>
            </a:r>
            <a:r>
              <a:rPr lang="en-US" dirty="0"/>
              <a:t> are playing in the garden. </a:t>
            </a:r>
            <a:r>
              <a:rPr lang="cs-CZ" dirty="0" smtClean="0"/>
              <a:t>				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I don't like </a:t>
            </a:r>
            <a:r>
              <a:rPr lang="en-US" b="1" dirty="0">
                <a:solidFill>
                  <a:srgbClr val="FF00FF"/>
                </a:solidFill>
              </a:rPr>
              <a:t>milk.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							</a:t>
            </a:r>
            <a:r>
              <a:rPr lang="cs-CZ" dirty="0" smtClean="0"/>
              <a:t>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I prefer </a:t>
            </a:r>
            <a:r>
              <a:rPr lang="en-US" b="1" dirty="0">
                <a:solidFill>
                  <a:srgbClr val="FF00FF"/>
                </a:solidFill>
              </a:rPr>
              <a:t>tea</a:t>
            </a:r>
            <a:r>
              <a:rPr lang="en-US" dirty="0">
                <a:solidFill>
                  <a:srgbClr val="FF00FF"/>
                </a:solidFill>
              </a:rPr>
              <a:t>. 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				</a:t>
            </a:r>
            <a:r>
              <a:rPr lang="cs-CZ" dirty="0" smtClean="0"/>
              <a:t>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b="1" dirty="0">
                <a:solidFill>
                  <a:srgbClr val="FF00FF"/>
                </a:solidFill>
              </a:rPr>
              <a:t>Scientists</a:t>
            </a:r>
            <a:r>
              <a:rPr lang="en-US" dirty="0"/>
              <a:t> say that the </a:t>
            </a:r>
            <a:r>
              <a:rPr lang="en-US" dirty="0" err="1" smtClean="0"/>
              <a:t>envir</a:t>
            </a:r>
            <a:r>
              <a:rPr lang="cs-CZ" dirty="0" smtClean="0"/>
              <a:t>o</a:t>
            </a:r>
            <a:r>
              <a:rPr lang="en-US" dirty="0" err="1" smtClean="0"/>
              <a:t>nment</a:t>
            </a:r>
            <a:r>
              <a:rPr lang="en-US" dirty="0" smtClean="0"/>
              <a:t> </a:t>
            </a:r>
            <a:r>
              <a:rPr lang="en-US" dirty="0"/>
              <a:t>is threatened by pollution. </a:t>
            </a:r>
            <a:r>
              <a:rPr lang="cs-CZ" dirty="0" smtClean="0"/>
              <a:t>	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My mother uses </a:t>
            </a:r>
            <a:r>
              <a:rPr lang="en-US" b="1" dirty="0">
                <a:solidFill>
                  <a:srgbClr val="FF00FF"/>
                </a:solidFill>
              </a:rPr>
              <a:t>butter</a:t>
            </a:r>
            <a:r>
              <a:rPr lang="en-US" dirty="0"/>
              <a:t> to prepare cakes. </a:t>
            </a:r>
            <a:r>
              <a:rPr lang="cs-CZ" dirty="0" smtClean="0"/>
              <a:t>				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There are a lot of </a:t>
            </a:r>
            <a:r>
              <a:rPr lang="en-US" b="1" dirty="0">
                <a:solidFill>
                  <a:srgbClr val="FF00FF"/>
                </a:solidFill>
              </a:rPr>
              <a:t>windows</a:t>
            </a:r>
            <a:r>
              <a:rPr lang="en-US" dirty="0">
                <a:solidFill>
                  <a:srgbClr val="FF00FF"/>
                </a:solidFill>
              </a:rPr>
              <a:t> </a:t>
            </a:r>
            <a:r>
              <a:rPr lang="en-US" dirty="0"/>
              <a:t>in our classroom. </a:t>
            </a:r>
            <a:r>
              <a:rPr lang="cs-CZ" dirty="0" smtClean="0"/>
              <a:t>			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We need some </a:t>
            </a:r>
            <a:r>
              <a:rPr lang="en-US" b="1" dirty="0">
                <a:solidFill>
                  <a:srgbClr val="FF00FF"/>
                </a:solidFill>
              </a:rPr>
              <a:t>glue</a:t>
            </a:r>
            <a:r>
              <a:rPr lang="en-US" dirty="0"/>
              <a:t> to fix this vase. </a:t>
            </a:r>
            <a:r>
              <a:rPr lang="cs-CZ" dirty="0" smtClean="0"/>
              <a:t>				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The </a:t>
            </a:r>
            <a:r>
              <a:rPr lang="en-US" b="1" dirty="0">
                <a:solidFill>
                  <a:srgbClr val="FF00FF"/>
                </a:solidFill>
              </a:rPr>
              <a:t>waiters</a:t>
            </a:r>
            <a:r>
              <a:rPr lang="en-US" dirty="0"/>
              <a:t> in this restaurant are very professional. </a:t>
            </a:r>
            <a:r>
              <a:rPr lang="cs-CZ" dirty="0" smtClean="0"/>
              <a:t>			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My father drinks two big </a:t>
            </a:r>
            <a:r>
              <a:rPr lang="en-US" b="1" dirty="0">
                <a:solidFill>
                  <a:srgbClr val="FF00FF"/>
                </a:solidFill>
              </a:rPr>
              <a:t>glasses</a:t>
            </a:r>
            <a:r>
              <a:rPr lang="en-US" dirty="0"/>
              <a:t> of water every morning. </a:t>
            </a:r>
            <a:r>
              <a:rPr lang="cs-CZ" dirty="0" smtClean="0"/>
              <a:t>		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The </a:t>
            </a:r>
            <a:r>
              <a:rPr lang="en-US" b="1" dirty="0">
                <a:solidFill>
                  <a:srgbClr val="FF00FF"/>
                </a:solidFill>
              </a:rPr>
              <a:t>bread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my mother prepares is delicious. </a:t>
            </a:r>
            <a:r>
              <a:rPr lang="cs-CZ" dirty="0" smtClean="0"/>
              <a:t>				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b="1" dirty="0">
                <a:solidFill>
                  <a:srgbClr val="FF00FF"/>
                </a:solidFill>
              </a:rPr>
              <a:t>Drivers</a:t>
            </a:r>
            <a:r>
              <a:rPr lang="en-US" dirty="0"/>
              <a:t> must be careful; the road is slippery. </a:t>
            </a:r>
            <a:r>
              <a:rPr lang="cs-CZ" dirty="0" smtClean="0"/>
              <a:t>			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8640"/>
            <a:ext cx="7848872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FF"/>
                </a:solidFill>
              </a:rPr>
              <a:t>Decide</a:t>
            </a:r>
            <a:r>
              <a:rPr lang="cs-CZ" sz="2000" i="1" dirty="0" smtClean="0">
                <a:solidFill>
                  <a:srgbClr val="FF00FF"/>
                </a:solidFill>
              </a:rPr>
              <a:t> </a:t>
            </a:r>
            <a:r>
              <a:rPr lang="cs-CZ" sz="2000" i="1" dirty="0" err="1" smtClean="0">
                <a:solidFill>
                  <a:srgbClr val="FF00FF"/>
                </a:solidFill>
              </a:rPr>
              <a:t>whether</a:t>
            </a:r>
            <a:r>
              <a:rPr lang="cs-CZ" sz="2000" i="1" dirty="0" smtClean="0">
                <a:solidFill>
                  <a:srgbClr val="FF00FF"/>
                </a:solidFill>
              </a:rPr>
              <a:t> these </a:t>
            </a:r>
            <a:r>
              <a:rPr lang="cs-CZ" sz="2000" i="1" dirty="0" err="1" smtClean="0">
                <a:solidFill>
                  <a:srgbClr val="FF00FF"/>
                </a:solidFill>
              </a:rPr>
              <a:t>nouns</a:t>
            </a:r>
            <a:r>
              <a:rPr lang="cs-CZ" sz="2000" i="1" dirty="0" smtClean="0">
                <a:solidFill>
                  <a:srgbClr val="FF00FF"/>
                </a:solidFill>
              </a:rPr>
              <a:t> are </a:t>
            </a:r>
            <a:r>
              <a:rPr lang="cs-CZ" sz="2000" i="1" dirty="0" err="1" smtClean="0">
                <a:solidFill>
                  <a:srgbClr val="FF00FF"/>
                </a:solidFill>
              </a:rPr>
              <a:t>countable</a:t>
            </a:r>
            <a:r>
              <a:rPr lang="cs-CZ" sz="2000" i="1" dirty="0" smtClean="0">
                <a:solidFill>
                  <a:srgbClr val="FF00FF"/>
                </a:solidFill>
              </a:rPr>
              <a:t> (C) </a:t>
            </a:r>
            <a:r>
              <a:rPr lang="cs-CZ" sz="2000" i="1" dirty="0" err="1" smtClean="0">
                <a:solidFill>
                  <a:srgbClr val="FF00FF"/>
                </a:solidFill>
              </a:rPr>
              <a:t>or</a:t>
            </a:r>
            <a:r>
              <a:rPr lang="cs-CZ" sz="2000" i="1" dirty="0" smtClean="0">
                <a:solidFill>
                  <a:srgbClr val="FF00FF"/>
                </a:solidFill>
              </a:rPr>
              <a:t> </a:t>
            </a:r>
            <a:r>
              <a:rPr lang="cs-CZ" sz="2000" i="1" dirty="0" err="1" smtClean="0">
                <a:solidFill>
                  <a:srgbClr val="FF00FF"/>
                </a:solidFill>
              </a:rPr>
              <a:t>uncountable</a:t>
            </a:r>
            <a:r>
              <a:rPr lang="cs-CZ" sz="2000" i="1" dirty="0" smtClean="0">
                <a:solidFill>
                  <a:srgbClr val="FF00FF"/>
                </a:solidFill>
              </a:rPr>
              <a:t> (U):</a:t>
            </a:r>
            <a:endParaRPr lang="cs-CZ" sz="2000" i="1" dirty="0">
              <a:solidFill>
                <a:srgbClr val="FF00FF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243488" y="6237312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192170" y="676538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43488" y="5689872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27278" y="5150296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35013" y="4473879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27278" y="3936925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17924" y="3415298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27278" y="2885345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17924" y="2348880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17924" y="1812617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11144" y="1235246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22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548680"/>
            <a:ext cx="8136904" cy="5477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Some </a:t>
            </a:r>
            <a:r>
              <a:rPr lang="en-US" b="1" dirty="0">
                <a:solidFill>
                  <a:srgbClr val="FF00FF"/>
                </a:solidFill>
              </a:rPr>
              <a:t>policemen</a:t>
            </a:r>
            <a:r>
              <a:rPr lang="en-US" dirty="0"/>
              <a:t> are organizing road traffic to avoid any accidents</a:t>
            </a:r>
            <a:r>
              <a:rPr lang="en-US" dirty="0" smtClean="0"/>
              <a:t>.</a:t>
            </a:r>
            <a:r>
              <a:rPr lang="cs-CZ" dirty="0" smtClean="0"/>
              <a:t>  	  C</a:t>
            </a:r>
            <a:r>
              <a:rPr lang="en-US" dirty="0" smtClean="0"/>
              <a:t> </a:t>
            </a:r>
            <a:r>
              <a:rPr lang="cs-CZ" dirty="0" smtClean="0"/>
              <a:t>    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I bought three </a:t>
            </a:r>
            <a:r>
              <a:rPr lang="en-US" b="1" dirty="0">
                <a:solidFill>
                  <a:srgbClr val="FF00FF"/>
                </a:solidFill>
              </a:rPr>
              <a:t>bottles</a:t>
            </a:r>
            <a:r>
              <a:rPr lang="en-US" dirty="0"/>
              <a:t> of mineral water for our picnic. </a:t>
            </a:r>
            <a:r>
              <a:rPr lang="cs-CZ" dirty="0" smtClean="0"/>
              <a:t>      		  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I'd like some </a:t>
            </a:r>
            <a:r>
              <a:rPr lang="en-US" b="1" dirty="0">
                <a:solidFill>
                  <a:srgbClr val="FF00FF"/>
                </a:solidFill>
              </a:rPr>
              <a:t>juice</a:t>
            </a:r>
            <a:r>
              <a:rPr lang="en-US" dirty="0"/>
              <a:t> please! </a:t>
            </a:r>
            <a:r>
              <a:rPr lang="cs-CZ" dirty="0" smtClean="0"/>
              <a:t>					  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Successful </a:t>
            </a:r>
            <a:r>
              <a:rPr lang="en-US" b="1" dirty="0" smtClean="0">
                <a:solidFill>
                  <a:srgbClr val="FF00FF"/>
                </a:solidFill>
              </a:rPr>
              <a:t>c</a:t>
            </a:r>
            <a:r>
              <a:rPr lang="cs-CZ" b="1" dirty="0" smtClean="0">
                <a:solidFill>
                  <a:srgbClr val="FF00FF"/>
                </a:solidFill>
              </a:rPr>
              <a:t>a</a:t>
            </a:r>
            <a:r>
              <a:rPr lang="en-US" b="1" dirty="0" err="1" smtClean="0">
                <a:solidFill>
                  <a:srgbClr val="FF00FF"/>
                </a:solidFill>
              </a:rPr>
              <a:t>ndidates</a:t>
            </a:r>
            <a:r>
              <a:rPr lang="en-US" dirty="0" smtClean="0">
                <a:solidFill>
                  <a:srgbClr val="FF00FF"/>
                </a:solidFill>
              </a:rPr>
              <a:t> </a:t>
            </a:r>
            <a:r>
              <a:rPr lang="en-US" dirty="0"/>
              <a:t>will join the camp later this year. </a:t>
            </a:r>
            <a:r>
              <a:rPr lang="cs-CZ" dirty="0" smtClean="0"/>
              <a:t>                        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A rise in </a:t>
            </a:r>
            <a:r>
              <a:rPr lang="en-US" b="1" dirty="0">
                <a:solidFill>
                  <a:srgbClr val="FF00FF"/>
                </a:solidFill>
              </a:rPr>
              <a:t>oil</a:t>
            </a:r>
            <a:r>
              <a:rPr lang="en-US" dirty="0"/>
              <a:t> prices is inevitable since there is more and more </a:t>
            </a:r>
            <a:r>
              <a:rPr lang="en-US" dirty="0" err="1" smtClean="0"/>
              <a:t>worl</a:t>
            </a:r>
            <a:r>
              <a:rPr lang="cs-CZ" dirty="0" smtClean="0"/>
              <a:t>d         U              </a:t>
            </a:r>
            <a:r>
              <a:rPr lang="en-US" dirty="0" smtClean="0"/>
              <a:t> </a:t>
            </a:r>
            <a:r>
              <a:rPr lang="en-US" dirty="0"/>
              <a:t>demand </a:t>
            </a:r>
            <a:r>
              <a:rPr lang="en-US" dirty="0" smtClean="0"/>
              <a:t>for </a:t>
            </a:r>
            <a:r>
              <a:rPr lang="en-US" dirty="0"/>
              <a:t>energy. 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The </a:t>
            </a:r>
            <a:r>
              <a:rPr lang="en-US" b="1" dirty="0">
                <a:solidFill>
                  <a:srgbClr val="FF00FF"/>
                </a:solidFill>
              </a:rPr>
              <a:t>exercises</a:t>
            </a:r>
            <a:r>
              <a:rPr lang="en-US" dirty="0"/>
              <a:t> on this website are interesting. </a:t>
            </a:r>
            <a:r>
              <a:rPr lang="cs-CZ" dirty="0" smtClean="0"/>
              <a:t>			  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Dehydrated babies must drink a lot of </a:t>
            </a:r>
            <a:r>
              <a:rPr lang="en-US" b="1" dirty="0">
                <a:solidFill>
                  <a:srgbClr val="FF00FF"/>
                </a:solidFill>
              </a:rPr>
              <a:t>water</a:t>
            </a:r>
            <a:r>
              <a:rPr lang="en-US" dirty="0">
                <a:solidFill>
                  <a:srgbClr val="FF00FF"/>
                </a:solidFill>
              </a:rPr>
              <a:t>.</a:t>
            </a:r>
            <a:r>
              <a:rPr lang="en-US" dirty="0"/>
              <a:t> </a:t>
            </a:r>
            <a:r>
              <a:rPr lang="cs-CZ" dirty="0" smtClean="0"/>
              <a:t>    			  U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Adult illiterates learn through a special government </a:t>
            </a:r>
            <a:r>
              <a:rPr lang="en-US" b="1" dirty="0" err="1">
                <a:solidFill>
                  <a:srgbClr val="FF00FF"/>
                </a:solidFill>
              </a:rPr>
              <a:t>programme</a:t>
            </a:r>
            <a:r>
              <a:rPr lang="en-US" b="1" dirty="0">
                <a:solidFill>
                  <a:srgbClr val="FF00FF"/>
                </a:solidFill>
              </a:rPr>
              <a:t>.</a:t>
            </a:r>
            <a:r>
              <a:rPr lang="en-US" b="1" dirty="0"/>
              <a:t> </a:t>
            </a:r>
            <a:r>
              <a:rPr lang="cs-CZ" b="1" dirty="0" smtClean="0"/>
              <a:t>	  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r>
              <a:rPr lang="en-US" dirty="0"/>
              <a:t>I met some nice </a:t>
            </a:r>
            <a:r>
              <a:rPr lang="en-US" b="1" dirty="0">
                <a:solidFill>
                  <a:srgbClr val="FF00FF"/>
                </a:solidFill>
              </a:rPr>
              <a:t>people</a:t>
            </a:r>
            <a:r>
              <a:rPr lang="en-US" dirty="0"/>
              <a:t> when I was walking along the beach. </a:t>
            </a:r>
            <a:r>
              <a:rPr lang="cs-CZ" dirty="0" smtClean="0"/>
              <a:t>		  C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7173642" y="5157192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64288" y="4581128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173642" y="4005064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164288" y="3429000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164288" y="2823620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164288" y="2204864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164288" y="1641646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64288" y="1082080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64288" y="548680"/>
            <a:ext cx="88924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158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100392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1.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Write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for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countable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and 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for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uncountable</a:t>
            </a:r>
            <a:r>
              <a:rPr lang="cs-CZ" dirty="0" smtClean="0">
                <a:latin typeface="Arial" charset="0"/>
                <a:cs typeface="Arial" charset="0"/>
              </a:rPr>
              <a:t>:</a:t>
            </a:r>
            <a:endParaRPr lang="cs-CZ" dirty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time</a:t>
            </a:r>
            <a:r>
              <a:rPr lang="cs-CZ" dirty="0" smtClean="0">
                <a:latin typeface="Arial" charset="0"/>
                <a:cs typeface="Arial" charset="0"/>
              </a:rPr>
              <a:t> 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 smtClean="0">
                <a:latin typeface="Arial" charset="0"/>
                <a:cs typeface="Arial" charset="0"/>
              </a:rPr>
              <a:t>books</a:t>
            </a:r>
            <a:r>
              <a:rPr lang="cs-CZ" dirty="0" smtClean="0">
                <a:latin typeface="Arial" charset="0"/>
                <a:cs typeface="Arial" charset="0"/>
              </a:rPr>
              <a:t> 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 smtClean="0">
                <a:latin typeface="Arial" charset="0"/>
                <a:cs typeface="Arial" charset="0"/>
              </a:rPr>
              <a:t>sugar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 smtClean="0">
                <a:latin typeface="Arial" charset="0"/>
                <a:cs typeface="Arial" charset="0"/>
              </a:rPr>
              <a:t>milk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     </a:t>
            </a:r>
            <a:r>
              <a:rPr lang="cs-CZ" dirty="0" smtClean="0">
                <a:latin typeface="Arial" charset="0"/>
                <a:cs typeface="Arial" charset="0"/>
              </a:rPr>
              <a:t>pens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 smtClean="0">
                <a:latin typeface="Arial" charset="0"/>
                <a:cs typeface="Arial" charset="0"/>
              </a:rPr>
              <a:t>hair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  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chairs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endParaRPr lang="cs-CZ" dirty="0">
              <a:solidFill>
                <a:srgbClr val="FF00FF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meat</a:t>
            </a:r>
            <a:r>
              <a:rPr lang="cs-CZ" dirty="0" smtClean="0">
                <a:latin typeface="Arial" charset="0"/>
                <a:cs typeface="Arial" charset="0"/>
              </a:rPr>
              <a:t> 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butter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pencils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bread</a:t>
            </a:r>
            <a:r>
              <a:rPr lang="cs-CZ" dirty="0" smtClean="0">
                <a:latin typeface="Arial" charset="0"/>
                <a:cs typeface="Arial" charset="0"/>
              </a:rPr>
              <a:t> 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  </a:t>
            </a:r>
            <a:r>
              <a:rPr lang="cs-CZ" dirty="0" smtClean="0">
                <a:latin typeface="Arial" charset="0"/>
                <a:cs typeface="Arial" charset="0"/>
              </a:rPr>
              <a:t>jam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latin typeface="Arial" charset="0"/>
                <a:cs typeface="Arial" charset="0"/>
              </a:rPr>
              <a:t>   </a:t>
            </a:r>
            <a:r>
              <a:rPr lang="cs-CZ" dirty="0" smtClean="0">
                <a:latin typeface="Arial" charset="0"/>
                <a:cs typeface="Arial" charset="0"/>
              </a:rPr>
              <a:t>   </a:t>
            </a:r>
            <a:r>
              <a:rPr lang="cs-CZ" dirty="0" err="1" smtClean="0">
                <a:latin typeface="Arial" charset="0"/>
                <a:cs typeface="Arial" charset="0"/>
              </a:rPr>
              <a:t>friends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fingers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endParaRPr lang="cs-CZ" dirty="0">
              <a:solidFill>
                <a:srgbClr val="FF00FF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flour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latin typeface="Arial" charset="0"/>
                <a:cs typeface="Arial" charset="0"/>
              </a:rPr>
              <a:t>   </a:t>
            </a:r>
            <a:r>
              <a:rPr lang="cs-CZ" dirty="0" err="1" smtClean="0">
                <a:latin typeface="Arial" charset="0"/>
                <a:cs typeface="Arial" charset="0"/>
              </a:rPr>
              <a:t>apples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 smtClean="0">
                <a:latin typeface="Arial" charset="0"/>
                <a:cs typeface="Arial" charset="0"/>
              </a:rPr>
              <a:t>oil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       </a:t>
            </a:r>
            <a:r>
              <a:rPr lang="cs-CZ" dirty="0" err="1" smtClean="0">
                <a:latin typeface="Arial" charset="0"/>
                <a:cs typeface="Arial" charset="0"/>
              </a:rPr>
              <a:t>cars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  </a:t>
            </a:r>
            <a:r>
              <a:rPr lang="cs-CZ" dirty="0" smtClean="0">
                <a:latin typeface="Arial" charset="0"/>
                <a:cs typeface="Arial" charset="0"/>
              </a:rPr>
              <a:t>   salt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    </a:t>
            </a:r>
            <a:r>
              <a:rPr lang="cs-CZ" dirty="0" err="1" smtClean="0">
                <a:latin typeface="Arial" charset="0"/>
                <a:cs typeface="Arial" charset="0"/>
              </a:rPr>
              <a:t>houses</a:t>
            </a:r>
            <a:r>
              <a:rPr lang="cs-CZ" dirty="0" smtClean="0">
                <a:latin typeface="Arial" charset="0"/>
                <a:cs typeface="Arial" charset="0"/>
              </a:rPr>
              <a:t>-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  </a:t>
            </a:r>
            <a:r>
              <a:rPr lang="cs-CZ" dirty="0" smtClean="0">
                <a:latin typeface="Arial" charset="0"/>
                <a:cs typeface="Arial" charset="0"/>
              </a:rPr>
              <a:t>cheese-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endParaRPr lang="cs-CZ" dirty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 smtClean="0">
                <a:latin typeface="Arial" charset="0"/>
                <a:cs typeface="Arial" charset="0"/>
              </a:rPr>
              <a:t>rice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  </a:t>
            </a:r>
            <a:r>
              <a:rPr lang="cs-CZ" dirty="0" err="1" smtClean="0">
                <a:latin typeface="Arial" charset="0"/>
                <a:cs typeface="Arial" charset="0"/>
              </a:rPr>
              <a:t>tea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 </a:t>
            </a:r>
            <a:r>
              <a:rPr lang="cs-CZ" dirty="0">
                <a:latin typeface="Arial" charset="0"/>
                <a:cs typeface="Arial" charset="0"/>
              </a:rPr>
              <a:t>     </a:t>
            </a:r>
            <a:r>
              <a:rPr lang="cs-CZ" dirty="0" err="1" smtClean="0">
                <a:latin typeface="Arial" charset="0"/>
                <a:cs typeface="Arial" charset="0"/>
              </a:rPr>
              <a:t>games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>
                <a:solidFill>
                  <a:srgbClr val="FF00FF"/>
                </a:solidFill>
                <a:latin typeface="Arial" charset="0"/>
                <a:cs typeface="Arial" charset="0"/>
              </a:rPr>
              <a:t> 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 smtClean="0">
                <a:latin typeface="Arial" charset="0"/>
                <a:cs typeface="Arial" charset="0"/>
              </a:rPr>
              <a:t>tomatoes</a:t>
            </a:r>
            <a:r>
              <a:rPr lang="cs-CZ" dirty="0" smtClean="0">
                <a:latin typeface="Arial" charset="0"/>
                <a:cs typeface="Arial" charset="0"/>
              </a:rPr>
              <a:t>-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cream</a:t>
            </a:r>
            <a:r>
              <a:rPr lang="cs-CZ" dirty="0">
                <a:latin typeface="Arial" charset="0"/>
                <a:cs typeface="Arial" charset="0"/>
              </a:rPr>
              <a:t>-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 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honey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- 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U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carrots</a:t>
            </a:r>
            <a:r>
              <a:rPr lang="cs-CZ" dirty="0" smtClean="0">
                <a:latin typeface="Arial" charset="0"/>
                <a:cs typeface="Arial" charset="0"/>
              </a:rPr>
              <a:t>-</a:t>
            </a:r>
            <a:r>
              <a:rPr lang="cs-CZ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C 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endParaRPr lang="cs-CZ" dirty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2. 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Choose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 a, </a:t>
            </a:r>
            <a:r>
              <a:rPr lang="cs-CZ" b="1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an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, </a:t>
            </a:r>
            <a:r>
              <a:rPr lang="cs-CZ" b="1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some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or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b="1" i="1" dirty="0" err="1" smtClean="0">
                <a:solidFill>
                  <a:srgbClr val="FF00FF"/>
                </a:solidFill>
                <a:latin typeface="Arial" charset="0"/>
                <a:cs typeface="Arial" charset="0"/>
              </a:rPr>
              <a:t>any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:</a:t>
            </a:r>
            <a:r>
              <a:rPr lang="cs-CZ" b="1" i="1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endParaRPr lang="cs-CZ" i="1" dirty="0">
              <a:solidFill>
                <a:srgbClr val="FF00FF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a</a:t>
            </a:r>
            <a:r>
              <a:rPr lang="cs-CZ" dirty="0">
                <a:latin typeface="Arial" charset="0"/>
                <a:cs typeface="Arial" charset="0"/>
              </a:rPr>
              <a:t>)  </a:t>
            </a:r>
            <a:r>
              <a:rPr lang="cs-CZ" dirty="0" err="1">
                <a:latin typeface="Arial" charset="0"/>
                <a:cs typeface="Arial" charset="0"/>
              </a:rPr>
              <a:t>It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is</a:t>
            </a:r>
            <a:r>
              <a:rPr lang="cs-CZ" dirty="0" smtClean="0">
                <a:latin typeface="Arial" charset="0"/>
                <a:cs typeface="Arial" charset="0"/>
              </a:rPr>
              <a:t>     a 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smtClean="0">
                <a:latin typeface="Arial" charset="0"/>
                <a:cs typeface="Arial" charset="0"/>
              </a:rPr>
              <a:t>   dog</a:t>
            </a:r>
            <a:r>
              <a:rPr lang="cs-CZ" dirty="0">
                <a:latin typeface="Arial" charset="0"/>
                <a:cs typeface="Arial" charset="0"/>
              </a:rPr>
              <a:t>.                             </a:t>
            </a:r>
            <a:r>
              <a:rPr lang="cs-CZ" dirty="0" smtClean="0">
                <a:latin typeface="Arial" charset="0"/>
                <a:cs typeface="Arial" charset="0"/>
              </a:rPr>
              <a:t>  b</a:t>
            </a:r>
            <a:r>
              <a:rPr lang="cs-CZ" dirty="0">
                <a:latin typeface="Arial" charset="0"/>
                <a:cs typeface="Arial" charset="0"/>
              </a:rPr>
              <a:t>) </a:t>
            </a:r>
            <a:r>
              <a:rPr lang="cs-CZ" dirty="0" err="1">
                <a:latin typeface="Arial" charset="0"/>
                <a:cs typeface="Arial" charset="0"/>
              </a:rPr>
              <a:t>Have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got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any</a:t>
            </a:r>
            <a:r>
              <a:rPr lang="cs-CZ" dirty="0" smtClean="0">
                <a:latin typeface="Arial" charset="0"/>
                <a:cs typeface="Arial" charset="0"/>
              </a:rPr>
              <a:t>   </a:t>
            </a:r>
            <a:r>
              <a:rPr lang="cs-CZ" dirty="0" err="1" smtClean="0">
                <a:latin typeface="Arial" charset="0"/>
                <a:cs typeface="Arial" charset="0"/>
              </a:rPr>
              <a:t>friends</a:t>
            </a:r>
            <a:r>
              <a:rPr lang="cs-CZ" dirty="0">
                <a:latin typeface="Arial" charset="0"/>
                <a:cs typeface="Arial" charset="0"/>
              </a:rPr>
              <a:t>? </a:t>
            </a:r>
            <a:endParaRPr lang="cs-CZ" dirty="0" smtClean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                   </a:t>
            </a:r>
            <a:endParaRPr lang="cs-CZ" dirty="0" smtClean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c)  I </a:t>
            </a:r>
            <a:r>
              <a:rPr lang="cs-CZ" dirty="0" err="1" smtClean="0">
                <a:latin typeface="Arial" charset="0"/>
                <a:cs typeface="Arial" charset="0"/>
              </a:rPr>
              <a:t>bought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some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>
                <a:latin typeface="Arial" charset="0"/>
                <a:cs typeface="Arial" charset="0"/>
              </a:rPr>
              <a:t>milk</a:t>
            </a:r>
            <a:r>
              <a:rPr lang="cs-CZ" dirty="0">
                <a:latin typeface="Arial" charset="0"/>
                <a:cs typeface="Arial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d</a:t>
            </a:r>
            <a:r>
              <a:rPr lang="cs-CZ" dirty="0">
                <a:latin typeface="Arial" charset="0"/>
                <a:cs typeface="Arial" charset="0"/>
              </a:rPr>
              <a:t>) Linda has not </a:t>
            </a:r>
            <a:r>
              <a:rPr lang="cs-CZ" dirty="0" err="1">
                <a:latin typeface="Arial" charset="0"/>
                <a:cs typeface="Arial" charset="0"/>
              </a:rPr>
              <a:t>got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some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pets</a:t>
            </a:r>
            <a:r>
              <a:rPr lang="cs-CZ" dirty="0">
                <a:latin typeface="Arial" charset="0"/>
                <a:cs typeface="Arial" charset="0"/>
              </a:rPr>
              <a:t>.        </a:t>
            </a:r>
            <a:r>
              <a:rPr lang="cs-CZ" dirty="0" smtClean="0">
                <a:latin typeface="Arial" charset="0"/>
                <a:cs typeface="Arial" charset="0"/>
              </a:rPr>
              <a:t>  e</a:t>
            </a:r>
            <a:r>
              <a:rPr lang="cs-CZ" dirty="0">
                <a:latin typeface="Arial" charset="0"/>
                <a:cs typeface="Arial" charset="0"/>
              </a:rPr>
              <a:t>) </a:t>
            </a:r>
            <a:r>
              <a:rPr lang="cs-CZ" dirty="0" err="1">
                <a:latin typeface="Arial" charset="0"/>
                <a:cs typeface="Arial" charset="0"/>
              </a:rPr>
              <a:t>There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is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an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smtClean="0">
                <a:latin typeface="Arial" charset="0"/>
                <a:cs typeface="Arial" charset="0"/>
              </a:rPr>
              <a:t>    </a:t>
            </a:r>
            <a:r>
              <a:rPr lang="cs-CZ" dirty="0" err="1" smtClean="0">
                <a:latin typeface="Arial" charset="0"/>
                <a:cs typeface="Arial" charset="0"/>
              </a:rPr>
              <a:t>orange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on </a:t>
            </a:r>
            <a:r>
              <a:rPr lang="cs-CZ" dirty="0" err="1">
                <a:latin typeface="Arial" charset="0"/>
                <a:cs typeface="Arial" charset="0"/>
              </a:rPr>
              <a:t>the</a:t>
            </a:r>
            <a:r>
              <a:rPr lang="cs-CZ" dirty="0">
                <a:latin typeface="Arial" charset="0"/>
                <a:cs typeface="Arial" charset="0"/>
              </a:rPr>
              <a:t> table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            </a:t>
            </a:r>
            <a:endParaRPr lang="cs-CZ" dirty="0" smtClean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f) </a:t>
            </a:r>
            <a:r>
              <a:rPr lang="cs-CZ" dirty="0" err="1">
                <a:latin typeface="Arial" charset="0"/>
                <a:cs typeface="Arial" charset="0"/>
              </a:rPr>
              <a:t>Tim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eats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some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 cheese </a:t>
            </a:r>
            <a:r>
              <a:rPr lang="cs-CZ" dirty="0" err="1">
                <a:latin typeface="Arial" charset="0"/>
                <a:cs typeface="Arial" charset="0"/>
              </a:rPr>
              <a:t>every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day</a:t>
            </a:r>
            <a:r>
              <a:rPr lang="cs-CZ" dirty="0">
                <a:latin typeface="Arial" charset="0"/>
                <a:cs typeface="Arial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g</a:t>
            </a:r>
            <a:r>
              <a:rPr lang="cs-CZ" dirty="0">
                <a:latin typeface="Arial" charset="0"/>
                <a:cs typeface="Arial" charset="0"/>
              </a:rPr>
              <a:t>) </a:t>
            </a:r>
            <a:r>
              <a:rPr lang="cs-CZ" dirty="0" err="1">
                <a:latin typeface="Arial" charset="0"/>
                <a:cs typeface="Arial" charset="0"/>
              </a:rPr>
              <a:t>We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don't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have</a:t>
            </a:r>
            <a:r>
              <a:rPr lang="cs-CZ" dirty="0" smtClean="0">
                <a:latin typeface="Arial" charset="0"/>
                <a:cs typeface="Arial" charset="0"/>
              </a:rPr>
              <a:t>   </a:t>
            </a:r>
            <a:r>
              <a:rPr lang="cs-CZ" dirty="0" err="1" smtClean="0">
                <a:latin typeface="Arial" charset="0"/>
                <a:cs typeface="Arial" charset="0"/>
              </a:rPr>
              <a:t>any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  </a:t>
            </a:r>
            <a:r>
              <a:rPr lang="cs-CZ" dirty="0" err="1">
                <a:latin typeface="Arial" charset="0"/>
                <a:cs typeface="Arial" charset="0"/>
              </a:rPr>
              <a:t>bread</a:t>
            </a:r>
            <a:r>
              <a:rPr lang="cs-CZ" dirty="0">
                <a:latin typeface="Arial" charset="0"/>
                <a:cs typeface="Arial" charset="0"/>
              </a:rPr>
              <a:t>.        </a:t>
            </a:r>
            <a:r>
              <a:rPr lang="cs-CZ" dirty="0" smtClean="0">
                <a:latin typeface="Arial" charset="0"/>
                <a:cs typeface="Arial" charset="0"/>
              </a:rPr>
              <a:t>     h</a:t>
            </a:r>
            <a:r>
              <a:rPr lang="cs-CZ" dirty="0">
                <a:latin typeface="Arial" charset="0"/>
                <a:cs typeface="Arial" charset="0"/>
              </a:rPr>
              <a:t>) My </a:t>
            </a:r>
            <a:r>
              <a:rPr lang="cs-CZ" dirty="0" err="1">
                <a:latin typeface="Arial" charset="0"/>
                <a:cs typeface="Arial" charset="0"/>
              </a:rPr>
              <a:t>brother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found</a:t>
            </a:r>
            <a:r>
              <a:rPr lang="cs-CZ" dirty="0" smtClean="0">
                <a:latin typeface="Arial" charset="0"/>
                <a:cs typeface="Arial" charset="0"/>
              </a:rPr>
              <a:t>  </a:t>
            </a:r>
            <a:r>
              <a:rPr lang="cs-CZ" dirty="0" err="1" smtClean="0">
                <a:latin typeface="Arial" charset="0"/>
                <a:cs typeface="Arial" charset="0"/>
              </a:rPr>
              <a:t>some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>
                <a:latin typeface="Arial" charset="0"/>
                <a:cs typeface="Arial" charset="0"/>
              </a:rPr>
              <a:t>money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                </a:t>
            </a:r>
            <a:endParaRPr lang="cs-CZ" dirty="0" smtClean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i) My </a:t>
            </a:r>
            <a:r>
              <a:rPr lang="cs-CZ" dirty="0" err="1">
                <a:latin typeface="Arial" charset="0"/>
                <a:cs typeface="Arial" charset="0"/>
              </a:rPr>
              <a:t>sister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found</a:t>
            </a:r>
            <a:r>
              <a:rPr lang="cs-CZ" dirty="0" smtClean="0">
                <a:latin typeface="Arial" charset="0"/>
                <a:cs typeface="Arial" charset="0"/>
              </a:rPr>
              <a:t>    a      </a:t>
            </a:r>
            <a:r>
              <a:rPr lang="cs-CZ" dirty="0" err="1" smtClean="0">
                <a:latin typeface="Arial" charset="0"/>
                <a:cs typeface="Arial" charset="0"/>
              </a:rPr>
              <a:t>pen</a:t>
            </a:r>
            <a:r>
              <a:rPr lang="cs-CZ" dirty="0">
                <a:latin typeface="Arial" charset="0"/>
                <a:cs typeface="Arial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charset="0"/>
                <a:cs typeface="Arial" charset="0"/>
              </a:rPr>
              <a:t> j</a:t>
            </a:r>
            <a:r>
              <a:rPr lang="cs-CZ" dirty="0">
                <a:latin typeface="Arial" charset="0"/>
                <a:cs typeface="Arial" charset="0"/>
              </a:rPr>
              <a:t>) Do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have</a:t>
            </a:r>
            <a:r>
              <a:rPr lang="cs-CZ" dirty="0" smtClean="0">
                <a:latin typeface="Arial" charset="0"/>
                <a:cs typeface="Arial" charset="0"/>
              </a:rPr>
              <a:t>   </a:t>
            </a:r>
            <a:r>
              <a:rPr lang="cs-CZ" dirty="0" err="1" smtClean="0">
                <a:latin typeface="Arial" charset="0"/>
                <a:cs typeface="Arial" charset="0"/>
              </a:rPr>
              <a:t>any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eggs</a:t>
            </a:r>
            <a:r>
              <a:rPr lang="cs-CZ" dirty="0">
                <a:latin typeface="Arial" charset="0"/>
                <a:cs typeface="Arial" charset="0"/>
              </a:rPr>
              <a:t>?            </a:t>
            </a:r>
            <a:r>
              <a:rPr lang="cs-CZ" dirty="0" smtClean="0">
                <a:latin typeface="Arial" charset="0"/>
                <a:cs typeface="Arial" charset="0"/>
              </a:rPr>
              <a:t>      k</a:t>
            </a:r>
            <a:r>
              <a:rPr lang="cs-CZ" dirty="0">
                <a:latin typeface="Arial" charset="0"/>
                <a:cs typeface="Arial" charset="0"/>
              </a:rPr>
              <a:t>) </a:t>
            </a:r>
            <a:r>
              <a:rPr lang="cs-CZ" dirty="0" err="1">
                <a:latin typeface="Arial" charset="0"/>
                <a:cs typeface="Arial" charset="0"/>
              </a:rPr>
              <a:t>There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are </a:t>
            </a:r>
            <a:r>
              <a:rPr lang="cs-CZ" dirty="0" err="1" smtClean="0">
                <a:latin typeface="Arial" charset="0"/>
                <a:cs typeface="Arial" charset="0"/>
              </a:rPr>
              <a:t>some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students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in </a:t>
            </a:r>
            <a:r>
              <a:rPr lang="cs-CZ" dirty="0" err="1">
                <a:latin typeface="Arial" charset="0"/>
                <a:cs typeface="Arial" charset="0"/>
              </a:rPr>
              <a:t>the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				           </a:t>
            </a:r>
            <a:r>
              <a:rPr lang="cs-CZ" dirty="0" err="1" smtClean="0">
                <a:latin typeface="Arial" charset="0"/>
                <a:cs typeface="Arial" charset="0"/>
              </a:rPr>
              <a:t>classroom</a:t>
            </a:r>
            <a:r>
              <a:rPr lang="cs-CZ" dirty="0">
                <a:latin typeface="Arial" charset="0"/>
                <a:cs typeface="Arial" charset="0"/>
              </a:rPr>
              <a:t>.  </a:t>
            </a:r>
            <a:endParaRPr lang="cs-CZ" dirty="0" smtClean="0"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l</a:t>
            </a:r>
            <a:r>
              <a:rPr lang="cs-CZ" dirty="0" smtClean="0">
                <a:latin typeface="Arial" charset="0"/>
                <a:cs typeface="Arial" charset="0"/>
              </a:rPr>
              <a:t>)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>
                <a:latin typeface="Arial" charset="0"/>
                <a:cs typeface="Arial" charset="0"/>
              </a:rPr>
              <a:t>Is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 smtClean="0">
                <a:latin typeface="Arial" charset="0"/>
                <a:cs typeface="Arial" charset="0"/>
              </a:rPr>
              <a:t>there</a:t>
            </a:r>
            <a:r>
              <a:rPr lang="cs-CZ" dirty="0" smtClean="0">
                <a:latin typeface="Arial" charset="0"/>
                <a:cs typeface="Arial" charset="0"/>
              </a:rPr>
              <a:t>     a    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>
                <a:latin typeface="Arial" charset="0"/>
                <a:cs typeface="Arial" charset="0"/>
              </a:rPr>
              <a:t>pencil</a:t>
            </a:r>
            <a:r>
              <a:rPr lang="cs-CZ" dirty="0">
                <a:latin typeface="Arial" charset="0"/>
                <a:cs typeface="Arial" charset="0"/>
              </a:rPr>
              <a:t> on </a:t>
            </a:r>
            <a:r>
              <a:rPr lang="cs-CZ" dirty="0" err="1">
                <a:latin typeface="Arial" charset="0"/>
                <a:cs typeface="Arial" charset="0"/>
              </a:rPr>
              <a:t>the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desk</a:t>
            </a:r>
            <a:r>
              <a:rPr lang="cs-CZ" dirty="0">
                <a:latin typeface="Arial" charset="0"/>
                <a:cs typeface="Arial" charset="0"/>
              </a:rPr>
              <a:t>?     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50206" y="14127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0072" y="109098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72" y="84536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64088" y="54631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74178" y="1386271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50196" y="114151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94844" y="86364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050196" y="566958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080635" y="1429544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78089" y="111162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066121" y="83671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059832" y="548680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619831" y="14127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907704" y="111162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907704" y="83671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907704" y="548680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83568" y="14127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83568" y="110786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83568" y="83671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83568" y="548680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674792" y="1399658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766915" y="111162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818649" y="863643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805262" y="575611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588224" y="1412776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588224" y="1098239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588224" y="83671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444208" y="575611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507839" y="5799348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088748" y="4713312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148064" y="3580122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633522" y="2492896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051294" y="6344580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691680" y="5825480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907863" y="5230924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77553" y="4683224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259791" y="4208690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195736" y="3647152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839175" y="2492896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1341324" y="3114496"/>
            <a:ext cx="720080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93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0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1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4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5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88640"/>
            <a:ext cx="7776864" cy="63335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3.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Choose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b="1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How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  much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or</a:t>
            </a:r>
            <a:r>
              <a:rPr lang="cs-CZ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b="1" i="1" dirty="0" err="1">
                <a:solidFill>
                  <a:srgbClr val="FF00FF"/>
                </a:solidFill>
                <a:latin typeface="Arial" charset="0"/>
                <a:cs typeface="Arial" charset="0"/>
              </a:rPr>
              <a:t>How</a:t>
            </a:r>
            <a:r>
              <a:rPr lang="cs-CZ" b="1" i="1" dirty="0">
                <a:solidFill>
                  <a:srgbClr val="FF00FF"/>
                </a:solidFill>
                <a:latin typeface="Arial" charset="0"/>
                <a:cs typeface="Arial" charset="0"/>
              </a:rPr>
              <a:t> </a:t>
            </a:r>
            <a:r>
              <a:rPr lang="cs-CZ" b="1" i="1" dirty="0" smtClean="0">
                <a:solidFill>
                  <a:srgbClr val="FF00FF"/>
                </a:solidFill>
                <a:latin typeface="Arial" charset="0"/>
                <a:cs typeface="Arial" charset="0"/>
              </a:rPr>
              <a:t>many:</a:t>
            </a:r>
            <a:endParaRPr lang="cs-CZ" i="1" dirty="0">
              <a:solidFill>
                <a:srgbClr val="FF00FF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a)  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much cheese </a:t>
            </a:r>
            <a:r>
              <a:rPr lang="cs-CZ" dirty="0">
                <a:latin typeface="Arial" charset="0"/>
                <a:cs typeface="Arial" charset="0"/>
              </a:rPr>
              <a:t>do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buy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b)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many </a:t>
            </a:r>
            <a:r>
              <a:rPr lang="cs-CZ" dirty="0" err="1" smtClean="0">
                <a:latin typeface="Arial" charset="0"/>
                <a:cs typeface="Arial" charset="0"/>
              </a:rPr>
              <a:t>books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are </a:t>
            </a:r>
            <a:r>
              <a:rPr lang="cs-CZ" dirty="0" err="1">
                <a:latin typeface="Arial" charset="0"/>
                <a:cs typeface="Arial" charset="0"/>
              </a:rPr>
              <a:t>there</a:t>
            </a:r>
            <a:r>
              <a:rPr lang="cs-CZ" dirty="0">
                <a:latin typeface="Arial" charset="0"/>
                <a:cs typeface="Arial" charset="0"/>
              </a:rPr>
              <a:t> in </a:t>
            </a:r>
            <a:r>
              <a:rPr lang="cs-CZ" dirty="0" err="1">
                <a:latin typeface="Arial" charset="0"/>
                <a:cs typeface="Arial" charset="0"/>
              </a:rPr>
              <a:t>your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bag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c) 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many </a:t>
            </a:r>
            <a:r>
              <a:rPr lang="cs-CZ" dirty="0" err="1" smtClean="0">
                <a:latin typeface="Arial" charset="0"/>
                <a:cs typeface="Arial" charset="0"/>
              </a:rPr>
              <a:t>films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did</a:t>
            </a:r>
            <a:r>
              <a:rPr lang="cs-CZ" dirty="0">
                <a:latin typeface="Arial" charset="0"/>
                <a:cs typeface="Arial" charset="0"/>
              </a:rPr>
              <a:t> Tom </a:t>
            </a:r>
            <a:r>
              <a:rPr lang="cs-CZ" dirty="0" err="1">
                <a:latin typeface="Arial" charset="0"/>
                <a:cs typeface="Arial" charset="0"/>
              </a:rPr>
              <a:t>see</a:t>
            </a:r>
            <a:r>
              <a:rPr lang="cs-CZ" dirty="0">
                <a:latin typeface="Arial" charset="0"/>
                <a:cs typeface="Arial" charset="0"/>
              </a:rPr>
              <a:t> last </a:t>
            </a:r>
            <a:r>
              <a:rPr lang="cs-CZ" dirty="0" err="1">
                <a:latin typeface="Arial" charset="0"/>
                <a:cs typeface="Arial" charset="0"/>
              </a:rPr>
              <a:t>week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d)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much </a:t>
            </a:r>
            <a:r>
              <a:rPr lang="cs-CZ" dirty="0" err="1" smtClean="0">
                <a:latin typeface="Arial" charset="0"/>
                <a:cs typeface="Arial" charset="0"/>
              </a:rPr>
              <a:t>money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do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spend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every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week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e)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many </a:t>
            </a:r>
            <a:r>
              <a:rPr lang="cs-CZ" dirty="0" err="1" smtClean="0">
                <a:latin typeface="Arial" charset="0"/>
                <a:cs typeface="Arial" charset="0"/>
              </a:rPr>
              <a:t>friends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does</a:t>
            </a:r>
            <a:r>
              <a:rPr lang="cs-CZ" dirty="0">
                <a:latin typeface="Arial" charset="0"/>
                <a:cs typeface="Arial" charset="0"/>
              </a:rPr>
              <a:t> Linda </a:t>
            </a:r>
            <a:r>
              <a:rPr lang="cs-CZ" dirty="0" err="1">
                <a:latin typeface="Arial" charset="0"/>
                <a:cs typeface="Arial" charset="0"/>
              </a:rPr>
              <a:t>have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f)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much </a:t>
            </a:r>
            <a:r>
              <a:rPr lang="cs-CZ" dirty="0" err="1" smtClean="0">
                <a:latin typeface="Arial" charset="0"/>
                <a:cs typeface="Arial" charset="0"/>
              </a:rPr>
              <a:t>sugar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do </a:t>
            </a:r>
            <a:r>
              <a:rPr lang="cs-CZ" dirty="0" err="1">
                <a:latin typeface="Arial" charset="0"/>
                <a:cs typeface="Arial" charset="0"/>
              </a:rPr>
              <a:t>we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need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g)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many </a:t>
            </a:r>
            <a:r>
              <a:rPr lang="cs-CZ" dirty="0" err="1" smtClean="0">
                <a:latin typeface="Arial" charset="0"/>
                <a:cs typeface="Arial" charset="0"/>
              </a:rPr>
              <a:t>tomatoes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are </a:t>
            </a:r>
            <a:r>
              <a:rPr lang="cs-CZ" dirty="0" err="1">
                <a:latin typeface="Arial" charset="0"/>
                <a:cs typeface="Arial" charset="0"/>
              </a:rPr>
              <a:t>there</a:t>
            </a:r>
            <a:r>
              <a:rPr lang="cs-CZ" dirty="0">
                <a:latin typeface="Arial" charset="0"/>
                <a:cs typeface="Arial" charset="0"/>
              </a:rPr>
              <a:t> in </a:t>
            </a:r>
            <a:r>
              <a:rPr lang="cs-CZ" dirty="0" err="1">
                <a:latin typeface="Arial" charset="0"/>
                <a:cs typeface="Arial" charset="0"/>
              </a:rPr>
              <a:t>the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fridge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h)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much </a:t>
            </a:r>
            <a:r>
              <a:rPr lang="cs-CZ" dirty="0" err="1" smtClean="0">
                <a:latin typeface="Arial" charset="0"/>
                <a:cs typeface="Arial" charset="0"/>
              </a:rPr>
              <a:t>meat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are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going</a:t>
            </a:r>
            <a:r>
              <a:rPr lang="cs-CZ" dirty="0">
                <a:latin typeface="Arial" charset="0"/>
                <a:cs typeface="Arial" charset="0"/>
              </a:rPr>
              <a:t> to </a:t>
            </a:r>
            <a:r>
              <a:rPr lang="cs-CZ" dirty="0" err="1">
                <a:latin typeface="Arial" charset="0"/>
                <a:cs typeface="Arial" charset="0"/>
              </a:rPr>
              <a:t>buy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i)  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much </a:t>
            </a:r>
            <a:r>
              <a:rPr lang="cs-CZ" dirty="0" err="1" smtClean="0">
                <a:latin typeface="Arial" charset="0"/>
                <a:cs typeface="Arial" charset="0"/>
              </a:rPr>
              <a:t>milk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did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drink </a:t>
            </a:r>
            <a:r>
              <a:rPr lang="cs-CZ" dirty="0" err="1">
                <a:latin typeface="Arial" charset="0"/>
                <a:cs typeface="Arial" charset="0"/>
              </a:rPr>
              <a:t>yesterday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j)  </a:t>
            </a:r>
            <a:r>
              <a:rPr lang="cs-CZ" dirty="0" err="1" smtClean="0">
                <a:latin typeface="Arial" charset="0"/>
                <a:cs typeface="Arial" charset="0"/>
              </a:rPr>
              <a:t>How</a:t>
            </a:r>
            <a:r>
              <a:rPr lang="cs-CZ" dirty="0" smtClean="0">
                <a:latin typeface="Arial" charset="0"/>
                <a:cs typeface="Arial" charset="0"/>
              </a:rPr>
              <a:t> many</a:t>
            </a:r>
            <a:r>
              <a:rPr lang="cs-CZ" dirty="0">
                <a:latin typeface="Arial" charset="0"/>
                <a:cs typeface="Arial" charset="0"/>
              </a:rPr>
              <a:t> </a:t>
            </a:r>
            <a:r>
              <a:rPr lang="cs-CZ" dirty="0" err="1">
                <a:latin typeface="Arial" charset="0"/>
                <a:cs typeface="Arial" charset="0"/>
              </a:rPr>
              <a:t>apples</a:t>
            </a:r>
            <a:r>
              <a:rPr lang="cs-CZ" dirty="0">
                <a:latin typeface="Arial" charset="0"/>
                <a:cs typeface="Arial" charset="0"/>
              </a:rPr>
              <a:t> do </a:t>
            </a:r>
            <a:r>
              <a:rPr lang="cs-CZ" dirty="0" err="1">
                <a:latin typeface="Arial" charset="0"/>
                <a:cs typeface="Arial" charset="0"/>
              </a:rPr>
              <a:t>you</a:t>
            </a:r>
            <a:r>
              <a:rPr lang="cs-CZ" dirty="0">
                <a:latin typeface="Arial" charset="0"/>
                <a:cs typeface="Arial" charset="0"/>
              </a:rPr>
              <a:t> </a:t>
            </a:r>
            <a:r>
              <a:rPr lang="cs-CZ" dirty="0" err="1">
                <a:latin typeface="Arial" charset="0"/>
                <a:cs typeface="Arial" charset="0"/>
              </a:rPr>
              <a:t>see</a:t>
            </a:r>
            <a:r>
              <a:rPr lang="cs-CZ" dirty="0">
                <a:latin typeface="Arial" charset="0"/>
                <a:cs typeface="Arial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Arial" charset="0"/>
                <a:cs typeface="Arial" charset="0"/>
              </a:rPr>
              <a:t> 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9119" y="5733256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5157192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3151" y="4653136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3151" y="4077072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1560" y="3573016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1560" y="3017061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1560" y="2424336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1560" y="1864118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560" y="1285140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1560" y="764704"/>
            <a:ext cx="11304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41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770485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Grammar</a:t>
            </a:r>
            <a:r>
              <a:rPr lang="cs-CZ" sz="1200" dirty="0" smtClean="0"/>
              <a:t> </a:t>
            </a:r>
            <a:r>
              <a:rPr lang="cs-CZ" sz="1200" dirty="0" err="1"/>
              <a:t>Exercise</a:t>
            </a:r>
            <a:r>
              <a:rPr lang="cs-CZ" sz="1200" dirty="0"/>
              <a:t> - </a:t>
            </a:r>
            <a:r>
              <a:rPr lang="cs-CZ" sz="1200" dirty="0" err="1"/>
              <a:t>Countable</a:t>
            </a:r>
            <a:r>
              <a:rPr lang="cs-CZ" sz="1200" dirty="0"/>
              <a:t> and </a:t>
            </a:r>
            <a:r>
              <a:rPr lang="cs-CZ" sz="1200" dirty="0" err="1"/>
              <a:t>Uncountable</a:t>
            </a:r>
            <a:r>
              <a:rPr lang="cs-CZ" sz="1200" dirty="0"/>
              <a:t> </a:t>
            </a:r>
            <a:r>
              <a:rPr lang="cs-CZ" sz="1200" dirty="0" err="1"/>
              <a:t>Nouns</a:t>
            </a:r>
            <a:r>
              <a:rPr lang="cs-CZ" sz="1200" dirty="0"/>
              <a:t>. </a:t>
            </a:r>
            <a:r>
              <a:rPr lang="cs-CZ" sz="1200" i="1" dirty="0"/>
              <a:t>Myenglishpages.com</a:t>
            </a:r>
            <a:r>
              <a:rPr lang="cs-CZ" sz="1200" dirty="0"/>
              <a:t> [online]. 2009 [cit. 2012-01-31]. Dostupné z: http://</a:t>
            </a:r>
            <a:r>
              <a:rPr lang="cs-CZ" sz="1200" dirty="0" smtClean="0"/>
              <a:t>www.myenglishpages.com/site_php_files/grammar-exercise-countable-uncountable-nouns.php</a:t>
            </a:r>
          </a:p>
          <a:p>
            <a:endParaRPr lang="cs-CZ" sz="1200" dirty="0"/>
          </a:p>
          <a:p>
            <a:r>
              <a:rPr lang="en-US" sz="1200" dirty="0"/>
              <a:t>Countable and Uncountable Nouns. </a:t>
            </a:r>
            <a:r>
              <a:rPr lang="en-US" sz="1200" i="1" dirty="0"/>
              <a:t>Englishexercises.org</a:t>
            </a:r>
            <a:r>
              <a:rPr lang="en-US" sz="1200" dirty="0"/>
              <a:t> [online]. 2012 [cit. 2012-01-31]. </a:t>
            </a:r>
            <a:r>
              <a:rPr lang="en-US" sz="1200" dirty="0" err="1"/>
              <a:t>Dostupné</a:t>
            </a:r>
            <a:r>
              <a:rPr lang="en-US" sz="1200" dirty="0"/>
              <a:t> z: </a:t>
            </a:r>
            <a:endParaRPr lang="cs-CZ" sz="1200" dirty="0" smtClean="0"/>
          </a:p>
          <a:p>
            <a:r>
              <a:rPr lang="en-US" sz="1200" dirty="0" smtClean="0"/>
              <a:t>http</a:t>
            </a:r>
            <a:r>
              <a:rPr lang="en-US" sz="1200" dirty="0"/>
              <a:t>://</a:t>
            </a:r>
            <a:r>
              <a:rPr lang="en-US" sz="1200" dirty="0" smtClean="0"/>
              <a:t>www.englishexercises.org/makeagame/viewgame.asp?id=3246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6850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317</TotalTime>
  <Words>431</Words>
  <Application>Microsoft Office PowerPoint</Application>
  <PresentationFormat>Předvádění na obrazovce (4:3)</PresentationFormat>
  <Paragraphs>254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Prezentace aplikace PowerPoint</vt:lpstr>
      <vt:lpstr>COUNTABLE/UNCOUNTABLE NOUNS</vt:lpstr>
      <vt:lpstr> UNCountable nouns    Countable nouns</vt:lpstr>
      <vt:lpstr>Prezentace aplikace PowerPoint</vt:lpstr>
      <vt:lpstr>Countable or uncountable?</vt:lpstr>
      <vt:lpstr>Countable or uncountable?</vt:lpstr>
      <vt:lpstr>Countable or uncountable?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COUNTABLE/UNCOUNTABLE NOUNS</dc:title>
  <dc:creator>Lenka</dc:creator>
  <cp:lastModifiedBy>Lenka</cp:lastModifiedBy>
  <cp:revision>50</cp:revision>
  <dcterms:created xsi:type="dcterms:W3CDTF">2011-12-30T17:16:27Z</dcterms:created>
  <dcterms:modified xsi:type="dcterms:W3CDTF">2012-02-12T16:48:24Z</dcterms:modified>
</cp:coreProperties>
</file>