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60" r:id="rId2"/>
    <p:sldId id="261" r:id="rId3"/>
    <p:sldId id="263" r:id="rId4"/>
    <p:sldId id="264" r:id="rId5"/>
    <p:sldId id="289" r:id="rId6"/>
    <p:sldId id="301" r:id="rId7"/>
    <p:sldId id="266" r:id="rId8"/>
    <p:sldId id="303" r:id="rId9"/>
    <p:sldId id="305" r:id="rId10"/>
    <p:sldId id="307" r:id="rId11"/>
    <p:sldId id="267" r:id="rId12"/>
    <p:sldId id="281" r:id="rId13"/>
    <p:sldId id="309" r:id="rId14"/>
    <p:sldId id="311" r:id="rId15"/>
    <p:sldId id="313" r:id="rId16"/>
    <p:sldId id="316" r:id="rId17"/>
    <p:sldId id="278" r:id="rId18"/>
    <p:sldId id="319" r:id="rId19"/>
    <p:sldId id="299" r:id="rId20"/>
    <p:sldId id="297" r:id="rId21"/>
    <p:sldId id="277" r:id="rId22"/>
    <p:sldId id="282" r:id="rId23"/>
    <p:sldId id="288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08" autoAdjust="0"/>
    <p:restoredTop sz="94660"/>
  </p:normalViewPr>
  <p:slideViewPr>
    <p:cSldViewPr>
      <p:cViewPr varScale="1">
        <p:scale>
          <a:sx n="103" d="100"/>
          <a:sy n="103" d="100"/>
        </p:scale>
        <p:origin x="-1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</a:t>
          </a:r>
          <a:r>
            <a:rPr lang="cs-CZ" sz="20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cs-CZ" sz="1800" baseline="0" dirty="0" smtClean="0">
              <a:latin typeface="Times New Roman" pitchFamily="18" charset="0"/>
              <a:cs typeface="Times New Roman" pitchFamily="18" charset="0"/>
            </a:rPr>
            <a:t>VY_32_INOVACE_07_LIDOVÁ_SLOVESNOST</a:t>
          </a:r>
          <a:endParaRPr lang="cs-CZ" sz="18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ZŠ a MŠ Osoblaha, 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příspěvková organizace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Jaroslava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Lioliasová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Poezie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1.07/1.4.00/21.0816 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550CB7B-50D8-4E43-8622-3B29F8BC278D}" type="presOf" srcId="{4C35D32F-0EAB-4CD7-82EE-45574DC2A586}" destId="{890E4F0B-2866-4A3F-A3C7-2A14B1797930}" srcOrd="1" destOrd="0" presId="urn:microsoft.com/office/officeart/2005/8/layout/target3"/>
    <dgm:cxn modelId="{4C0E8737-746B-47C1-B46D-68FEAFC8A0FC}" type="presOf" srcId="{D8197B8C-B260-4A16-BDF4-0947B075E274}" destId="{25B08C86-7E15-44DC-BE7F-FFB55DD49D12}" srcOrd="0" destOrd="0" presId="urn:microsoft.com/office/officeart/2005/8/layout/target3"/>
    <dgm:cxn modelId="{DAAEDD1E-E0BC-447F-BDEE-46B8A30D6849}" type="presOf" srcId="{D8197B8C-B260-4A16-BDF4-0947B075E274}" destId="{5A5FFA88-C948-4069-8E93-59FA12366E83}" srcOrd="1" destOrd="0" presId="urn:microsoft.com/office/officeart/2005/8/layout/target3"/>
    <dgm:cxn modelId="{BE489EF1-FD57-4686-AB11-881EE70F0D2E}" type="presOf" srcId="{D1B46980-6531-4606-95E6-44980827E919}" destId="{2BE915AB-18AA-4053-B92C-3BFC9ED204BB}" srcOrd="1" destOrd="0" presId="urn:microsoft.com/office/officeart/2005/8/layout/target3"/>
    <dgm:cxn modelId="{CB3168D2-3988-4462-8EE1-951931F2B11C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AA0C37B-E16A-4D7D-B956-903EF3776EC2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6498852-D32B-4ED1-BA34-B9C17F26040D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A8717ED-0982-4436-B43C-B5D3F6D2C7FD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CC9987F-B1DF-4BB2-8FCD-13BC2D1AFE49}" type="presOf" srcId="{4C35D32F-0EAB-4CD7-82EE-45574DC2A586}" destId="{8BEBB6EC-1DAA-4CAC-8A25-BC0FCBD5DBD5}" srcOrd="0" destOrd="0" presId="urn:microsoft.com/office/officeart/2005/8/layout/target3"/>
    <dgm:cxn modelId="{AABA9F2C-C814-474E-B3EB-D17B045A60BE}" type="presOf" srcId="{B651F6E3-6281-48DB-9319-2AEAFDAE7572}" destId="{619D679B-A015-4ECF-8348-D1034C574F40}" srcOrd="0" destOrd="0" presId="urn:microsoft.com/office/officeart/2005/8/layout/target3"/>
    <dgm:cxn modelId="{34ED9B72-6BB4-4DE6-8071-F06D684FD56B}" type="presOf" srcId="{757F3AB3-0718-4624-B441-E567A8F0AB56}" destId="{333A1088-737F-45CB-B68E-254E46348037}" srcOrd="0" destOrd="0" presId="urn:microsoft.com/office/officeart/2005/8/layout/target3"/>
    <dgm:cxn modelId="{1C7F2868-460D-478F-845A-4AFD7BD8F1B2}" type="presParOf" srcId="{333A1088-737F-45CB-B68E-254E46348037}" destId="{F5ABB229-8D3B-4694-996A-96F23CF14429}" srcOrd="0" destOrd="0" presId="urn:microsoft.com/office/officeart/2005/8/layout/target3"/>
    <dgm:cxn modelId="{6B3E6560-EB5B-4AEF-B2B5-30CD34DAA855}" type="presParOf" srcId="{333A1088-737F-45CB-B68E-254E46348037}" destId="{F41139FD-01EE-4571-8B17-4FB00FC51163}" srcOrd="1" destOrd="0" presId="urn:microsoft.com/office/officeart/2005/8/layout/target3"/>
    <dgm:cxn modelId="{D2B0A18E-93C3-432E-A135-73C7878D1563}" type="presParOf" srcId="{333A1088-737F-45CB-B68E-254E46348037}" destId="{D005CE8C-CC26-4C3E-AC11-E15060ECD759}" srcOrd="2" destOrd="0" presId="urn:microsoft.com/office/officeart/2005/8/layout/target3"/>
    <dgm:cxn modelId="{CF684717-2809-4FE9-819F-4AF6657CFE75}" type="presParOf" srcId="{333A1088-737F-45CB-B68E-254E46348037}" destId="{2C702D82-9B77-49B7-9568-BB8EB47C3372}" srcOrd="3" destOrd="0" presId="urn:microsoft.com/office/officeart/2005/8/layout/target3"/>
    <dgm:cxn modelId="{9F1D804D-2008-48D6-A90F-3E8D1A5B49D8}" type="presParOf" srcId="{333A1088-737F-45CB-B68E-254E46348037}" destId="{A52A0455-90FF-4808-ABD0-F02540D31D5A}" srcOrd="4" destOrd="0" presId="urn:microsoft.com/office/officeart/2005/8/layout/target3"/>
    <dgm:cxn modelId="{B8EED6C8-A8F5-463C-9602-E43EF484155C}" type="presParOf" srcId="{333A1088-737F-45CB-B68E-254E46348037}" destId="{6140AFEC-043D-4C43-A2F9-D0F5331DF3A3}" srcOrd="5" destOrd="0" presId="urn:microsoft.com/office/officeart/2005/8/layout/target3"/>
    <dgm:cxn modelId="{C8028B0F-60B5-4518-B949-BE0DDC7CAAA2}" type="presParOf" srcId="{333A1088-737F-45CB-B68E-254E46348037}" destId="{9358AC05-5D7D-4327-9F80-1AD486AEA664}" srcOrd="6" destOrd="0" presId="urn:microsoft.com/office/officeart/2005/8/layout/target3"/>
    <dgm:cxn modelId="{E14313B2-18C5-46A5-9B53-3FD115C07879}" type="presParOf" srcId="{333A1088-737F-45CB-B68E-254E46348037}" destId="{313FC574-E1CD-4FB4-B054-0B805CE0447D}" srcOrd="7" destOrd="0" presId="urn:microsoft.com/office/officeart/2005/8/layout/target3"/>
    <dgm:cxn modelId="{3BEE7DD2-13F1-4C79-93D3-CE1BD51615E9}" type="presParOf" srcId="{333A1088-737F-45CB-B68E-254E46348037}" destId="{619D679B-A015-4ECF-8348-D1034C574F40}" srcOrd="8" destOrd="0" presId="urn:microsoft.com/office/officeart/2005/8/layout/target3"/>
    <dgm:cxn modelId="{6C5129C2-091B-4AB0-A4F5-9C4376E14EF8}" type="presParOf" srcId="{333A1088-737F-45CB-B68E-254E46348037}" destId="{322283A8-4A27-4CDA-BAE3-F381106A9174}" srcOrd="9" destOrd="0" presId="urn:microsoft.com/office/officeart/2005/8/layout/target3"/>
    <dgm:cxn modelId="{BCD7530E-1AD6-4AF4-BABE-D164ECD8ED72}" type="presParOf" srcId="{333A1088-737F-45CB-B68E-254E46348037}" destId="{FFC9F71D-1B4F-4AD9-A4A6-86ADEFC8AF5C}" srcOrd="10" destOrd="0" presId="urn:microsoft.com/office/officeart/2005/8/layout/target3"/>
    <dgm:cxn modelId="{5D4EE4B7-D140-4B38-BBBC-8D19F39EF649}" type="presParOf" srcId="{333A1088-737F-45CB-B68E-254E46348037}" destId="{25B08C86-7E15-44DC-BE7F-FFB55DD49D12}" srcOrd="11" destOrd="0" presId="urn:microsoft.com/office/officeart/2005/8/layout/target3"/>
    <dgm:cxn modelId="{B335C5AB-7FF9-41C3-B7E3-0FB781E6468D}" type="presParOf" srcId="{333A1088-737F-45CB-B68E-254E46348037}" destId="{76644BE8-9D7C-4C09-B250-3D10AF48CBB7}" srcOrd="12" destOrd="0" presId="urn:microsoft.com/office/officeart/2005/8/layout/target3"/>
    <dgm:cxn modelId="{193BEFE2-1BA3-4A0E-B8A7-1DE05B7CCF36}" type="presParOf" srcId="{333A1088-737F-45CB-B68E-254E46348037}" destId="{EE85B701-7295-41C0-BA7A-34D3756A2AE6}" srcOrd="13" destOrd="0" presId="urn:microsoft.com/office/officeart/2005/8/layout/target3"/>
    <dgm:cxn modelId="{A3F3B9F0-89EF-419D-9717-ECDBE37DEB4D}" type="presParOf" srcId="{333A1088-737F-45CB-B68E-254E46348037}" destId="{8BEBB6EC-1DAA-4CAC-8A25-BC0FCBD5DBD5}" srcOrd="14" destOrd="0" presId="urn:microsoft.com/office/officeart/2005/8/layout/target3"/>
    <dgm:cxn modelId="{528D45CC-4B0D-41A8-8FBC-FF924187A92C}" type="presParOf" srcId="{333A1088-737F-45CB-B68E-254E46348037}" destId="{AED2198E-93D5-4001-81B4-73124B309672}" srcOrd="15" destOrd="0" presId="urn:microsoft.com/office/officeart/2005/8/layout/target3"/>
    <dgm:cxn modelId="{12F05153-770C-40F7-B462-E75DF6993325}" type="presParOf" srcId="{333A1088-737F-45CB-B68E-254E46348037}" destId="{2BE915AB-18AA-4053-B92C-3BFC9ED204BB}" srcOrd="16" destOrd="0" presId="urn:microsoft.com/office/officeart/2005/8/layout/target3"/>
    <dgm:cxn modelId="{592BBEA8-DDB0-414F-A1F9-6AEE4C1C409D}" type="presParOf" srcId="{333A1088-737F-45CB-B68E-254E46348037}" destId="{6BB5E863-4638-4E1D-BFDE-399D028AC4ED}" srcOrd="17" destOrd="0" presId="urn:microsoft.com/office/officeart/2005/8/layout/target3"/>
    <dgm:cxn modelId="{562CB5EC-43E2-4578-B22E-C14430BDA0A0}" type="presParOf" srcId="{333A1088-737F-45CB-B68E-254E46348037}" destId="{5A5FFA88-C948-4069-8E93-59FA12366E83}" srcOrd="18" destOrd="0" presId="urn:microsoft.com/office/officeart/2005/8/layout/target3"/>
    <dgm:cxn modelId="{FF1B10D6-0942-4226-BE6F-0B336CC11FB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ZŠ a MŠ Osoblaha, 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příspěvková organizace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Jaroslava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Lioliasová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</a:t>
          </a:r>
          <a:r>
            <a:rPr lang="cs-CZ" sz="200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cs-CZ" sz="1800" kern="1200" baseline="0" dirty="0" smtClean="0">
              <a:latin typeface="Times New Roman" pitchFamily="18" charset="0"/>
              <a:cs typeface="Times New Roman" pitchFamily="18" charset="0"/>
            </a:rPr>
            <a:t>VY_32_INOVACE_07_LIDOVÁ_SLOVESNOST</a:t>
          </a:r>
          <a:endParaRPr lang="cs-CZ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Poezie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1.07/1.4.00/21.0816 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F3900-7DEC-4175-ADAF-AEE48CE3C7C7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711E9-F18B-4506-A440-66AD650D96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9418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711E9-F18B-4506-A440-66AD650D9651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C00BE9-FCCE-4C9C-B1EE-44F2753AE465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4EF94D-C322-40F0-8319-0982242DE4A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185805-BCCF-46E4-9AA0-6C0C089AD1CB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6487F4-1171-4AE6-AE93-92D4B1E258E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5F5F7A-66A4-40AC-8796-485BD4DF7716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9D8D18-9670-43C7-9E66-83F2C6187C8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A885E9-F34A-48BD-911F-310F4ED9C70C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E12222-4923-4B20-B470-7A07AE4121D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565A0F-0B1D-41C3-9E7B-D129AB7E463D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D19BFD-92F3-42CE-80AD-68428B8DD8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945653-9BAD-4E00-AEE6-429CA60367C3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DD1CB7-A06D-40F9-B38E-89D2AE00D0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2F17EB-075B-4C83-B3FC-A382EC38959B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F82A7B-4105-4C3D-A8F3-F138CC1AA1C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4A7C59-209C-4ABA-AC7C-F030DFAD9B09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10336F-27FB-4A24-9411-F17944288C8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CFBBC8-9B2A-42E9-839B-071225B4E7CC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27F9EE-E493-41AC-BCFD-82C2C00AB06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C63BC0-1AB4-4CA6-B983-EE2E436C9C0B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7D4463-6E17-4F20-81BE-35AC02548B6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0EC89D-030B-4FA0-9520-E4DF666E5114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D3F93A-981B-4704-9204-5F6B295048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560D7D44-152A-44AE-8E7F-1FF4CD4B4F7E}" type="datetimeFigureOut">
              <a:rPr lang="cs-CZ" smtClean="0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9EDEAE0E-74E0-47FA-933C-AE9CC093CE6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Josef_Brukner" TargetMode="External"/><Relationship Id="rId2" Type="http://schemas.openxmlformats.org/officeDocument/2006/relationships/hyperlink" Target="http://cs.wikipedia.org/wiki/Josef_V%C3%A1clav_Sl%C3%A1de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ex=2&amp;qu=jehli%C4%8Dnat%C3%BD%20strom" TargetMode="External"/><Relationship Id="rId5" Type="http://schemas.openxmlformats.org/officeDocument/2006/relationships/hyperlink" Target="http://cs.wikipedia.org/wiki/Soubor:Jan_Vil%C3%ADmek_-_Josef_V%C3%A1clav_Sl%C3%A1dek_HL.jpg" TargetMode="External"/><Relationship Id="rId4" Type="http://schemas.openxmlformats.org/officeDocument/2006/relationships/hyperlink" Target="http://cs.wikipedia.org/wiki/Franti%C5%A1ek_Hrub%C3%AD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58484407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4143380"/>
            <a:ext cx="5778500" cy="1784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Autoři dětské poezie, ukázky dětské poezie.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Práce s texty básní.</a:t>
            </a:r>
            <a:endParaRPr lang="cs-CZ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480" y="5072074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48208354"/>
      </p:ext>
    </p:extLst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813" y="1412875"/>
          <a:ext cx="6096000" cy="1114425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únor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2012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Autoři dětské poezie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785187607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POEZIE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Poezie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(z řeckého </a:t>
            </a:r>
            <a:r>
              <a:rPr lang="cs-CZ" i="1" dirty="0" err="1">
                <a:latin typeface="Times New Roman" pitchFamily="18" charset="0"/>
                <a:cs typeface="Times New Roman" pitchFamily="18" charset="0"/>
              </a:rPr>
              <a:t>poiésis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– tvorba)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básnictví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 toho druhu umění je označován za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básníka, básnířku.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Jedná se o jazykové dílo, které se od běžné mluvy odlišuje používáním uměleckých prostředků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například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rým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Rým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je zvuková shoda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koncových hlásek.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00486017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DRUHY POEZIE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Epická poezie–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má děj, např. rytířská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poezie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Lyrická poezie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– nemá děj, snaží se vystihnout náladu,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motivy.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Lyricko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–epická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poezie – děj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 potlačen, přesto většinou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patrný( balady, romance)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514245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Autor dětské poezie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František </a:t>
            </a:r>
            <a:r>
              <a:rPr lang="cs-CZ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Hrubín</a:t>
            </a:r>
            <a:endParaRPr lang="cs-CZ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byl český spisovatel, básník, dramatik a překladatel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výrazně se podílel na založení dětského časopisu Mateřídouška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pro děti napsal sbírku Špalíček veršů a pohádek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sbírku hádanek – Běží ovce, běží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Sbírku poezie – Říkejte si se mnou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357826"/>
            <a:ext cx="6512511" cy="1000132"/>
          </a:xfrm>
        </p:spPr>
        <p:txBody>
          <a:bodyPr/>
          <a:lstStyle/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František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Hrubín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Na jaře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latin typeface="Times New Roman" pitchFamily="18" charset="0"/>
                <a:cs typeface="Times New Roman" pitchFamily="18" charset="0"/>
              </a:rPr>
            </a:b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19767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jaře, když kvete sad,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světě je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každý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rád,</a:t>
            </a:r>
          </a:p>
          <a:p>
            <a:pPr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včelky, housátka,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děti, kuřátka,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motýli a ptáci,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ti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poškoláci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ti se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teprv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budou hnát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sluníčko ven,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světě je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každý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rád,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když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 krásný den.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246798250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143512"/>
            <a:ext cx="6512511" cy="1357322"/>
          </a:xfrm>
        </p:spPr>
        <p:txBody>
          <a:bodyPr/>
          <a:lstStyle/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Další autor dětské poezie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1268720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Josef Václav 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Sládek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1026" name="Picture 2" descr="C:\Documents and Settings\Pavel\Dokumenty\Obrázky\186px-Jan_Vil%C3%ADmek_-_Josef_V%C3%A1clav_Sl%C3%A1dek_H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928802"/>
            <a:ext cx="2362200" cy="30480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500562" y="2690336"/>
            <a:ext cx="23574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Zlatý máj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Skřivánčí písně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Zvony a zvonky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655152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357826"/>
            <a:ext cx="6512511" cy="1071570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Josef Václav Sládek -  Křišťálová studánka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48343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Znám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křišťálovou studánku,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kde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nejhlubší je les, </a:t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tam roste tmavé kapradí </a:t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a vůkol rudý vřes.</a:t>
            </a:r>
          </a:p>
          <a:p>
            <a:pPr algn="ctr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Tam ptáci, laně chodí pít </a:t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pod javorový kmen, </a:t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ti ptáci za dne bílého, </a:t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ty laně v noci jen.</a:t>
            </a:r>
          </a:p>
          <a:p>
            <a:pPr algn="ctr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Když usnou lesy hluboké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kolem ticho jest,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tu nebesa i studánka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jsou plny zlatých hvězd.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473973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Úkoly k textu básně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00100" y="857232"/>
            <a:ext cx="6400800" cy="34747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najdi </a:t>
            </a:r>
            <a:r>
              <a:rPr lang="cs-CZ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rýmy</a:t>
            </a:r>
            <a:r>
              <a:rPr lang="cs-CZ" sz="1900" dirty="0">
                <a:latin typeface="Times New Roman" pitchFamily="18" charset="0"/>
                <a:cs typeface="Times New Roman" pitchFamily="18" charset="0"/>
              </a:rPr>
              <a:t> a podtrhni 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pPr>
              <a:buNone/>
            </a:pPr>
            <a:endParaRPr lang="cs-CZ" sz="19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9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yhledej a dej do rámečku všechna podstatná jména</a:t>
            </a:r>
          </a:p>
          <a:p>
            <a:pPr>
              <a:buNone/>
            </a:pPr>
            <a:endParaRPr lang="cs-CZ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9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ahraď slovo </a:t>
            </a:r>
            <a:r>
              <a:rPr lang="cs-CZ" sz="1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nebesa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 jiným výrazem</a:t>
            </a:r>
          </a:p>
          <a:p>
            <a:pPr>
              <a:buNone/>
            </a:pPr>
            <a:endParaRPr lang="cs-CZ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9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apiš slova podřazená ke slovu </a:t>
            </a:r>
            <a:r>
              <a:rPr lang="cs-CZ" sz="1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stromy</a:t>
            </a:r>
          </a:p>
          <a:p>
            <a:pPr>
              <a:buNone/>
            </a:pPr>
            <a:endParaRPr lang="cs-CZ" sz="19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1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akresli obrázek k této básni</a:t>
            </a:r>
          </a:p>
          <a:p>
            <a:endParaRPr lang="cs-CZ" sz="1900" dirty="0" smtClean="0"/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52448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929330"/>
            <a:ext cx="6512511" cy="928670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Řešení úkolů z básně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J.V.Sládka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91205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Znám křišťálovou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studánku,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kde nejhlubší je </a:t>
            </a:r>
            <a:r>
              <a:rPr lang="cs-CZ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tam roste tmavé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kapradí </a:t>
            </a:r>
            <a:b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vůkol rudý </a:t>
            </a:r>
            <a:r>
              <a:rPr lang="cs-CZ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vřes</a:t>
            </a:r>
            <a:r>
              <a:rPr lang="cs-CZ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Tam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ptáci,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laně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chodí pít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pod javorový </a:t>
            </a:r>
            <a:r>
              <a:rPr lang="cs-CZ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kmen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ptáci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za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dne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bílého,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ty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laně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noci</a:t>
            </a:r>
            <a:r>
              <a:rPr lang="cs-CZ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jen</a:t>
            </a:r>
            <a:r>
              <a:rPr lang="cs-CZ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Když usnou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lesy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hluboké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kolem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ticho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jest</a:t>
            </a:r>
            <a:r>
              <a:rPr lang="cs-CZ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tu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nebesa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studánka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jsou plny zlatých</a:t>
            </a:r>
            <a:r>
              <a:rPr lang="cs-CZ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hvězd</a:t>
            </a:r>
            <a:r>
              <a:rPr lang="cs-CZ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786322"/>
            <a:ext cx="6512511" cy="1357322"/>
          </a:xfrm>
        </p:spPr>
        <p:txBody>
          <a:bodyPr/>
          <a:lstStyle/>
          <a:p>
            <a:pPr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Známý autor poezie pro děti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Jiří Žáček</a:t>
            </a:r>
          </a:p>
          <a:p>
            <a:pPr marL="0" indent="0" algn="ctr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00166" y="1928802"/>
            <a:ext cx="6357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český spisovatel, překladatel, básník, sběratel   a tvůrce aforismů.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91847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Poezie Jiřího Žáčka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Aprílová škola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Máme rádi zvířata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Život je pes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Vrabčí hnízdo: Básničky pro kluky a děvčata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Kočkování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Kolik má Praha věží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Bajky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nebajky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pro malé i velké děti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643578"/>
            <a:ext cx="6512511" cy="857256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Jiří Žáček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Bernardýnům třikrát sláva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6263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Když je sníh a led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jíní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jásá srdce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bernardýní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zimě, ba i na jaře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zachraňuje lyžaře.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Vyčmuchá je pod lavinou,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nebojte se – nezahynou!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Vyhrabe je, přinese,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to jeho profese.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943126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Úkoly k tomuto textu básně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Nahraď slovo 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profese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jiný výrazem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Vyhledej a dej do rámečku všechna slovesa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Znáš i jiná povolání, při kterých jsou zachraňováni lidé ?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Víš, kde všude lidem pomáhají psi?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Dokážeš nakreslit bernardýna ?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786454"/>
            <a:ext cx="6512511" cy="857256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Řešení úkolů z textu básně Jiřího Žáčka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91205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Když </a:t>
            </a:r>
            <a:r>
              <a:rPr lang="cs-CZ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je 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níh a led 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jíní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 </a:t>
            </a:r>
          </a:p>
          <a:p>
            <a:pPr algn="ctr">
              <a:buNone/>
            </a:pPr>
            <a:r>
              <a:rPr lang="cs-CZ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jásá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srdce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bernardýní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zimě, ba i na jaře</a:t>
            </a:r>
          </a:p>
          <a:p>
            <a:pPr algn="ctr">
              <a:buNone/>
            </a:pPr>
            <a:r>
              <a:rPr lang="cs-CZ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zachraňuje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lyžaře.</a:t>
            </a:r>
          </a:p>
          <a:p>
            <a:pPr algn="ctr"/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Vyčmuchá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je pod lavinou,</a:t>
            </a:r>
          </a:p>
          <a:p>
            <a:pPr algn="ctr">
              <a:buNone/>
            </a:pPr>
            <a:r>
              <a:rPr lang="cs-CZ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nebojte se – nezahynou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>
              <a:buNone/>
            </a:pPr>
            <a:r>
              <a:rPr lang="cs-CZ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Vyhrabe je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přinese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None/>
            </a:pPr>
            <a:r>
              <a:rPr lang="cs-CZ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to jeho profese.</a:t>
            </a:r>
          </a:p>
          <a:p>
            <a:endParaRPr lang="cs-CZ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643578"/>
            <a:ext cx="6512511" cy="785818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 řešení  …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697744"/>
          </a:xfrm>
        </p:spPr>
        <p:txBody>
          <a:bodyPr/>
          <a:lstStyle/>
          <a:p>
            <a:endParaRPr lang="cs-CZ" dirty="0" smtClean="0">
              <a:solidFill>
                <a:schemeClr val="accent6"/>
              </a:solidFill>
            </a:endParaRPr>
          </a:p>
          <a:p>
            <a:pPr algn="ctr">
              <a:buNone/>
            </a:pPr>
            <a:r>
              <a:rPr lang="cs-CZ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Profese  =  povolání</a:t>
            </a:r>
          </a:p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Povolání – lékaři, hasiči, policisté</a:t>
            </a:r>
          </a:p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Psi pomáhají lidem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při:                                        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hledání lidí v lavinách                                                po zemětřesení                                                                při pátrání po pohřešovaných osobách,                         při hledání drog                                                     nevidomým lidem a lidem s tělesným   postižením                                                                    při ochraně majetku.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Josef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Brukner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Je český spisovatel, překladatel a filmový scénárista.</a:t>
            </a:r>
          </a:p>
          <a:p>
            <a:pPr>
              <a:buNone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Od roku 1990 je šéfredaktorem časopisu Mateřídouška.</a:t>
            </a:r>
          </a:p>
          <a:p>
            <a:pPr>
              <a:buNone/>
            </a:pPr>
            <a:endParaRPr lang="cs-CZ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Je autorem těchto děl pro děti: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Svět zvířat, Z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Ladovy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zahrádky, Kalamajka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kocourek vydal do světa, Kolotoč, Veselý rok,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1428736"/>
            <a:ext cx="4572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jaře, když kvete sad,</a:t>
            </a:r>
            <a:endParaRPr lang="cs-CZ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světě je každý rád,</a:t>
            </a:r>
            <a:r>
              <a:rPr lang="cs-CZ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včelky, housátka,</a:t>
            </a:r>
            <a:endParaRPr lang="cs-CZ" sz="24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děti, kuřátka,</a:t>
            </a:r>
            <a:endParaRPr lang="cs-CZ" sz="24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motýli a ptáci</a:t>
            </a:r>
            <a:endParaRPr lang="cs-CZ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 ti poškoláci,</a:t>
            </a: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 se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teprv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budou hnát</a:t>
            </a:r>
            <a:endParaRPr lang="cs-CZ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sluníčko ven</a:t>
            </a:r>
            <a:endParaRPr lang="cs-CZ" sz="2400" dirty="0" smtClean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světě je každý rád</a:t>
            </a:r>
            <a:endParaRPr lang="cs-CZ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když je krásný den</a:t>
            </a:r>
            <a:endParaRPr lang="cs-CZ" sz="2400" dirty="0" smtClean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Úkoly s textem básně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najdi rýmy a podtrhni je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pokud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jsou v textu přídavná jména, dej je do modrého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rámečku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vypiš z textu slova podřazená ke slovu živočichové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ke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slovu sad najdi slovo podobného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významu</a:t>
            </a:r>
          </a:p>
          <a:p>
            <a:endParaRPr lang="cs-CZ" dirty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02629268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857892"/>
            <a:ext cx="6512511" cy="714380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Řešení úkolu č. 1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05493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jaře, když kvete 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sad,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světě je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každý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rád,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včelky,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housátka,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děti,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kuřátka,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motýli a </a:t>
            </a:r>
            <a:r>
              <a:rPr lang="cs-CZ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ptáci,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ti </a:t>
            </a:r>
            <a:r>
              <a:rPr lang="cs-CZ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poškoláci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ti se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teprv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budou 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hnát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sluníčko </a:t>
            </a:r>
            <a:r>
              <a:rPr lang="cs-CZ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ven,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světě je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každý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rád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kdy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krásný </a:t>
            </a:r>
            <a:r>
              <a:rPr lang="cs-CZ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den</a:t>
            </a:r>
          </a:p>
          <a:p>
            <a:pPr>
              <a:buNone/>
            </a:pPr>
            <a:endParaRPr lang="cs-CZ" sz="2000" dirty="0" smtClean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   Slova podřazená jsou:včelky, housátka, kuřátka, ptáci, motýli, děti, poškoláci.</a:t>
            </a:r>
          </a:p>
          <a:p>
            <a:pPr>
              <a:buNone/>
            </a:pPr>
            <a:r>
              <a:rPr lang="cs-CZ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     sad- alej</a:t>
            </a:r>
            <a:endParaRPr lang="cs-CZ" dirty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Dokázal bys pokračovat v básni?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Mám rád zimu,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protože padá sníh,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protože se sáňkujeme,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protože v zimě jsou Vánoce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protože mrazík kreslí na okna obrázky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protože……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572140"/>
            <a:ext cx="6512511" cy="857256"/>
          </a:xfrm>
        </p:spPr>
        <p:txBody>
          <a:bodyPr/>
          <a:lstStyle/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Zkus napsat krátkou básničku na daný obrázek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554868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C:\Documents and Settings\Pavel\Local Settings\Temporary Internet Files\Content.IE5\QHYYGK5W\MC90041245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357430"/>
            <a:ext cx="2088333" cy="2817137"/>
          </a:xfrm>
          <a:prstGeom prst="rect">
            <a:avLst/>
          </a:prstGeom>
          <a:noFill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07154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21468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34290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Použité odkazy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20964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>
              <a:hlinkClick r:id="rId2"/>
            </a:endParaRPr>
          </a:p>
          <a:p>
            <a:pPr>
              <a:buNone/>
            </a:pPr>
            <a:r>
              <a:rPr lang="cs-CZ" dirty="0" smtClean="0">
                <a:hlinkClick r:id="rId3"/>
              </a:rPr>
              <a:t>http://cs.wikipedia.org/wiki/Josef_V%C3%A1clav_Sl%C3%A1dek</a:t>
            </a:r>
          </a:p>
          <a:p>
            <a:pPr>
              <a:buNone/>
            </a:pPr>
            <a:r>
              <a:rPr lang="cs-CZ" dirty="0" smtClean="0">
                <a:hlinkClick r:id="rId3"/>
              </a:rPr>
              <a:t>http</a:t>
            </a:r>
            <a:r>
              <a:rPr lang="cs-CZ" dirty="0" smtClean="0">
                <a:hlinkClick r:id="rId3"/>
              </a:rPr>
              <a:t>://cs.wikipedia.org/wiki/Josef_Brukner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http://cs.wikipedia.org/wiki/Franti%C5%A1ek_Hrub%C3%ADn#.</a:t>
            </a:r>
            <a:r>
              <a:rPr lang="cs-CZ" dirty="0" smtClean="0">
                <a:hlinkClick r:id="rId4"/>
              </a:rPr>
              <a:t>C5.BDivotopis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Fotografie a obrázky:</a:t>
            </a: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hlinkClick r:id="rId5"/>
              </a:rPr>
              <a:t>http://cs.wikipedia.org/wiki/Soubor:Jan_Vil%C3%ADmek_-_Josef_V%C3%A1clav_Sl%C3%A1dek_HL.jpg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6"/>
              </a:rPr>
              <a:t>http</a:t>
            </a:r>
            <a:r>
              <a:rPr lang="cs-CZ" dirty="0" smtClean="0">
                <a:hlinkClick r:id="rId6"/>
              </a:rPr>
              <a:t>://office.</a:t>
            </a:r>
            <a:r>
              <a:rPr lang="cs-CZ" dirty="0" err="1" smtClean="0">
                <a:hlinkClick r:id="rId6"/>
              </a:rPr>
              <a:t>microsoft.com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cs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results.aspx</a:t>
            </a:r>
            <a:r>
              <a:rPr lang="cs-CZ" dirty="0" smtClean="0">
                <a:hlinkClick r:id="rId6"/>
              </a:rPr>
              <a:t>?ex=2&amp;</a:t>
            </a:r>
            <a:r>
              <a:rPr lang="cs-CZ" dirty="0" err="1" smtClean="0">
                <a:hlinkClick r:id="rId6"/>
              </a:rPr>
              <a:t>qu</a:t>
            </a:r>
            <a:r>
              <a:rPr lang="cs-CZ" dirty="0" smtClean="0">
                <a:hlinkClick r:id="rId6"/>
              </a:rPr>
              <a:t>=</a:t>
            </a:r>
            <a:r>
              <a:rPr lang="cs-CZ" dirty="0" err="1" smtClean="0">
                <a:hlinkClick r:id="rId6"/>
              </a:rPr>
              <a:t>jehli</a:t>
            </a:r>
            <a:r>
              <a:rPr lang="cs-CZ" dirty="0" smtClean="0">
                <a:hlinkClick r:id="rId6"/>
              </a:rPr>
              <a:t>%C4%8Dnat%C3%BD%20strom#</a:t>
            </a:r>
            <a:r>
              <a:rPr lang="cs-CZ" dirty="0" err="1" smtClean="0">
                <a:hlinkClick r:id="rId6"/>
              </a:rPr>
              <a:t>pg</a:t>
            </a:r>
            <a:r>
              <a:rPr lang="cs-CZ" dirty="0" smtClean="0">
                <a:hlinkClick r:id="rId6"/>
              </a:rPr>
              <a:t>:2|</a:t>
            </a:r>
            <a:r>
              <a:rPr lang="cs-CZ" dirty="0" err="1" smtClean="0">
                <a:hlinkClick r:id="rId6"/>
              </a:rPr>
              <a:t>mt</a:t>
            </a:r>
            <a:r>
              <a:rPr lang="cs-CZ" dirty="0" smtClean="0">
                <a:hlinkClick r:id="rId6"/>
              </a:rPr>
              <a:t>:0|</a:t>
            </a:r>
            <a:endParaRPr lang="cs-CZ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418</TotalTime>
  <Words>789</Words>
  <Application>Microsoft Office PowerPoint</Application>
  <PresentationFormat>Předvádění na obrazovce (4:3)</PresentationFormat>
  <Paragraphs>177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Aerodynamika</vt:lpstr>
      <vt:lpstr>Snímek 1</vt:lpstr>
      <vt:lpstr>Snímek 2</vt:lpstr>
      <vt:lpstr>POEZIE</vt:lpstr>
      <vt:lpstr>DRUHY POEZIE</vt:lpstr>
      <vt:lpstr>Autor dětské poezie</vt:lpstr>
      <vt:lpstr>František Hrubín - Na jaře </vt:lpstr>
      <vt:lpstr>Další autor dětské poezie</vt:lpstr>
      <vt:lpstr>Josef Václav Sládek -  Křišťálová studánka</vt:lpstr>
      <vt:lpstr>Úkoly k textu básně</vt:lpstr>
      <vt:lpstr>Řešení úkolů z básně J.V.Sládka</vt:lpstr>
      <vt:lpstr>Známý autor poezie pro děti</vt:lpstr>
      <vt:lpstr>Poezie Jiřího Žáčka</vt:lpstr>
      <vt:lpstr>Jiří Žáček Bernardýnům třikrát sláva</vt:lpstr>
      <vt:lpstr>Úkoly k tomuto textu básně</vt:lpstr>
      <vt:lpstr>Řešení úkolů z textu básně Jiřího Žáčka</vt:lpstr>
      <vt:lpstr>Další řešení  …</vt:lpstr>
      <vt:lpstr>Josef Brukner</vt:lpstr>
      <vt:lpstr>Snímek 18</vt:lpstr>
      <vt:lpstr>Úkoly s textem básně</vt:lpstr>
      <vt:lpstr>Řešení úkolu č. 1 </vt:lpstr>
      <vt:lpstr>Dokázal bys pokračovat v básni? </vt:lpstr>
      <vt:lpstr>Zkus napsat krátkou básničku na daný obrázek</vt:lpstr>
      <vt:lpstr>Použité odkazy: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59</cp:revision>
  <dcterms:created xsi:type="dcterms:W3CDTF">2011-06-20T10:40:08Z</dcterms:created>
  <dcterms:modified xsi:type="dcterms:W3CDTF">2012-06-14T16:50:51Z</dcterms:modified>
</cp:coreProperties>
</file>