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7" r:id="rId3"/>
    <p:sldId id="258" r:id="rId4"/>
    <p:sldId id="259" r:id="rId5"/>
    <p:sldId id="281" r:id="rId6"/>
    <p:sldId id="260" r:id="rId7"/>
    <p:sldId id="286" r:id="rId8"/>
    <p:sldId id="279" r:id="rId9"/>
    <p:sldId id="268" r:id="rId10"/>
    <p:sldId id="261" r:id="rId11"/>
    <p:sldId id="262" r:id="rId12"/>
    <p:sldId id="280" r:id="rId13"/>
    <p:sldId id="282" r:id="rId14"/>
    <p:sldId id="269" r:id="rId15"/>
    <p:sldId id="284" r:id="rId16"/>
    <p:sldId id="265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5" autoAdjust="0"/>
    <p:restoredTop sz="91101" autoAdjust="0"/>
  </p:normalViewPr>
  <p:slideViewPr>
    <p:cSldViewPr>
      <p:cViewPr varScale="1">
        <p:scale>
          <a:sx n="79" d="100"/>
          <a:sy n="79" d="100"/>
        </p:scale>
        <p:origin x="-246" y="-96"/>
      </p:cViewPr>
      <p:guideLst>
        <p:guide orient="horz" pos="4319"/>
        <p:guide pos="57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NÁZEV:</a:t>
          </a:r>
          <a:r>
            <a:rPr lang="cs-CZ" sz="20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cs-CZ" sz="2000" baseline="0" dirty="0" smtClean="0">
              <a:latin typeface="Times New Roman" pitchFamily="18" charset="0"/>
              <a:cs typeface="Times New Roman" pitchFamily="18" charset="0"/>
            </a:rPr>
            <a:t>VY_32_INOVACE_15_LIDOVÁ_SLOVESNOST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ZŠ a MŠ Osoblaha, příspěvková organizace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AUTOR: Jaroslava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Lioliasová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TEMA: Jaro v lidové slovesnosti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ČÍSLO PROJEKTU: 1.07/1.4.00/21.0816 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641" custLinFactNeighborY="-10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676" custLinFactNeighborY="203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797AE4-9B93-4C15-92B5-CF063F99544D}" type="presOf" srcId="{D1B46980-6531-4606-95E6-44980827E919}" destId="{2BE915AB-18AA-4053-B92C-3BFC9ED204BB}" srcOrd="1" destOrd="0" presId="urn:microsoft.com/office/officeart/2005/8/layout/target3"/>
    <dgm:cxn modelId="{3536EA23-CBB4-43A3-BE62-8C97ABCCD769}" type="presOf" srcId="{B651F6E3-6281-48DB-9319-2AEAFDAE7572}" destId="{6BB5E863-4638-4E1D-BFDE-399D028AC4ED}" srcOrd="1" destOrd="0" presId="urn:microsoft.com/office/officeart/2005/8/layout/target3"/>
    <dgm:cxn modelId="{07B54F8D-C798-431B-88CB-FEAFCE20E543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790E03B-9B0A-4AD6-95AA-D2FF310A5182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A28B903-68E0-4B4E-B7B9-511E69872C9F}" type="presOf" srcId="{757F3AB3-0718-4624-B441-E567A8F0AB56}" destId="{333A1088-737F-45CB-B68E-254E46348037}" srcOrd="0" destOrd="0" presId="urn:microsoft.com/office/officeart/2005/8/layout/target3"/>
    <dgm:cxn modelId="{434E431F-B697-4EE0-9411-1FC94BB081F8}" type="presOf" srcId="{D1D4F407-5343-4D3F-B5B9-D407B03CAEB4}" destId="{D005CE8C-CC26-4C3E-AC11-E15060ECD759}" srcOrd="0" destOrd="0" presId="urn:microsoft.com/office/officeart/2005/8/layout/target3"/>
    <dgm:cxn modelId="{E808E290-C814-429A-8517-D3CAD7251144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F5892A5-E0DF-422E-9952-2C4AB4B78583}" type="presOf" srcId="{4C35D32F-0EAB-4CD7-82EE-45574DC2A586}" destId="{8BEBB6EC-1DAA-4CAC-8A25-BC0FCBD5DBD5}" srcOrd="0" destOrd="0" presId="urn:microsoft.com/office/officeart/2005/8/layout/target3"/>
    <dgm:cxn modelId="{D4E6C8D3-B29A-4359-8737-080A29D72E8F}" type="presOf" srcId="{B651F6E3-6281-48DB-9319-2AEAFDAE7572}" destId="{619D679B-A015-4ECF-8348-D1034C574F40}" srcOrd="0" destOrd="0" presId="urn:microsoft.com/office/officeart/2005/8/layout/target3"/>
    <dgm:cxn modelId="{F32E7DE9-F0E5-49DB-9E3C-AB6BA92E660B}" type="presOf" srcId="{D1D4F407-5343-4D3F-B5B9-D407B03CAEB4}" destId="{AED2198E-93D5-4001-81B4-73124B309672}" srcOrd="1" destOrd="0" presId="urn:microsoft.com/office/officeart/2005/8/layout/target3"/>
    <dgm:cxn modelId="{A170D83F-07CC-45A4-ADEC-6DF6F50BE4D5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9FE8B8D-8141-46E5-BA44-02C165788818}" type="presParOf" srcId="{333A1088-737F-45CB-B68E-254E46348037}" destId="{F5ABB229-8D3B-4694-996A-96F23CF14429}" srcOrd="0" destOrd="0" presId="urn:microsoft.com/office/officeart/2005/8/layout/target3"/>
    <dgm:cxn modelId="{ADBDD480-9B88-44C9-8D97-C97F123DBD31}" type="presParOf" srcId="{333A1088-737F-45CB-B68E-254E46348037}" destId="{F41139FD-01EE-4571-8B17-4FB00FC51163}" srcOrd="1" destOrd="0" presId="urn:microsoft.com/office/officeart/2005/8/layout/target3"/>
    <dgm:cxn modelId="{F6C77A0F-F60E-42B6-B361-4506B842B962}" type="presParOf" srcId="{333A1088-737F-45CB-B68E-254E46348037}" destId="{D005CE8C-CC26-4C3E-AC11-E15060ECD759}" srcOrd="2" destOrd="0" presId="urn:microsoft.com/office/officeart/2005/8/layout/target3"/>
    <dgm:cxn modelId="{B2F33E40-8A75-4EB7-80FF-007E15555E87}" type="presParOf" srcId="{333A1088-737F-45CB-B68E-254E46348037}" destId="{2C702D82-9B77-49B7-9568-BB8EB47C3372}" srcOrd="3" destOrd="0" presId="urn:microsoft.com/office/officeart/2005/8/layout/target3"/>
    <dgm:cxn modelId="{A21E5B4D-AE1E-4B3B-883A-F8F18983A8C1}" type="presParOf" srcId="{333A1088-737F-45CB-B68E-254E46348037}" destId="{A52A0455-90FF-4808-ABD0-F02540D31D5A}" srcOrd="4" destOrd="0" presId="urn:microsoft.com/office/officeart/2005/8/layout/target3"/>
    <dgm:cxn modelId="{9A029671-78E7-458E-AF4B-199D262EF8B1}" type="presParOf" srcId="{333A1088-737F-45CB-B68E-254E46348037}" destId="{6140AFEC-043D-4C43-A2F9-D0F5331DF3A3}" srcOrd="5" destOrd="0" presId="urn:microsoft.com/office/officeart/2005/8/layout/target3"/>
    <dgm:cxn modelId="{FB080EE8-5BAD-4D2F-BF23-25108F5436D1}" type="presParOf" srcId="{333A1088-737F-45CB-B68E-254E46348037}" destId="{9358AC05-5D7D-4327-9F80-1AD486AEA664}" srcOrd="6" destOrd="0" presId="urn:microsoft.com/office/officeart/2005/8/layout/target3"/>
    <dgm:cxn modelId="{6E73C33C-B46C-42F9-B3D8-855C7E553535}" type="presParOf" srcId="{333A1088-737F-45CB-B68E-254E46348037}" destId="{313FC574-E1CD-4FB4-B054-0B805CE0447D}" srcOrd="7" destOrd="0" presId="urn:microsoft.com/office/officeart/2005/8/layout/target3"/>
    <dgm:cxn modelId="{CA4B85F5-8069-4A9D-8EA4-06DBF80A0F11}" type="presParOf" srcId="{333A1088-737F-45CB-B68E-254E46348037}" destId="{619D679B-A015-4ECF-8348-D1034C574F40}" srcOrd="8" destOrd="0" presId="urn:microsoft.com/office/officeart/2005/8/layout/target3"/>
    <dgm:cxn modelId="{99B57A78-A513-41DA-ACCF-323539B9E5F7}" type="presParOf" srcId="{333A1088-737F-45CB-B68E-254E46348037}" destId="{322283A8-4A27-4CDA-BAE3-F381106A9174}" srcOrd="9" destOrd="0" presId="urn:microsoft.com/office/officeart/2005/8/layout/target3"/>
    <dgm:cxn modelId="{EF04D993-9957-4119-AE27-EE914D400877}" type="presParOf" srcId="{333A1088-737F-45CB-B68E-254E46348037}" destId="{FFC9F71D-1B4F-4AD9-A4A6-86ADEFC8AF5C}" srcOrd="10" destOrd="0" presId="urn:microsoft.com/office/officeart/2005/8/layout/target3"/>
    <dgm:cxn modelId="{DC71B804-0562-41CB-A1E6-898A5E5A5680}" type="presParOf" srcId="{333A1088-737F-45CB-B68E-254E46348037}" destId="{25B08C86-7E15-44DC-BE7F-FFB55DD49D12}" srcOrd="11" destOrd="0" presId="urn:microsoft.com/office/officeart/2005/8/layout/target3"/>
    <dgm:cxn modelId="{5AB481B2-D64E-464E-A0C6-AB9C24808BCB}" type="presParOf" srcId="{333A1088-737F-45CB-B68E-254E46348037}" destId="{76644BE8-9D7C-4C09-B250-3D10AF48CBB7}" srcOrd="12" destOrd="0" presId="urn:microsoft.com/office/officeart/2005/8/layout/target3"/>
    <dgm:cxn modelId="{4F556732-51CD-4A37-9D00-4D99948382BE}" type="presParOf" srcId="{333A1088-737F-45CB-B68E-254E46348037}" destId="{EE85B701-7295-41C0-BA7A-34D3756A2AE6}" srcOrd="13" destOrd="0" presId="urn:microsoft.com/office/officeart/2005/8/layout/target3"/>
    <dgm:cxn modelId="{AFBC26E4-7E3F-4727-A3C9-29DE85256175}" type="presParOf" srcId="{333A1088-737F-45CB-B68E-254E46348037}" destId="{8BEBB6EC-1DAA-4CAC-8A25-BC0FCBD5DBD5}" srcOrd="14" destOrd="0" presId="urn:microsoft.com/office/officeart/2005/8/layout/target3"/>
    <dgm:cxn modelId="{567229C3-DB94-482A-AC75-A47FA5D4926C}" type="presParOf" srcId="{333A1088-737F-45CB-B68E-254E46348037}" destId="{AED2198E-93D5-4001-81B4-73124B309672}" srcOrd="15" destOrd="0" presId="urn:microsoft.com/office/officeart/2005/8/layout/target3"/>
    <dgm:cxn modelId="{4F316081-070C-47DA-AC56-93D6F688CAB1}" type="presParOf" srcId="{333A1088-737F-45CB-B68E-254E46348037}" destId="{2BE915AB-18AA-4053-B92C-3BFC9ED204BB}" srcOrd="16" destOrd="0" presId="urn:microsoft.com/office/officeart/2005/8/layout/target3"/>
    <dgm:cxn modelId="{3D34DFC7-9242-4492-9810-BDA9280DAF78}" type="presParOf" srcId="{333A1088-737F-45CB-B68E-254E46348037}" destId="{6BB5E863-4638-4E1D-BFDE-399D028AC4ED}" srcOrd="17" destOrd="0" presId="urn:microsoft.com/office/officeart/2005/8/layout/target3"/>
    <dgm:cxn modelId="{C0DA90C9-DCC0-47D3-A19E-1AD09B1F13DF}" type="presParOf" srcId="{333A1088-737F-45CB-B68E-254E46348037}" destId="{5A5FFA88-C948-4069-8E93-59FA12366E83}" srcOrd="18" destOrd="0" presId="urn:microsoft.com/office/officeart/2005/8/layout/target3"/>
    <dgm:cxn modelId="{C94B89D1-7D8C-45E1-B479-C02A6E0CF4C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10223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ZŠ a MŠ Osoblaha, příspěvková organizace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0223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48572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AUTOR: Jaroslava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Lioliasová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448572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NÁZEV:</a:t>
          </a:r>
          <a:r>
            <a:rPr lang="cs-CZ" sz="200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cs-CZ" sz="2000" kern="1200" baseline="0" dirty="0" smtClean="0">
              <a:latin typeface="Times New Roman" pitchFamily="18" charset="0"/>
              <a:cs typeface="Times New Roman" pitchFamily="18" charset="0"/>
            </a:rPr>
            <a:t>VY_32_INOVACE_15_LIDOVÁ_SLOVESNOST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TEMA: Jaro v lidové slovesnosti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ČÍSLO PROJEKTU: 1.07/1.4.00/21.0816 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0F77-CA74-413A-9F0B-2E541F6A90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19A5-697E-4420-9B0F-02FF96AD70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0F77-CA74-413A-9F0B-2E541F6A90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19A5-697E-4420-9B0F-02FF96AD70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0F77-CA74-413A-9F0B-2E541F6A90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19A5-697E-4420-9B0F-02FF96AD70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0F77-CA74-413A-9F0B-2E541F6A90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19A5-697E-4420-9B0F-02FF96AD70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0F77-CA74-413A-9F0B-2E541F6A90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19A5-697E-4420-9B0F-02FF96AD70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0F77-CA74-413A-9F0B-2E541F6A90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19A5-697E-4420-9B0F-02FF96AD70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0F77-CA74-413A-9F0B-2E541F6A90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19A5-697E-4420-9B0F-02FF96AD70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0F77-CA74-413A-9F0B-2E541F6A90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19A5-697E-4420-9B0F-02FF96AD70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0F77-CA74-413A-9F0B-2E541F6A90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19A5-697E-4420-9B0F-02FF96AD70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0F77-CA74-413A-9F0B-2E541F6A90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19A5-697E-4420-9B0F-02FF96AD70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0F77-CA74-413A-9F0B-2E541F6A90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519A5-697E-4420-9B0F-02FF96AD70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00F77-CA74-413A-9F0B-2E541F6A90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519A5-697E-4420-9B0F-02FF96AD700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omn%C4%9Bnka_lesn%C3%AD" TargetMode="External"/><Relationship Id="rId2" Type="http://schemas.openxmlformats.org/officeDocument/2006/relationships/hyperlink" Target="http://cs.wikipedia.org/wiki/Sn%C4%9B%C5%BEenk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Jaro" TargetMode="External"/><Relationship Id="rId4" Type="http://schemas.openxmlformats.org/officeDocument/2006/relationships/hyperlink" Target="http://cs.wikipedia.org/wiki/%C5%A0pa%C4%8Dek_obecn%C3%B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4409695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913" y="4149725"/>
            <a:ext cx="5778500" cy="1784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Jaro v lidové slovesnosti- poezie, pranostiky. P</a:t>
            </a:r>
            <a:r>
              <a:rPr lang="cs-CZ" sz="2400" b="1" smtClean="0">
                <a:solidFill>
                  <a:schemeClr val="accent1">
                    <a:lumMod val="50000"/>
                  </a:schemeClr>
                </a:solidFill>
              </a:rPr>
              <a:t>ráce 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s textem, přesmyčky.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076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41769" y="5013176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886086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319580"/>
              </p:ext>
            </p:extLst>
          </p:nvPr>
        </p:nvGraphicFramePr>
        <p:xfrm>
          <a:off x="1547813" y="1412875"/>
          <a:ext cx="6096000" cy="138305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březen 2012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Poezie, pranostiky, próza. Práce s textem na téma jaro.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90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Jaro v lidové slovesnosti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Documents and Settings\Pavel\Dokumenty\Obrázky\jar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46350" y="2339181"/>
            <a:ext cx="4051300" cy="30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Poezie v lidové slovesnosti – </a:t>
            </a:r>
            <a:r>
              <a:rPr lang="cs-C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Zdeněk </a:t>
            </a:r>
            <a:r>
              <a:rPr lang="cs-CZ" sz="28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Kriebel</a:t>
            </a:r>
            <a:r>
              <a:rPr lang="cs-C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Březen</a:t>
            </a:r>
            <a:endParaRPr lang="cs-CZ" sz="2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Jako cíp šátečku                                    A v prutech na jívě?</a:t>
            </a:r>
          </a:p>
          <a:p>
            <a:pPr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řepe se nebe mezi mraky.                  Tam to jak housle hraje,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Sněženko, sněžný kvítečku,                 když míza proudí bláznivě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Svolej k nám z jihu ptáky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!           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 hlíny jež rozmrzlá je.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Tvé čisté korunky                                     </a:t>
            </a:r>
          </a:p>
          <a:p>
            <a:pPr algn="ctr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rána se ještě třesou chladem,</a:t>
            </a:r>
          </a:p>
          <a:p>
            <a:pPr algn="ctr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okapu však – jak na strunky     </a:t>
            </a: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Brnká to v slunci mladém.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 se nazývá tento první posel jara?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Documents and Settings\Pavel\Dokumenty\Obrázky\sněženk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392424" y="2683605"/>
            <a:ext cx="2359152" cy="235915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500166" y="1357298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Zkus napsat svou básničku o této květince…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Jarní pranostiky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Březen - za kamna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vlezem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Časné jaro - mnoho vody, jarní deště - mnoho škody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Čím dříve z jara hřmí, tím se země stane úrodnější.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Chladné a vlhké jaro přivozuje neúrodný rok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Jarní déšť je pro rostliny, podzimní pro prameny.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Jarní deště vody kalí.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Kdo na jaře otálí, v zimě pláče.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Čím dříve z jara hřmí, tím se země stane úrodnější.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Špačkové přináší zprávu o jaru, vlaštovky jaro a teplé dny.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Řešení úkolů – dny v kalendáři - pranostiky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Přejdou Hromnice, už je konec sanice.(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února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2. O svatém Tomáši sníh bředne na kaši. (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7. března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3. Na svatého Bedřicha slunko teplem zadýchá.                      (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března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4. Na svatého Řehoře čáp letí přes moře. (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12. března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5. Na Kazimíra pohoda - na brambory úroda. (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 března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6. Pěkný den na svatého Josefa zvěstuje dobrý rok,  prší-li nebo   padá sníh, bude mokro a neúroda.                     (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19. března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Který pták přináší zprávu o příchodu jara?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Documents and Settings\Pavel\Dokumenty\Obrázky\špaček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56000" y="2339181"/>
            <a:ext cx="2032000" cy="3048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285984" y="1500174"/>
            <a:ext cx="4357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Znáš jeho jméno?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42976" y="5929330"/>
            <a:ext cx="7500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Jmenuj další ptáky, kteří se k nám vracejí z teplých krajin.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Zjisti, ke kterému datu v kalendáři se vážou tyto pranostiky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Přejdou Hromnice, už je konec sanice.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2. O svatém Tomáši sníh bředne na kaši.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3. Na svatého Bedřicha slunko teplem zadýchá.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4. Na svatého Řehoře čáp letí přes moře.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5. Na Kazimíra pohoda - na brambory úroda.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6. Pěkný den na svatého Josefa zvěstuje dobrý rok,  prší-li nebo   padá sníh, bude mokro a neúroda.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Písničky o jaru – Jaromír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Nohavica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Voláme sluníčko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Voláme, sluníčko, haló,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haló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     Voláme, človíčku, haló,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haló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epla je na světě málo,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málo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     lásky je na světě málo,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málo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Vylez a rozežeň mraky,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mraky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já ti pomůžu taky,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taky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Voláme, skřivane, haló,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haló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                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ísní je na světě málo,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málo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Přileť a zazpívej pro mě, pro mě,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ijeme přec v jednom domě,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domě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Ukázka prózy s jarní tématikou                                                                              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Daisy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Mrázková – Co je to proti pomněnkám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Byl jeden pramínek a ten pramenil ze země nad Pustou Kamenicí uprostřed kopců, uprostřed lesa, uprostřed mechu, uprostřed jehličí.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Udělal si ve zlatém písečku studánku jako dlaň a pomalounku se v ní otáčel. Nikdo o tom nevěděl, jen ptáček Budníček do něho chodil pít.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Budníček si vždycky ráno stoupl na písek a nabral  kapku vody do zobáčku</a:t>
            </a:r>
          </a:p>
          <a:p>
            <a:pPr>
              <a:buNone/>
            </a:pP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pak se chvíli díval nahoru, zatímco mu voda stékala do hrdla.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Pomněnky rostly okolo. Bylo to nejhezčí místečko na světě, ale to pramínek</a:t>
            </a:r>
          </a:p>
          <a:p>
            <a:pPr>
              <a:buNone/>
            </a:pP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evěděl. Jak by to také mohl vědět? Pramínek se těšil pryč.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„Počkej, pod lesem,” sliboval mu Budníček. „Uvidíš louku, chalupu, děti si přijdou namáčet proutky….”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„Chci to!” vykřikl pramínek a plynul přes kamínky do lesa.  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Těšil se na všecko.                        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úryvek z knihy Chlapeček a dálka   </a:t>
            </a:r>
          </a:p>
          <a:p>
            <a:pPr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Úkoly k textu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Ví, o kom píše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Daisy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Mrázková v této krátké ukázce?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Jak se jmenuje místo uprostřed kopců, uprostřed lesa, uprostřed mechu, uprostřed jehličí?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Jak se jmenuje malý ptáček z ukázky?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Pamatuješ si název květinky, která rostla v okolí?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Které místečko bylo v lese nejkrásnější?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Řešení úkolu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Ví, o kom píše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Daisy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Mrázková v této krátké ukázce?</a:t>
            </a:r>
          </a:p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 PRAMÍNKU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 se jmenuje místo uprostřed kopců, uprostřed lesa, uprostřed mechu, uprostřed jehličí?</a:t>
            </a:r>
          </a:p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PUSTÁ KAMENICE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 se jmenuje malý ptáček z ukázky?</a:t>
            </a:r>
          </a:p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BUDNÍČEK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Pamatuješ si název květinky, která rostla v okolí?</a:t>
            </a:r>
          </a:p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POMNĚNKY</a:t>
            </a: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Uhodneš tyto jarní hádanky?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Tahle rostlinka prý odemyká jaro, jak se jmenuje?</a:t>
            </a:r>
          </a:p>
          <a:p>
            <a:pPr algn="ctr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Široké zvonky, bledé žluté flíčky na každém okvětním lístku ...</a:t>
            </a:r>
          </a:p>
          <a:p>
            <a:pPr algn="ctr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Bílá hvězdička se žlutým středem, na světlých místech v lese                      i mimo něj …</a:t>
            </a:r>
          </a:p>
          <a:p>
            <a:pPr algn="ctr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Řádka bílých zvonečků a tmavě zelené listy, omamná vůně, v celé rostlině jed...</a:t>
            </a:r>
          </a:p>
          <a:p>
            <a:pPr algn="ctr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Není jenom jarní, kvete i v létě, i na podzim, někdy i v zimě, když je teplo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Řešení jarních hádanek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Tahle rostlinka prý odemyká jaro, jak se jmenuje?</a:t>
            </a:r>
          </a:p>
          <a:p>
            <a:pPr algn="ctr">
              <a:buNone/>
            </a:pPr>
            <a:r>
              <a:rPr lang="cs-CZ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sněženka</a:t>
            </a:r>
          </a:p>
          <a:p>
            <a:pPr algn="ctr">
              <a:buNone/>
            </a:pP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Široké zvonky, bledé žluté flíčky na každém okvětním lístku ...</a:t>
            </a:r>
          </a:p>
          <a:p>
            <a:pPr algn="ctr">
              <a:buNone/>
            </a:pPr>
            <a:r>
              <a:rPr lang="cs-CZ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bledule</a:t>
            </a:r>
          </a:p>
          <a:p>
            <a:pPr algn="ctr">
              <a:buNone/>
            </a:pP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Bílá hvězdička se žlutým středem, na světlých místech v lese                      i mimo něj …</a:t>
            </a:r>
          </a:p>
          <a:p>
            <a:pPr algn="ctr">
              <a:buNone/>
            </a:pPr>
            <a:r>
              <a:rPr lang="cs-CZ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sasanka</a:t>
            </a:r>
          </a:p>
          <a:p>
            <a:pPr algn="ctr">
              <a:buNone/>
            </a:pP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Řádka bílých zvonečků a tmavě zelené listy, omamná vůně, v celé rostlině jed...</a:t>
            </a:r>
          </a:p>
          <a:p>
            <a:pPr algn="ctr">
              <a:buNone/>
            </a:pPr>
            <a:r>
              <a:rPr lang="cs-CZ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konvalinka</a:t>
            </a:r>
          </a:p>
          <a:p>
            <a:pPr algn="ctr">
              <a:buNone/>
            </a:pP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Není jenom jarní, kvete i v létě, i na podzim, někdy i v zimě, když je teplo …</a:t>
            </a:r>
          </a:p>
          <a:p>
            <a:pPr algn="ctr">
              <a:buNone/>
            </a:pP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sedmikráska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Dokážeš vyluštit tyto jarní přesmyčky?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  A  K  O  N  L  I  K  A  N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  E  Č  Í  L  K  T  R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K  A  L  F  I  A</a:t>
            </a:r>
          </a:p>
          <a:p>
            <a:pPr algn="r">
              <a:buNone/>
            </a:pPr>
            <a:r>
              <a:rPr lang="cs-CZ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L  U  B  L  E  D  E</a:t>
            </a:r>
          </a:p>
          <a:p>
            <a:pPr algn="r">
              <a:buNone/>
            </a:pPr>
            <a:endParaRPr lang="cs-CZ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  A  N  S  A  S  A          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  E  N  S  Ě  N  A 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Řešení jarních hádanek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Tahle rostlinka prý odemyká jaro, jak se jmenuje?</a:t>
            </a:r>
          </a:p>
          <a:p>
            <a:pPr algn="ctr">
              <a:buNone/>
            </a:pPr>
            <a:r>
              <a:rPr lang="cs-CZ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sněženka</a:t>
            </a:r>
          </a:p>
          <a:p>
            <a:pPr algn="ctr">
              <a:buNone/>
            </a:pP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Široké zvonky, bledé žluté flíčky na každém okvětním lístku ...</a:t>
            </a:r>
          </a:p>
          <a:p>
            <a:pPr algn="ctr">
              <a:buNone/>
            </a:pPr>
            <a:r>
              <a:rPr lang="cs-CZ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bledule</a:t>
            </a:r>
          </a:p>
          <a:p>
            <a:pPr algn="ctr">
              <a:buNone/>
            </a:pP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Bílá hvězdička se žlutým středem, na světlých místech v lese                      i mimo něj …</a:t>
            </a:r>
          </a:p>
          <a:p>
            <a:pPr algn="ctr">
              <a:buNone/>
            </a:pPr>
            <a:r>
              <a:rPr lang="cs-CZ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sasanka</a:t>
            </a:r>
          </a:p>
          <a:p>
            <a:pPr algn="ctr">
              <a:buNone/>
            </a:pP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Řádka bílých zvonečků a tmavě zelené listy, omamná vůně, v celé rostlině jed...</a:t>
            </a:r>
          </a:p>
          <a:p>
            <a:pPr algn="ctr">
              <a:buNone/>
            </a:pPr>
            <a:r>
              <a:rPr lang="cs-CZ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konvalinka</a:t>
            </a:r>
          </a:p>
          <a:p>
            <a:pPr algn="ctr">
              <a:buNone/>
            </a:pP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Není jenom jarní, kvete i v létě, i na podzim, někdy i v zimě, když je teplo …</a:t>
            </a:r>
          </a:p>
          <a:p>
            <a:pPr algn="ctr">
              <a:buNone/>
            </a:pP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sedmikráska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Řešení jarních přesmyček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  A  K  O  N  L  I  K  A  N - KONVALINKA</a:t>
            </a:r>
          </a:p>
          <a:p>
            <a:pPr>
              <a:buNone/>
            </a:pPr>
            <a:r>
              <a:rPr lang="cs-CZ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  E  Č  Í  L  K  T  R - PETRKLÍČ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  A  L  F  I  A – FIALKA                                                         L  U  B  L  E  D  E – BLEDULE     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K  A  N  S  A  S  A  - SASANKA                                                 Ž  E  N  S  Ě  N  A K - SNĚŽENKA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http://cs.wikipedia.org/wiki/Sn%C4%9B%C5%BEenka</a:t>
            </a:r>
            <a:endParaRPr lang="cs-CZ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http://cs.wikipedia.org/wiki/Pomn%C4%9Bnka_lesn%C3%AD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http://cs.wikipedia.org/wiki/%C5%A0pa%C4%8Dek_obecn%C3%BD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hlinkClick r:id="rId5"/>
              </a:rPr>
              <a:t>http://cs.wikipedia.org/wiki/Jaro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226</TotalTime>
  <Words>1070</Words>
  <Application>Microsoft Office PowerPoint</Application>
  <PresentationFormat>Předvádění na obrazovce (4:3)</PresentationFormat>
  <Paragraphs>143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Prezentace aplikace PowerPoint</vt:lpstr>
      <vt:lpstr>Prezentace aplikace PowerPoint</vt:lpstr>
      <vt:lpstr>Jaro v lidové slovesnosti</vt:lpstr>
      <vt:lpstr>Poezie v lidové slovesnosti – Zdeněk Kriebel- Březen</vt:lpstr>
      <vt:lpstr>Jak se nazývá tento první posel jara?</vt:lpstr>
      <vt:lpstr>Jarní pranostiky</vt:lpstr>
      <vt:lpstr>Řešení úkolů – dny v kalendáři - pranostiky</vt:lpstr>
      <vt:lpstr>Který pták přináší zprávu o příchodu jara?</vt:lpstr>
      <vt:lpstr>Zjisti, ke kterému datu v kalendáři se vážou tyto pranostiky?</vt:lpstr>
      <vt:lpstr>Písničky o jaru – Jaromír Nohavica – Voláme sluníčko</vt:lpstr>
      <vt:lpstr> Ukázka prózy s jarní tématikou                                                                                Daisy Mrázková – Co je to proti pomněnkám</vt:lpstr>
      <vt:lpstr>Úkoly k textu</vt:lpstr>
      <vt:lpstr>Řešení úkolu</vt:lpstr>
      <vt:lpstr>Uhodneš tyto jarní hádanky?</vt:lpstr>
      <vt:lpstr>Řešení jarních hádanek</vt:lpstr>
      <vt:lpstr>Dokážeš vyluštit tyto jarní přesmyčky?</vt:lpstr>
      <vt:lpstr>Řešení jarních hádanek</vt:lpstr>
      <vt:lpstr>Řešení jarních přesmyček</vt:lpstr>
      <vt:lpstr>Použité odkazy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Pavel</dc:creator>
  <cp:lastModifiedBy>Student</cp:lastModifiedBy>
  <cp:revision>28</cp:revision>
  <dcterms:created xsi:type="dcterms:W3CDTF">2012-03-18T18:14:55Z</dcterms:created>
  <dcterms:modified xsi:type="dcterms:W3CDTF">2012-06-12T09:39:24Z</dcterms:modified>
</cp:coreProperties>
</file>