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73" r:id="rId3"/>
    <p:sldId id="258" r:id="rId4"/>
    <p:sldId id="278" r:id="rId5"/>
    <p:sldId id="259" r:id="rId6"/>
    <p:sldId id="264" r:id="rId7"/>
    <p:sldId id="284" r:id="rId8"/>
    <p:sldId id="265" r:id="rId9"/>
    <p:sldId id="266" r:id="rId10"/>
    <p:sldId id="280" r:id="rId11"/>
    <p:sldId id="283" r:id="rId12"/>
    <p:sldId id="268" r:id="rId13"/>
    <p:sldId id="269" r:id="rId14"/>
    <p:sldId id="274" r:id="rId15"/>
    <p:sldId id="275" r:id="rId16"/>
    <p:sldId id="276" r:id="rId17"/>
    <p:sldId id="277" r:id="rId18"/>
    <p:sldId id="262"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6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1" qsCatId="simple" csTypeId="urn:microsoft.com/office/officeart/2005/8/colors/accent1_2#1" csCatId="accent1" phldr="1"/>
      <dgm:spPr/>
      <dgm:t>
        <a:bodyPr/>
        <a:lstStyle/>
        <a:p>
          <a:endParaRPr lang="cs-CZ"/>
        </a:p>
      </dgm:t>
    </dgm:pt>
    <dgm:pt modelId="{B651F6E3-6281-48DB-9319-2AEAFDAE7572}">
      <dgm:prSet custT="1"/>
      <dgm:spPr/>
      <dgm:t>
        <a:bodyPr/>
        <a:lstStyle/>
        <a:p>
          <a:pPr algn="l" rtl="0"/>
          <a:r>
            <a:rPr lang="cs-CZ" sz="2000" dirty="0" smtClean="0">
              <a:latin typeface="Times New Roman" pitchFamily="18" charset="0"/>
              <a:cs typeface="Times New Roman" pitchFamily="18" charset="0"/>
            </a:rPr>
            <a:t>NÁZEV:</a:t>
          </a:r>
          <a:r>
            <a:rPr lang="cs-CZ" sz="2000" baseline="0" dirty="0" smtClean="0">
              <a:latin typeface="Times New Roman" pitchFamily="18" charset="0"/>
              <a:cs typeface="Times New Roman" pitchFamily="18" charset="0"/>
            </a:rPr>
            <a:t> </a:t>
          </a:r>
          <a:r>
            <a:rPr lang="cs-CZ" sz="1800" baseline="0" dirty="0" smtClean="0">
              <a:latin typeface="Times New Roman" pitchFamily="18" charset="0"/>
              <a:cs typeface="Times New Roman" pitchFamily="18" charset="0"/>
            </a:rPr>
            <a:t>VY_32_INOVACE_17_LIDOVÁ_SLOVESNOST</a:t>
          </a:r>
          <a:endParaRPr lang="cs-CZ" sz="1800" dirty="0">
            <a:latin typeface="Times New Roman" pitchFamily="18" charset="0"/>
            <a:cs typeface="Times New Roman" pitchFamily="18" charset="0"/>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latin typeface="Times New Roman" pitchFamily="18" charset="0"/>
              <a:cs typeface="Times New Roman" pitchFamily="18" charset="0"/>
            </a:rPr>
            <a:t>NÁZEV ŠKOLY: </a:t>
          </a:r>
          <a:r>
            <a:rPr lang="cs-CZ" sz="1800" dirty="0" smtClean="0">
              <a:latin typeface="Times New Roman" pitchFamily="18" charset="0"/>
              <a:cs typeface="Times New Roman" pitchFamily="18" charset="0"/>
            </a:rPr>
            <a:t>ZŠ a MŠ Osoblaha, příspěvková organizace</a:t>
          </a:r>
          <a:endParaRPr lang="cs-CZ" sz="1800" dirty="0">
            <a:latin typeface="Times New Roman" pitchFamily="18" charset="0"/>
            <a:cs typeface="Times New Roman" pitchFamily="18" charset="0"/>
          </a:endParaRPr>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latin typeface="Times New Roman" pitchFamily="18" charset="0"/>
              <a:cs typeface="Times New Roman" pitchFamily="18" charset="0"/>
            </a:rPr>
            <a:t>AUTOR: Jaroslava </a:t>
          </a:r>
          <a:r>
            <a:rPr lang="cs-CZ" sz="2000" dirty="0" err="1" smtClean="0">
              <a:latin typeface="Times New Roman" pitchFamily="18" charset="0"/>
              <a:cs typeface="Times New Roman" pitchFamily="18" charset="0"/>
            </a:rPr>
            <a:t>Lioliasová</a:t>
          </a:r>
          <a:endParaRPr lang="cs-CZ" sz="2000" dirty="0">
            <a:latin typeface="Times New Roman" pitchFamily="18" charset="0"/>
            <a:cs typeface="Times New Roman" pitchFamily="18" charset="0"/>
          </a:endParaRPr>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latin typeface="Times New Roman" pitchFamily="18" charset="0"/>
              <a:cs typeface="Times New Roman" pitchFamily="18" charset="0"/>
            </a:rPr>
            <a:t>TEMA: Staré řecké báje a pověsti</a:t>
          </a:r>
          <a:r>
            <a:rPr lang="cs-CZ" sz="2000" dirty="0" smtClean="0"/>
            <a:t>.</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latin typeface="Times New Roman" pitchFamily="18" charset="0"/>
              <a:cs typeface="Times New Roman" pitchFamily="18" charset="0"/>
            </a:rPr>
            <a:t>ČÍSLO PROJEKTU: 1.07/1.4.00/21.0816 </a:t>
          </a:r>
          <a:endParaRPr lang="cs-CZ" sz="2000" dirty="0">
            <a:latin typeface="Times New Roman" pitchFamily="18" charset="0"/>
            <a:cs typeface="Times New Roman" pitchFamily="18" charset="0"/>
          </a:endParaRPr>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pt>
    <dgm:pt modelId="{313FC574-E1CD-4FB4-B054-0B805CE0447D}" type="pres">
      <dgm:prSet presAssocID="{B651F6E3-6281-48DB-9319-2AEAFDAE7572}" presName="circle3" presStyleLbl="node1" presStyleIdx="2" presStyleCnt="5"/>
      <dgm:spPr/>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pt>
    <dgm:pt modelId="{FFC9F71D-1B4F-4AD9-A4A6-86ADEFC8AF5C}" type="pres">
      <dgm:prSet presAssocID="{D8197B8C-B260-4A16-BDF4-0947B075E274}" presName="circle4" presStyleLbl="node1" presStyleIdx="3" presStyleCnt="5"/>
      <dgm:spPr/>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pt>
    <dgm:pt modelId="{EE85B701-7295-41C0-BA7A-34D3756A2AE6}" type="pres">
      <dgm:prSet presAssocID="{4C35D32F-0EAB-4CD7-82EE-45574DC2A586}" presName="circle5" presStyleLbl="node1" presStyleIdx="4" presStyleCnt="5"/>
      <dgm:spPr/>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3BFDE744-B384-4754-86C2-40897A533BCD}" type="presOf" srcId="{D1B46980-6531-4606-95E6-44980827E919}" destId="{6140AFEC-043D-4C43-A2F9-D0F5331DF3A3}"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3124E46A-3653-497D-A3E7-C67546AB9518}" type="presOf" srcId="{D1D4F407-5343-4D3F-B5B9-D407B03CAEB4}" destId="{D005CE8C-CC26-4C3E-AC11-E15060ECD759}" srcOrd="0" destOrd="0" presId="urn:microsoft.com/office/officeart/2005/8/layout/target3"/>
    <dgm:cxn modelId="{F3C372A3-A529-4867-AE24-3B22E73EB1FC}" type="presOf" srcId="{4C35D32F-0EAB-4CD7-82EE-45574DC2A586}" destId="{890E4F0B-2866-4A3F-A3C7-2A14B1797930}" srcOrd="1" destOrd="0" presId="urn:microsoft.com/office/officeart/2005/8/layout/target3"/>
    <dgm:cxn modelId="{A56D9D75-0D0A-4FA6-B8A6-CE46CB08F724}" type="presOf" srcId="{D8197B8C-B260-4A16-BDF4-0947B075E274}" destId="{25B08C86-7E15-44DC-BE7F-FFB55DD49D12}" srcOrd="0" destOrd="0" presId="urn:microsoft.com/office/officeart/2005/8/layout/target3"/>
    <dgm:cxn modelId="{E5754C53-44F6-4E11-A7DF-B79647D079D8}" type="presOf" srcId="{B651F6E3-6281-48DB-9319-2AEAFDAE7572}" destId="{619D679B-A015-4ECF-8348-D1034C574F40}" srcOrd="0" destOrd="0" presId="urn:microsoft.com/office/officeart/2005/8/layout/target3"/>
    <dgm:cxn modelId="{43F8FEB4-C0DA-48F0-9B5D-373B9DC3FAA5}" type="presOf" srcId="{4C35D32F-0EAB-4CD7-82EE-45574DC2A586}" destId="{8BEBB6EC-1DAA-4CAC-8A25-BC0FCBD5DBD5}"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DED25211-B7A3-4F39-90F3-FEDF28029D82}" type="presOf" srcId="{D1D4F407-5343-4D3F-B5B9-D407B03CAEB4}" destId="{AED2198E-93D5-4001-81B4-73124B309672}" srcOrd="1" destOrd="0" presId="urn:microsoft.com/office/officeart/2005/8/layout/target3"/>
    <dgm:cxn modelId="{013EC5AD-1A6C-43C4-A695-386F7A8A5EA5}" type="presOf" srcId="{D1B46980-6531-4606-95E6-44980827E919}" destId="{2BE915AB-18AA-4053-B92C-3BFC9ED204BB}" srcOrd="1" destOrd="0" presId="urn:microsoft.com/office/officeart/2005/8/layout/target3"/>
    <dgm:cxn modelId="{D258D285-171F-46E3-9333-E3400254CA99}" type="presOf" srcId="{B651F6E3-6281-48DB-9319-2AEAFDAE7572}" destId="{6BB5E863-4638-4E1D-BFDE-399D028AC4ED}" srcOrd="1" destOrd="0" presId="urn:microsoft.com/office/officeart/2005/8/layout/target3"/>
    <dgm:cxn modelId="{05C4EC72-0E50-4A47-8C25-55114B445F43}" type="presOf" srcId="{757F3AB3-0718-4624-B441-E567A8F0AB56}" destId="{333A1088-737F-45CB-B68E-254E46348037}" srcOrd="0" destOrd="0" presId="urn:microsoft.com/office/officeart/2005/8/layout/target3"/>
    <dgm:cxn modelId="{6511098B-7D86-4AFC-AF27-EB143E5BAE93}" type="presOf" srcId="{D8197B8C-B260-4A16-BDF4-0947B075E274}" destId="{5A5FFA88-C948-4069-8E93-59FA12366E83}"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6ED8CAF9-02D4-4A48-844E-A73833900C39}" type="presParOf" srcId="{333A1088-737F-45CB-B68E-254E46348037}" destId="{F5ABB229-8D3B-4694-996A-96F23CF14429}" srcOrd="0" destOrd="0" presId="urn:microsoft.com/office/officeart/2005/8/layout/target3"/>
    <dgm:cxn modelId="{B90A8A33-028D-41D0-AB49-A44A0FA93668}" type="presParOf" srcId="{333A1088-737F-45CB-B68E-254E46348037}" destId="{F41139FD-01EE-4571-8B17-4FB00FC51163}" srcOrd="1" destOrd="0" presId="urn:microsoft.com/office/officeart/2005/8/layout/target3"/>
    <dgm:cxn modelId="{280275B7-2900-4840-8B03-06A75C077083}" type="presParOf" srcId="{333A1088-737F-45CB-B68E-254E46348037}" destId="{D005CE8C-CC26-4C3E-AC11-E15060ECD759}" srcOrd="2" destOrd="0" presId="urn:microsoft.com/office/officeart/2005/8/layout/target3"/>
    <dgm:cxn modelId="{F8D50E0F-D368-4B62-A558-00AACC9C5DD3}" type="presParOf" srcId="{333A1088-737F-45CB-B68E-254E46348037}" destId="{2C702D82-9B77-49B7-9568-BB8EB47C3372}" srcOrd="3" destOrd="0" presId="urn:microsoft.com/office/officeart/2005/8/layout/target3"/>
    <dgm:cxn modelId="{A4C00872-F15B-4C9E-8FF9-6676AD3FF1BF}" type="presParOf" srcId="{333A1088-737F-45CB-B68E-254E46348037}" destId="{A52A0455-90FF-4808-ABD0-F02540D31D5A}" srcOrd="4" destOrd="0" presId="urn:microsoft.com/office/officeart/2005/8/layout/target3"/>
    <dgm:cxn modelId="{29CF69F4-0530-4619-A427-5D7AD80A7C4A}" type="presParOf" srcId="{333A1088-737F-45CB-B68E-254E46348037}" destId="{6140AFEC-043D-4C43-A2F9-D0F5331DF3A3}" srcOrd="5" destOrd="0" presId="urn:microsoft.com/office/officeart/2005/8/layout/target3"/>
    <dgm:cxn modelId="{8D0C5ABE-01CD-411A-AE5E-D38B313B1865}" type="presParOf" srcId="{333A1088-737F-45CB-B68E-254E46348037}" destId="{9358AC05-5D7D-4327-9F80-1AD486AEA664}" srcOrd="6" destOrd="0" presId="urn:microsoft.com/office/officeart/2005/8/layout/target3"/>
    <dgm:cxn modelId="{468A0C10-ADEE-418D-9227-90669F6108E7}" type="presParOf" srcId="{333A1088-737F-45CB-B68E-254E46348037}" destId="{313FC574-E1CD-4FB4-B054-0B805CE0447D}" srcOrd="7" destOrd="0" presId="urn:microsoft.com/office/officeart/2005/8/layout/target3"/>
    <dgm:cxn modelId="{FE23E46A-CAFF-44BA-9488-01F862676DAA}" type="presParOf" srcId="{333A1088-737F-45CB-B68E-254E46348037}" destId="{619D679B-A015-4ECF-8348-D1034C574F40}" srcOrd="8" destOrd="0" presId="urn:microsoft.com/office/officeart/2005/8/layout/target3"/>
    <dgm:cxn modelId="{CC0AA51C-1A50-45F7-AE7B-40571FF77648}" type="presParOf" srcId="{333A1088-737F-45CB-B68E-254E46348037}" destId="{322283A8-4A27-4CDA-BAE3-F381106A9174}" srcOrd="9" destOrd="0" presId="urn:microsoft.com/office/officeart/2005/8/layout/target3"/>
    <dgm:cxn modelId="{D0319001-FEF9-4126-BCE1-2B5FAA1C7784}" type="presParOf" srcId="{333A1088-737F-45CB-B68E-254E46348037}" destId="{FFC9F71D-1B4F-4AD9-A4A6-86ADEFC8AF5C}" srcOrd="10" destOrd="0" presId="urn:microsoft.com/office/officeart/2005/8/layout/target3"/>
    <dgm:cxn modelId="{CA1AF91E-FDCE-44B2-A9ED-465D5E61EB20}" type="presParOf" srcId="{333A1088-737F-45CB-B68E-254E46348037}" destId="{25B08C86-7E15-44DC-BE7F-FFB55DD49D12}" srcOrd="11" destOrd="0" presId="urn:microsoft.com/office/officeart/2005/8/layout/target3"/>
    <dgm:cxn modelId="{DB70D912-51B8-4970-9A41-90048E828EFD}" type="presParOf" srcId="{333A1088-737F-45CB-B68E-254E46348037}" destId="{76644BE8-9D7C-4C09-B250-3D10AF48CBB7}" srcOrd="12" destOrd="0" presId="urn:microsoft.com/office/officeart/2005/8/layout/target3"/>
    <dgm:cxn modelId="{E0A13F14-EC79-478D-BA5E-CBEE586038D1}" type="presParOf" srcId="{333A1088-737F-45CB-B68E-254E46348037}" destId="{EE85B701-7295-41C0-BA7A-34D3756A2AE6}" srcOrd="13" destOrd="0" presId="urn:microsoft.com/office/officeart/2005/8/layout/target3"/>
    <dgm:cxn modelId="{7E7FF21D-6F97-419E-830E-90C7AA9B4E8F}" type="presParOf" srcId="{333A1088-737F-45CB-B68E-254E46348037}" destId="{8BEBB6EC-1DAA-4CAC-8A25-BC0FCBD5DBD5}" srcOrd="14" destOrd="0" presId="urn:microsoft.com/office/officeart/2005/8/layout/target3"/>
    <dgm:cxn modelId="{67170425-ACF4-483F-A55A-E7A84F780434}" type="presParOf" srcId="{333A1088-737F-45CB-B68E-254E46348037}" destId="{AED2198E-93D5-4001-81B4-73124B309672}" srcOrd="15" destOrd="0" presId="urn:microsoft.com/office/officeart/2005/8/layout/target3"/>
    <dgm:cxn modelId="{4E87F158-DE76-46AC-874B-3965D1B48093}" type="presParOf" srcId="{333A1088-737F-45CB-B68E-254E46348037}" destId="{2BE915AB-18AA-4053-B92C-3BFC9ED204BB}" srcOrd="16" destOrd="0" presId="urn:microsoft.com/office/officeart/2005/8/layout/target3"/>
    <dgm:cxn modelId="{9E4E7DE6-F03B-4AD9-A67D-4CF83E831D71}" type="presParOf" srcId="{333A1088-737F-45CB-B68E-254E46348037}" destId="{6BB5E863-4638-4E1D-BFDE-399D028AC4ED}" srcOrd="17" destOrd="0" presId="urn:microsoft.com/office/officeart/2005/8/layout/target3"/>
    <dgm:cxn modelId="{D0E25DD4-FC2C-4DE3-BD2E-392613C0EAF9}" type="presParOf" srcId="{333A1088-737F-45CB-B68E-254E46348037}" destId="{5A5FFA88-C948-4069-8E93-59FA12366E83}" srcOrd="18" destOrd="0" presId="urn:microsoft.com/office/officeart/2005/8/layout/target3"/>
    <dgm:cxn modelId="{4DF56871-F55A-4AB1-AA6A-F111BBFB358B}"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latin typeface="Times New Roman" pitchFamily="18" charset="0"/>
              <a:cs typeface="Times New Roman" pitchFamily="18" charset="0"/>
            </a:rPr>
            <a:t>NÁZEV ŠKOLY: </a:t>
          </a:r>
          <a:r>
            <a:rPr lang="cs-CZ" sz="1800" kern="1200" dirty="0" smtClean="0">
              <a:latin typeface="Times New Roman" pitchFamily="18" charset="0"/>
              <a:cs typeface="Times New Roman" pitchFamily="18" charset="0"/>
            </a:rPr>
            <a:t>ZŠ a MŠ Osoblaha, příspěvková organizace</a:t>
          </a:r>
          <a:endParaRPr lang="cs-CZ" sz="1800" kern="1200" dirty="0">
            <a:latin typeface="Times New Roman" pitchFamily="18" charset="0"/>
            <a:cs typeface="Times New Roman" pitchFamily="18" charset="0"/>
          </a:endParaRPr>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latin typeface="Times New Roman" pitchFamily="18" charset="0"/>
              <a:cs typeface="Times New Roman" pitchFamily="18" charset="0"/>
            </a:rPr>
            <a:t>AUTOR: Jaroslava </a:t>
          </a:r>
          <a:r>
            <a:rPr lang="cs-CZ" sz="2000" kern="1200" dirty="0" err="1" smtClean="0">
              <a:latin typeface="Times New Roman" pitchFamily="18" charset="0"/>
              <a:cs typeface="Times New Roman" pitchFamily="18" charset="0"/>
            </a:rPr>
            <a:t>Lioliasová</a:t>
          </a:r>
          <a:endParaRPr lang="cs-CZ" sz="2000" kern="1200" dirty="0">
            <a:latin typeface="Times New Roman" pitchFamily="18" charset="0"/>
            <a:cs typeface="Times New Roman" pitchFamily="18" charset="0"/>
          </a:endParaRPr>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latin typeface="Times New Roman" pitchFamily="18" charset="0"/>
              <a:cs typeface="Times New Roman" pitchFamily="18" charset="0"/>
            </a:rPr>
            <a:t>NÁZEV:</a:t>
          </a:r>
          <a:r>
            <a:rPr lang="cs-CZ" sz="2000" kern="1200" baseline="0" dirty="0" smtClean="0">
              <a:latin typeface="Times New Roman" pitchFamily="18" charset="0"/>
              <a:cs typeface="Times New Roman" pitchFamily="18" charset="0"/>
            </a:rPr>
            <a:t> </a:t>
          </a:r>
          <a:r>
            <a:rPr lang="cs-CZ" sz="1800" kern="1200" baseline="0" dirty="0" smtClean="0">
              <a:latin typeface="Times New Roman" pitchFamily="18" charset="0"/>
              <a:cs typeface="Times New Roman" pitchFamily="18" charset="0"/>
            </a:rPr>
            <a:t>VY_32_INOVACE_17_LIDOVÁ_SLOVESNOST</a:t>
          </a:r>
          <a:endParaRPr lang="cs-CZ" sz="1800" kern="1200" dirty="0">
            <a:latin typeface="Times New Roman" pitchFamily="18" charset="0"/>
            <a:cs typeface="Times New Roman" pitchFamily="18" charset="0"/>
          </a:endParaRPr>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latin typeface="Times New Roman" pitchFamily="18" charset="0"/>
              <a:cs typeface="Times New Roman" pitchFamily="18" charset="0"/>
            </a:rPr>
            <a:t>TEMA: Staré řecké báje a pověsti</a:t>
          </a:r>
          <a:r>
            <a:rPr lang="cs-CZ" sz="2000" kern="1200" dirty="0" smtClean="0"/>
            <a:t>.</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latin typeface="Times New Roman" pitchFamily="18" charset="0"/>
              <a:cs typeface="Times New Roman" pitchFamily="18" charset="0"/>
            </a:rPr>
            <a:t>ČÍSLO PROJEKTU: 1.07/1.4.00/21.0816 </a:t>
          </a:r>
          <a:endParaRPr lang="cs-CZ" sz="2000" kern="1200" dirty="0">
            <a:latin typeface="Times New Roman" pitchFamily="18" charset="0"/>
            <a:cs typeface="Times New Roman" pitchFamily="18" charset="0"/>
          </a:endParaRPr>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4F8F6D1-0BB6-4755-9B1F-A1610E6A2FF4}"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530141877"/>
      </p:ext>
    </p:extLst>
  </p:cSld>
  <p:clrMapOvr>
    <a:masterClrMapping/>
  </p:clrMapOvr>
  <p:transition>
    <p:wheel spokes="8"/>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4F8F6D1-0BB6-4755-9B1F-A1610E6A2FF4}"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2319526370"/>
      </p:ext>
    </p:extLst>
  </p:cSld>
  <p:clrMapOvr>
    <a:masterClrMapping/>
  </p:clrMapOvr>
  <p:transition>
    <p:wheel spokes="8"/>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4F8F6D1-0BB6-4755-9B1F-A1610E6A2FF4}"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355270859"/>
      </p:ext>
    </p:extLst>
  </p:cSld>
  <p:clrMapOvr>
    <a:masterClrMapping/>
  </p:clrMapOvr>
  <p:transition>
    <p:wheel spokes="8"/>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4F8F6D1-0BB6-4755-9B1F-A1610E6A2FF4}" type="datetimeFigureOut">
              <a:rPr lang="cs-CZ" smtClean="0"/>
              <a:pPr/>
              <a:t>12.6.2012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3017762527"/>
      </p:ext>
    </p:extLst>
  </p:cSld>
  <p:clrMapOvr>
    <a:masterClrMapping/>
  </p:clrMapOvr>
  <p:transition>
    <p:wheel spokes="8"/>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4F8F6D1-0BB6-4755-9B1F-A1610E6A2FF4}" type="datetimeFigureOut">
              <a:rPr lang="cs-CZ" smtClean="0"/>
              <a:pPr/>
              <a:t>12.6.2012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598379773"/>
      </p:ext>
    </p:extLst>
  </p:cSld>
  <p:clrMapOvr>
    <a:masterClrMapping/>
  </p:clrMapOvr>
  <p:transition>
    <p:wheel spokes="8"/>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4F8F6D1-0BB6-4755-9B1F-A1610E6A2FF4}" type="datetimeFigureOut">
              <a:rPr lang="cs-CZ" smtClean="0"/>
              <a:pPr/>
              <a:t>12.6.2012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1097585585"/>
      </p:ext>
    </p:extLst>
  </p:cSld>
  <p:clrMapOvr>
    <a:masterClrMapping/>
  </p:clrMapOvr>
  <p:transition>
    <p:wheel spokes="8"/>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4F8F6D1-0BB6-4755-9B1F-A1610E6A2FF4}" type="datetimeFigureOut">
              <a:rPr lang="cs-CZ" smtClean="0"/>
              <a:pPr/>
              <a:t>12.6.2012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814419263"/>
      </p:ext>
    </p:extLst>
  </p:cSld>
  <p:clrMapOvr>
    <a:masterClrMapping/>
  </p:clrMapOvr>
  <p:transition>
    <p:wheel spokes="8"/>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4F8F6D1-0BB6-4755-9B1F-A1610E6A2FF4}" type="datetimeFigureOut">
              <a:rPr lang="cs-CZ" smtClean="0"/>
              <a:pPr/>
              <a:t>12.6.2012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697127710"/>
      </p:ext>
    </p:extLst>
  </p:cSld>
  <p:clrMapOvr>
    <a:masterClrMapping/>
  </p:clrMapOvr>
  <p:transition>
    <p:wheel spokes="8"/>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4F8F6D1-0BB6-4755-9B1F-A1610E6A2FF4}" type="datetimeFigureOut">
              <a:rPr lang="cs-CZ" smtClean="0"/>
              <a:pPr/>
              <a:t>12.6.2012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3611858167"/>
      </p:ext>
    </p:extLst>
  </p:cSld>
  <p:clrMapOvr>
    <a:masterClrMapping/>
  </p:clrMapOvr>
  <p:transition>
    <p:wheel spokes="8"/>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4F8F6D1-0BB6-4755-9B1F-A1610E6A2FF4}"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3780031996"/>
      </p:ext>
    </p:extLst>
  </p:cSld>
  <p:clrMapOvr>
    <a:masterClrMapping/>
  </p:clrMapOvr>
  <p:transition>
    <p:wheel spokes="8"/>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4F8F6D1-0BB6-4755-9B1F-A1610E6A2FF4}"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6F0638-F072-4688-B326-4B85A1B6DD67}" type="slidenum">
              <a:rPr lang="cs-CZ" smtClean="0"/>
              <a:pPr/>
              <a:t>‹#›</a:t>
            </a:fld>
            <a:endParaRPr lang="cs-CZ"/>
          </a:p>
        </p:txBody>
      </p:sp>
    </p:spTree>
    <p:extLst>
      <p:ext uri="{BB962C8B-B14F-4D97-AF65-F5344CB8AC3E}">
        <p14:creationId xmlns:p14="http://schemas.microsoft.com/office/powerpoint/2010/main" val="684116313"/>
      </p:ext>
    </p:extLst>
  </p:cSld>
  <p:clrMapOvr>
    <a:masterClrMapping/>
  </p:clrMapOvr>
  <p:transition>
    <p:wheel spokes="8"/>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F8F6D1-0BB6-4755-9B1F-A1610E6A2FF4}" type="datetimeFigureOut">
              <a:rPr lang="cs-CZ" smtClean="0"/>
              <a:pPr/>
              <a:t>12.6.2012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F0638-F072-4688-B326-4B85A1B6DD67}" type="slidenum">
              <a:rPr lang="cs-CZ" smtClean="0"/>
              <a:pPr/>
              <a:t>‹#›</a:t>
            </a:fld>
            <a:endParaRPr lang="cs-CZ"/>
          </a:p>
        </p:txBody>
      </p:sp>
    </p:spTree>
    <p:extLst>
      <p:ext uri="{BB962C8B-B14F-4D97-AF65-F5344CB8AC3E}">
        <p14:creationId xmlns:p14="http://schemas.microsoft.com/office/powerpoint/2010/main" val="28960714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wheel spokes="8"/>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cs.wikipedia.org/wiki/Zeus" TargetMode="External"/><Relationship Id="rId2" Type="http://schemas.openxmlformats.org/officeDocument/2006/relationships/hyperlink" Target="http://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002211897"/>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Podnadpis 2"/>
          <p:cNvSpPr>
            <a:spLocks noGrp="1"/>
          </p:cNvSpPr>
          <p:nvPr>
            <p:ph type="subTitle" idx="1"/>
          </p:nvPr>
        </p:nvSpPr>
        <p:spPr>
          <a:xfrm>
            <a:off x="1331913" y="4149724"/>
            <a:ext cx="5778500" cy="2087587"/>
          </a:xfrm>
        </p:spPr>
        <p:txBody>
          <a:bodyPr rtlCol="0">
            <a:normAutofit/>
          </a:bodyPr>
          <a:lstStyle/>
          <a:p>
            <a:pPr eaLnBrk="1" fontAlgn="auto" hangingPunct="1">
              <a:spcAft>
                <a:spcPts val="0"/>
              </a:spcAft>
              <a:buFont typeface="Arial" pitchFamily="34" charset="0"/>
              <a:buNone/>
              <a:defRPr/>
            </a:pPr>
            <a:r>
              <a:rPr lang="cs-CZ" sz="2000" b="1" dirty="0" smtClean="0">
                <a:solidFill>
                  <a:schemeClr val="accent1">
                    <a:lumMod val="50000"/>
                  </a:schemeClr>
                </a:solidFill>
                <a:latin typeface="Times New Roman" pitchFamily="18" charset="0"/>
                <a:cs typeface="Times New Roman" pitchFamily="18" charset="0"/>
              </a:rPr>
              <a:t> Mýtické postavy starých řeckých bájí a pověstí.</a:t>
            </a:r>
            <a:endParaRPr lang="cs-CZ" sz="2000" b="1" dirty="0">
              <a:solidFill>
                <a:schemeClr val="accent1">
                  <a:lumMod val="50000"/>
                </a:schemeClr>
              </a:solidFill>
              <a:latin typeface="Times New Roman" pitchFamily="18" charset="0"/>
              <a:cs typeface="Times New Roman" pitchFamily="18" charset="0"/>
            </a:endParaRPr>
          </a:p>
        </p:txBody>
      </p:sp>
      <p:pic>
        <p:nvPicPr>
          <p:cNvPr id="3076" name="Obrázek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547813" y="4797425"/>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5902904"/>
      </p:ext>
    </p:extLst>
  </p:cSld>
  <p:clrMapOvr>
    <a:masterClrMapping/>
  </p:clrMapOvr>
  <p:transition>
    <p:wheel spokes="8"/>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847750901"/>
              </p:ext>
            </p:extLst>
          </p:nvPr>
        </p:nvGraphicFramePr>
        <p:xfrm>
          <a:off x="1547813" y="1412875"/>
          <a:ext cx="6096000" cy="1383056"/>
        </p:xfrm>
        <a:graphic>
          <a:graphicData uri="http://schemas.openxmlformats.org/drawingml/2006/table">
            <a:tbl>
              <a:tblPr/>
              <a:tblGrid>
                <a:gridCol w="3048000"/>
                <a:gridCol w="3048000"/>
              </a:tblGrid>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1" i="0" u="none" strike="noStrike" cap="none" normalizeH="0" baseline="0" dirty="0" smtClean="0">
                          <a:ln>
                            <a:noFill/>
                          </a:ln>
                          <a:solidFill>
                            <a:srgbClr val="FFFFFF"/>
                          </a:solidFill>
                          <a:effectLst/>
                          <a:latin typeface="Calibri" pitchFamily="34" charset="0"/>
                        </a:rPr>
                        <a:t>Datum vytvoření projektu</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1" i="0" u="none" strike="noStrike" cap="none" normalizeH="0" baseline="0" dirty="0" smtClean="0">
                          <a:ln>
                            <a:noFill/>
                          </a:ln>
                          <a:solidFill>
                            <a:srgbClr val="FFFFFF"/>
                          </a:solidFill>
                          <a:effectLst/>
                          <a:latin typeface="Calibri" pitchFamily="34" charset="0"/>
                        </a:rPr>
                        <a:t> duben 2012</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Ročník</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5.</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Popis prezentace</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Times New Roman" pitchFamily="18" charset="0"/>
                          <a:cs typeface="Times New Roman" pitchFamily="18" charset="0"/>
                        </a:rPr>
                        <a:t>Mýtické postavy starých řeckých bájí a pověstí. </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gradFill>
                      <a:gsLst>
                        <a:gs pos="0">
                          <a:srgbClr val="FFFFFF"/>
                        </a:gs>
                        <a:gs pos="7001">
                          <a:srgbClr val="E6E6E6"/>
                        </a:gs>
                        <a:gs pos="17000">
                          <a:schemeClr val="accent1">
                            <a:lumMod val="32000"/>
                            <a:lumOff val="68000"/>
                            <a:alpha val="83000"/>
                          </a:schemeClr>
                        </a:gs>
                        <a:gs pos="79000">
                          <a:srgbClr val="E6E6E6"/>
                        </a:gs>
                        <a:gs pos="85001">
                          <a:srgbClr val="7D8496"/>
                        </a:gs>
                        <a:gs pos="100000">
                          <a:srgbClr val="E6E6E6"/>
                        </a:gs>
                      </a:gsLst>
                      <a:lin ang="5400000" scaled="0"/>
                    </a:gradFill>
                  </a:tcPr>
                </a:tc>
              </a:tr>
            </a:tbl>
          </a:graphicData>
        </a:graphic>
      </p:graphicFrame>
    </p:spTree>
    <p:extLst>
      <p:ext uri="{BB962C8B-B14F-4D97-AF65-F5344CB8AC3E}">
        <p14:creationId xmlns:p14="http://schemas.microsoft.com/office/powerpoint/2010/main" val="654068154"/>
      </p:ext>
    </p:extLst>
  </p:cSld>
  <p:clrMapOvr>
    <a:masterClrMapping/>
  </p:clrMapOvr>
  <p:transition>
    <p:wheel spokes="8"/>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1366743" y="836712"/>
            <a:ext cx="4666393" cy="707886"/>
          </a:xfrm>
          <a:prstGeom prst="rect">
            <a:avLst/>
          </a:prstGeom>
          <a:noFill/>
        </p:spPr>
        <p:txBody>
          <a:bodyPr wrap="square" lIns="91440" tIns="45720" rIns="91440" bIns="45720">
            <a:spAutoFit/>
          </a:bodyPr>
          <a:lstStyle/>
          <a:p>
            <a:pPr algn="r"/>
            <a:r>
              <a:rPr lang="cs-CZ" sz="40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       </a:t>
            </a:r>
            <a:endParaRPr lang="cs-CZ" sz="40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Times New Roman" pitchFamily="18" charset="0"/>
              <a:cs typeface="Times New Roman" pitchFamily="18" charset="0"/>
            </a:endParaRPr>
          </a:p>
        </p:txBody>
      </p:sp>
      <p:sp>
        <p:nvSpPr>
          <p:cNvPr id="4" name="TextovéPole 3"/>
          <p:cNvSpPr txBox="1"/>
          <p:nvPr/>
        </p:nvSpPr>
        <p:spPr>
          <a:xfrm>
            <a:off x="1043608" y="692696"/>
            <a:ext cx="7488832"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STARÉ ŘECKÉ BÁJE A POVĚSTI</a:t>
            </a:r>
            <a:endParaRPr lang="cs-CZ" sz="3600" dirty="0">
              <a:latin typeface="Times New Roman" pitchFamily="18" charset="0"/>
              <a:cs typeface="Times New Roman" pitchFamily="18" charset="0"/>
            </a:endParaRPr>
          </a:p>
        </p:txBody>
      </p:sp>
      <p:pic>
        <p:nvPicPr>
          <p:cNvPr id="1027" name="Picture 3"/>
          <p:cNvPicPr>
            <a:picLocks noChangeAspect="1" noChangeArrowheads="1"/>
          </p:cNvPicPr>
          <p:nvPr/>
        </p:nvPicPr>
        <p:blipFill>
          <a:blip r:embed="rId2"/>
          <a:srcRect/>
          <a:stretch>
            <a:fillRect/>
          </a:stretch>
        </p:blipFill>
        <p:spPr bwMode="auto">
          <a:xfrm>
            <a:off x="2214546" y="2296648"/>
            <a:ext cx="4500593" cy="2775426"/>
          </a:xfrm>
          <a:prstGeom prst="rect">
            <a:avLst/>
          </a:prstGeom>
          <a:noFill/>
          <a:ln w="9525">
            <a:noFill/>
            <a:miter lim="800000"/>
            <a:headEnd/>
            <a:tailEnd/>
          </a:ln>
          <a:effectLst/>
        </p:spPr>
      </p:pic>
    </p:spTree>
    <p:extLst>
      <p:ext uri="{BB962C8B-B14F-4D97-AF65-F5344CB8AC3E}">
        <p14:creationId xmlns:p14="http://schemas.microsoft.com/office/powerpoint/2010/main" val="721685372"/>
      </p:ext>
    </p:extLst>
  </p:cSld>
  <p:clrMapOvr>
    <a:masterClrMapping/>
  </p:clrMapOvr>
  <p:transition>
    <p:wheel spokes="8"/>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latin typeface="Times New Roman" pitchFamily="18" charset="0"/>
                <a:cs typeface="Times New Roman" pitchFamily="18" charset="0"/>
              </a:rPr>
              <a:t>Staré řecké báje a pověsti v knize Eduarda </a:t>
            </a:r>
            <a:r>
              <a:rPr lang="cs-CZ" sz="2800" dirty="0" err="1" smtClean="0">
                <a:latin typeface="Times New Roman" pitchFamily="18" charset="0"/>
                <a:cs typeface="Times New Roman" pitchFamily="18" charset="0"/>
              </a:rPr>
              <a:t>Petišky</a:t>
            </a:r>
            <a:endParaRPr lang="cs-CZ" sz="2800" dirty="0">
              <a:latin typeface="Times New Roman" pitchFamily="18" charset="0"/>
              <a:cs typeface="Times New Roman" pitchFamily="18" charset="0"/>
            </a:endParaRPr>
          </a:p>
        </p:txBody>
      </p:sp>
      <p:sp>
        <p:nvSpPr>
          <p:cNvPr id="3" name="Zástupný symbol pro obsah 2"/>
          <p:cNvSpPr>
            <a:spLocks noGrp="1"/>
          </p:cNvSpPr>
          <p:nvPr>
            <p:ph idx="1"/>
          </p:nvPr>
        </p:nvSpPr>
        <p:spPr/>
        <p:txBody>
          <a:bodyPr>
            <a:normAutofit fontScale="70000" lnSpcReduction="20000"/>
          </a:bodyPr>
          <a:lstStyle/>
          <a:p>
            <a:r>
              <a:rPr lang="cs-CZ" dirty="0" smtClean="0">
                <a:latin typeface="Times New Roman" pitchFamily="18" charset="0"/>
                <a:cs typeface="Times New Roman" pitchFamily="18" charset="0"/>
              </a:rPr>
              <a:t>Obsah knihy:</a:t>
            </a:r>
          </a:p>
          <a:p>
            <a:r>
              <a:rPr lang="cs-CZ" dirty="0" smtClean="0">
                <a:latin typeface="Times New Roman" pitchFamily="18" charset="0"/>
                <a:cs typeface="Times New Roman" pitchFamily="18" charset="0"/>
              </a:rPr>
              <a:t>Kniha je zpracováním mýtů starého Řecka. Podobně jako většina starověkých pověstí, i tyto popisují názory tehdejších lidí na vznik světa, lidstva a podobné otázky.</a:t>
            </a:r>
          </a:p>
          <a:p>
            <a:r>
              <a:rPr lang="cs-CZ" dirty="0" smtClean="0">
                <a:latin typeface="Times New Roman" pitchFamily="18" charset="0"/>
                <a:cs typeface="Times New Roman" pitchFamily="18" charset="0"/>
              </a:rPr>
              <a:t>Řekové věřili v přítomnost bohů, ale na rozdíl například                           od židovského náboženství, měli bohů mnoho a tito bohové                       se svými vlastnostmi velmi podobali lidem.</a:t>
            </a:r>
          </a:p>
          <a:p>
            <a:r>
              <a:rPr lang="cs-CZ" dirty="0" smtClean="0">
                <a:latin typeface="Times New Roman" pitchFamily="18" charset="0"/>
                <a:cs typeface="Times New Roman" pitchFamily="18" charset="0"/>
              </a:rPr>
              <a:t>V knize však nejsou pověsti jen o bozích a jejich činech, ale i o slavných řeckých hrdinech, jako byli Hérakles, Perseus, </a:t>
            </a:r>
            <a:r>
              <a:rPr lang="cs-CZ" dirty="0" err="1" smtClean="0">
                <a:latin typeface="Times New Roman" pitchFamily="18" charset="0"/>
                <a:cs typeface="Times New Roman" pitchFamily="18" charset="0"/>
              </a:rPr>
              <a:t>Théseus</a:t>
            </a:r>
            <a:r>
              <a:rPr lang="cs-CZ" dirty="0" smtClean="0">
                <a:latin typeface="Times New Roman" pitchFamily="18" charset="0"/>
                <a:cs typeface="Times New Roman" pitchFamily="18" charset="0"/>
              </a:rPr>
              <a:t> a jiní, a o jejich statečnosti při boji proti bájným nestvůrám, při plnění těžkých úkolů, při cestách do dalekých zemí apod. Báje dále vyprávějí osudy mnoha dalších Řeků, které si lidé vyprávěli již několik století před naším letopočtem. I přes stáří těchto bájí se k nim až do současnosti mnohokrát vraceli umělci ve svých dílech a pověsti samy jsou velmi známé.</a:t>
            </a:r>
          </a:p>
          <a:p>
            <a:endParaRPr lang="cs-CZ" dirty="0" smtClean="0"/>
          </a:p>
          <a:p>
            <a:endParaRPr lang="cs-CZ" dirty="0"/>
          </a:p>
        </p:txBody>
      </p:sp>
    </p:spTree>
  </p:cSld>
  <p:clrMapOvr>
    <a:masterClrMapping/>
  </p:clrMapOvr>
  <p:transition>
    <p:wheel spokes="8"/>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3200" dirty="0" smtClean="0">
                <a:latin typeface="Times New Roman" pitchFamily="18" charset="0"/>
                <a:cs typeface="Times New Roman" pitchFamily="18" charset="0"/>
              </a:rPr>
              <a:t>Co je báje(mýtus)?</a:t>
            </a:r>
            <a:endParaRPr lang="cs-CZ" sz="3200" dirty="0">
              <a:latin typeface="Times New Roman" pitchFamily="18" charset="0"/>
              <a:cs typeface="Times New Roman" pitchFamily="18" charset="0"/>
            </a:endParaRPr>
          </a:p>
        </p:txBody>
      </p:sp>
      <p:sp>
        <p:nvSpPr>
          <p:cNvPr id="3" name="Zástupný symbol pro obsah 2"/>
          <p:cNvSpPr>
            <a:spLocks noGrp="1"/>
          </p:cNvSpPr>
          <p:nvPr>
            <p:ph idx="1"/>
          </p:nvPr>
        </p:nvSpPr>
        <p:spPr/>
        <p:txBody>
          <a:bodyPr/>
          <a:lstStyle/>
          <a:p>
            <a:r>
              <a:rPr lang="cs-CZ" dirty="0" smtClean="0">
                <a:effectLst/>
                <a:latin typeface="Times New Roman" pitchFamily="18" charset="0"/>
                <a:cs typeface="Times New Roman" pitchFamily="18" charset="0"/>
              </a:rPr>
              <a:t>V běžné řeči znamená často nepravdu, vybájené nebo vymyšlené tvrzení bez jakéhokoli podkladu.</a:t>
            </a:r>
          </a:p>
          <a:p>
            <a:endParaRPr lang="cs-CZ" dirty="0" smtClean="0">
              <a:effectLst/>
            </a:endParaRPr>
          </a:p>
          <a:p>
            <a:r>
              <a:rPr lang="cs-CZ" dirty="0" smtClean="0">
                <a:latin typeface="Times New Roman" pitchFamily="18" charset="0"/>
                <a:cs typeface="Times New Roman" pitchFamily="18" charset="0"/>
              </a:rPr>
              <a:t>Řecké </a:t>
            </a:r>
            <a:r>
              <a:rPr lang="cs-CZ" i="1" dirty="0" smtClean="0">
                <a:solidFill>
                  <a:srgbClr val="FF0000"/>
                </a:solidFill>
                <a:latin typeface="Times New Roman" pitchFamily="18" charset="0"/>
                <a:cs typeface="Times New Roman" pitchFamily="18" charset="0"/>
              </a:rPr>
              <a:t>mythos</a:t>
            </a:r>
            <a:r>
              <a:rPr lang="cs-CZ" dirty="0" smtClean="0">
                <a:latin typeface="Times New Roman" pitchFamily="18" charset="0"/>
                <a:cs typeface="Times New Roman" pitchFamily="18" charset="0"/>
              </a:rPr>
              <a:t> původně znamená řeč                        a vyprávění, zejména o dávné minulosti.</a:t>
            </a:r>
            <a:endParaRPr lang="cs-CZ" dirty="0" smtClean="0">
              <a:effectLst/>
              <a:latin typeface="Times New Roman" pitchFamily="18" charset="0"/>
              <a:cs typeface="Times New Roman" pitchFamily="18" charset="0"/>
            </a:endParaRPr>
          </a:p>
          <a:p>
            <a:pPr>
              <a:buNone/>
            </a:pPr>
            <a:endParaRPr lang="cs-CZ" dirty="0"/>
          </a:p>
        </p:txBody>
      </p:sp>
    </p:spTree>
    <p:extLst>
      <p:ext uri="{BB962C8B-B14F-4D97-AF65-F5344CB8AC3E}">
        <p14:creationId xmlns:p14="http://schemas.microsoft.com/office/powerpoint/2010/main" val="516259521"/>
      </p:ext>
    </p:extLst>
  </p:cSld>
  <p:clrMapOvr>
    <a:masterClrMapping/>
  </p:clrMapOvr>
  <p:transition>
    <p:wheel spokes="8"/>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Nejvýznamnější řečtí bohové…</a:t>
            </a:r>
            <a:endParaRPr lang="cs-CZ" sz="3200" dirty="0">
              <a:solidFill>
                <a:srgbClr val="FF0000"/>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normAutofit/>
          </a:bodyPr>
          <a:lstStyle/>
          <a:p>
            <a:endParaRPr lang="cs-CZ" b="1" dirty="0" smtClean="0">
              <a:solidFill>
                <a:srgbClr val="FF0000"/>
              </a:solidFill>
              <a:latin typeface="Times New Roman" pitchFamily="18" charset="0"/>
              <a:cs typeface="Times New Roman" pitchFamily="18" charset="0"/>
            </a:endParaRPr>
          </a:p>
          <a:p>
            <a:endParaRPr lang="cs-CZ" b="1" dirty="0" smtClean="0">
              <a:solidFill>
                <a:srgbClr val="FF0000"/>
              </a:solidFill>
              <a:latin typeface="Times New Roman" pitchFamily="18" charset="0"/>
              <a:cs typeface="Times New Roman" pitchFamily="18" charset="0"/>
            </a:endParaRPr>
          </a:p>
          <a:p>
            <a:r>
              <a:rPr lang="cs-CZ" b="1" dirty="0" smtClean="0">
                <a:solidFill>
                  <a:srgbClr val="FF0000"/>
                </a:solidFill>
                <a:latin typeface="Times New Roman" pitchFamily="18" charset="0"/>
                <a:cs typeface="Times New Roman" pitchFamily="18" charset="0"/>
              </a:rPr>
              <a:t>Afrodita( Venuše)</a:t>
            </a:r>
          </a:p>
          <a:p>
            <a:pPr marL="0" indent="0">
              <a:buNone/>
            </a:pPr>
            <a:r>
              <a:rPr lang="cs-CZ" dirty="0" smtClean="0">
                <a:solidFill>
                  <a:srgbClr val="FF0000"/>
                </a:solidFill>
                <a:latin typeface="Times New Roman" pitchFamily="18" charset="0"/>
                <a:cs typeface="Times New Roman" pitchFamily="18" charset="0"/>
              </a:rPr>
              <a:t> bohyně lásky a krásy</a:t>
            </a:r>
          </a:p>
          <a:p>
            <a:pPr marL="0" indent="0">
              <a:buNone/>
            </a:pPr>
            <a:endParaRPr lang="cs-CZ" dirty="0" smtClean="0"/>
          </a:p>
        </p:txBody>
      </p:sp>
      <p:pic>
        <p:nvPicPr>
          <p:cNvPr id="2050" name="Picture 2" descr="C:\Documents and Settings\Pavel\Local Settings\Temporary Internet Files\Content.IE5\SPM7SE1B\MC900233066[1].wmf"/>
          <p:cNvPicPr>
            <a:picLocks noChangeAspect="1" noChangeArrowheads="1"/>
          </p:cNvPicPr>
          <p:nvPr/>
        </p:nvPicPr>
        <p:blipFill>
          <a:blip r:embed="rId2"/>
          <a:srcRect/>
          <a:stretch>
            <a:fillRect/>
          </a:stretch>
        </p:blipFill>
        <p:spPr bwMode="auto">
          <a:xfrm>
            <a:off x="5143504" y="1657307"/>
            <a:ext cx="2428892" cy="4696209"/>
          </a:xfrm>
          <a:prstGeom prst="rect">
            <a:avLst/>
          </a:prstGeom>
          <a:noFill/>
        </p:spPr>
      </p:pic>
    </p:spTree>
    <p:extLst>
      <p:ext uri="{BB962C8B-B14F-4D97-AF65-F5344CB8AC3E}">
        <p14:creationId xmlns:p14="http://schemas.microsoft.com/office/powerpoint/2010/main" val="2086649459"/>
      </p:ext>
    </p:extLst>
  </p:cSld>
  <p:clrMapOvr>
    <a:masterClrMapping/>
  </p:clrMapOvr>
  <p:transition>
    <p:wheel spokes="8"/>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Documents and Settings\Student\Local Settings\Temporary Internet Files\Content.IE5\8P23ODE7\MC90041515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0371" y="1142984"/>
            <a:ext cx="5020654" cy="4214842"/>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285720" y="2571744"/>
            <a:ext cx="3071834" cy="2062103"/>
          </a:xfrm>
          <a:prstGeom prst="rect">
            <a:avLst/>
          </a:prstGeom>
          <a:noFill/>
        </p:spPr>
        <p:txBody>
          <a:bodyPr wrap="square" rtlCol="0">
            <a:spAutoFit/>
          </a:bodyPr>
          <a:lstStyle/>
          <a:p>
            <a:r>
              <a:rPr lang="cs-CZ" sz="3200" dirty="0" smtClean="0">
                <a:solidFill>
                  <a:srgbClr val="FF0000"/>
                </a:solidFill>
                <a:latin typeface="Times New Roman" pitchFamily="18" charset="0"/>
                <a:cs typeface="Times New Roman" pitchFamily="18" charset="0"/>
              </a:rPr>
              <a:t>ARTEMIS – BOHYNĚ MĚSÍCE                      A LOVU</a:t>
            </a:r>
            <a:endParaRPr lang="cs-CZ" sz="3200" dirty="0">
              <a:solidFill>
                <a:srgbClr val="FF0000"/>
              </a:solidFill>
              <a:latin typeface="Times New Roman" pitchFamily="18" charset="0"/>
              <a:cs typeface="Times New Roman" pitchFamily="18" charset="0"/>
            </a:endParaRPr>
          </a:p>
        </p:txBody>
      </p:sp>
    </p:spTree>
  </p:cSld>
  <p:clrMapOvr>
    <a:masterClrMapping/>
  </p:clrMapOvr>
  <p:transition>
    <p:wheel spokes="8"/>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Další bohové….</a:t>
            </a:r>
            <a:endParaRPr lang="cs-CZ" sz="3200" dirty="0">
              <a:solidFill>
                <a:srgbClr val="FF0000"/>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normAutofit/>
          </a:bodyPr>
          <a:lstStyle/>
          <a:p>
            <a:r>
              <a:rPr lang="cs-CZ" sz="3600" b="1" dirty="0" smtClean="0">
                <a:solidFill>
                  <a:srgbClr val="FF0000"/>
                </a:solidFill>
                <a:latin typeface="Times New Roman" pitchFamily="18" charset="0"/>
                <a:cs typeface="Times New Roman" pitchFamily="18" charset="0"/>
              </a:rPr>
              <a:t>Athéna</a:t>
            </a:r>
            <a:r>
              <a:rPr lang="cs-CZ" dirty="0" smtClean="0"/>
              <a:t/>
            </a:r>
            <a:br>
              <a:rPr lang="cs-CZ" dirty="0" smtClean="0"/>
            </a:br>
            <a:endParaRPr lang="cs-CZ" dirty="0" smtClean="0"/>
          </a:p>
          <a:p>
            <a:endParaRPr lang="cs-CZ" dirty="0"/>
          </a:p>
          <a:p>
            <a:pPr>
              <a:buNone/>
            </a:pPr>
            <a:r>
              <a:rPr lang="cs-CZ" dirty="0" smtClean="0"/>
              <a:t/>
            </a:r>
            <a:br>
              <a:rPr lang="cs-CZ" dirty="0" smtClean="0"/>
            </a:br>
            <a:endParaRPr lang="cs-CZ" dirty="0" smtClean="0"/>
          </a:p>
          <a:p>
            <a:pPr>
              <a:buNone/>
            </a:pPr>
            <a:endParaRPr lang="cs-CZ" sz="2400" dirty="0" smtClean="0">
              <a:latin typeface="Times New Roman" pitchFamily="18" charset="0"/>
              <a:cs typeface="Times New Roman" pitchFamily="18" charset="0"/>
            </a:endParaRPr>
          </a:p>
          <a:p>
            <a:pPr>
              <a:buNone/>
            </a:pPr>
            <a:r>
              <a:rPr lang="cs-CZ" sz="2400" dirty="0" smtClean="0">
                <a:latin typeface="Times New Roman" pitchFamily="18" charset="0"/>
                <a:cs typeface="Times New Roman" pitchFamily="18" charset="0"/>
              </a:rPr>
              <a:t>     Bohyně bojovnosti, spravedlnosti, moudrosti umění, ochránkyně práva. Ochránkyně mužů. Vyobrazena bývá                     ve zbroji v helmici, se štítem a kopím.</a:t>
            </a:r>
          </a:p>
        </p:txBody>
      </p:sp>
      <p:pic>
        <p:nvPicPr>
          <p:cNvPr id="5122" name="Picture 2" descr="C:\Documents and Settings\Student\Local Settings\Temporary Internet Files\Content.IE5\WD6R05YN\MC90041515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43376" y="1700808"/>
            <a:ext cx="3487574" cy="2942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635257"/>
      </p:ext>
    </p:extLst>
  </p:cSld>
  <p:clrMapOvr>
    <a:masterClrMapping/>
  </p:clrMapOvr>
  <p:transition>
    <p:wheel spokes="8"/>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O těchto bozích jste také slyšeli?</a:t>
            </a:r>
            <a:endParaRPr lang="cs-CZ" sz="3200" dirty="0">
              <a:solidFill>
                <a:srgbClr val="FF0000"/>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normAutofit/>
          </a:bodyPr>
          <a:lstStyle/>
          <a:p>
            <a:pPr>
              <a:buNone/>
            </a:pPr>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pPr>
              <a:buNone/>
            </a:pPr>
            <a:r>
              <a:rPr lang="cs-CZ" b="1" dirty="0" smtClean="0">
                <a:solidFill>
                  <a:srgbClr val="FF0000"/>
                </a:solidFill>
                <a:latin typeface="Times New Roman" pitchFamily="18" charset="0"/>
                <a:cs typeface="Times New Roman" pitchFamily="18" charset="0"/>
              </a:rPr>
              <a:t>    Poseidon</a:t>
            </a:r>
            <a:r>
              <a:rPr lang="cs-CZ" dirty="0" smtClean="0">
                <a:solidFill>
                  <a:srgbClr val="FF0000"/>
                </a:solidFill>
                <a:latin typeface="Times New Roman" pitchFamily="18" charset="0"/>
                <a:cs typeface="Times New Roman" pitchFamily="18" charset="0"/>
              </a:rPr>
              <a:t/>
            </a:r>
            <a:br>
              <a:rPr lang="cs-CZ" dirty="0" smtClean="0">
                <a:solidFill>
                  <a:srgbClr val="FF0000"/>
                </a:solidFill>
                <a:latin typeface="Times New Roman" pitchFamily="18" charset="0"/>
                <a:cs typeface="Times New Roman" pitchFamily="18" charset="0"/>
              </a:rPr>
            </a:br>
            <a:r>
              <a:rPr lang="cs-CZ" dirty="0" smtClean="0">
                <a:solidFill>
                  <a:srgbClr val="FF0000"/>
                </a:solidFill>
                <a:latin typeface="Times New Roman" pitchFamily="18" charset="0"/>
                <a:cs typeface="Times New Roman" pitchFamily="18" charset="0"/>
              </a:rPr>
              <a:t>(Neptun)</a:t>
            </a:r>
            <a:r>
              <a:rPr lang="cs-CZ" dirty="0" smtClean="0">
                <a:latin typeface="Times New Roman" pitchFamily="18" charset="0"/>
                <a:cs typeface="Times New Roman" pitchFamily="18" charset="0"/>
              </a:rPr>
              <a:t/>
            </a:r>
            <a:br>
              <a:rPr lang="cs-CZ" dirty="0" smtClean="0">
                <a:latin typeface="Times New Roman" pitchFamily="18" charset="0"/>
                <a:cs typeface="Times New Roman" pitchFamily="18" charset="0"/>
              </a:rPr>
            </a:br>
            <a:r>
              <a:rPr lang="cs-CZ" dirty="0" smtClean="0">
                <a:latin typeface="Times New Roman" pitchFamily="18" charset="0"/>
                <a:cs typeface="Times New Roman" pitchFamily="18" charset="0"/>
              </a:rPr>
              <a:t>- bratr Dia, bůh moří a oceánů.</a:t>
            </a:r>
          </a:p>
          <a:p>
            <a:endParaRPr lang="cs-CZ" dirty="0"/>
          </a:p>
        </p:txBody>
      </p:sp>
      <p:pic>
        <p:nvPicPr>
          <p:cNvPr id="6148" name="Picture 4" descr="C:\Documents and Settings\Student\Local Settings\Temporary Internet Files\Content.IE5\8P23ODE7\MC90043513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0628" y="1643050"/>
            <a:ext cx="3071834" cy="4430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176266"/>
      </p:ext>
    </p:extLst>
  </p:cSld>
  <p:clrMapOvr>
    <a:masterClrMapping/>
  </p:clrMapOvr>
  <p:transition>
    <p:wheel spokes="8"/>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srcRect/>
          <a:stretch>
            <a:fillRect/>
          </a:stretch>
        </p:blipFill>
        <p:spPr bwMode="auto">
          <a:xfrm>
            <a:off x="3143240" y="2428868"/>
            <a:ext cx="4162425" cy="3448050"/>
          </a:xfrm>
          <a:prstGeom prst="rect">
            <a:avLst/>
          </a:prstGeom>
          <a:noFill/>
          <a:ln w="9525">
            <a:noFill/>
            <a:miter lim="800000"/>
            <a:headEnd/>
            <a:tailEnd/>
          </a:ln>
          <a:effectLst/>
        </p:spPr>
      </p:pic>
      <p:sp>
        <p:nvSpPr>
          <p:cNvPr id="3" name="Obdélník 2"/>
          <p:cNvSpPr/>
          <p:nvPr/>
        </p:nvSpPr>
        <p:spPr>
          <a:xfrm>
            <a:off x="1285852" y="785794"/>
            <a:ext cx="5643570" cy="1015663"/>
          </a:xfrm>
          <a:prstGeom prst="rect">
            <a:avLst/>
          </a:prstGeom>
        </p:spPr>
        <p:txBody>
          <a:bodyPr wrap="square">
            <a:spAutoFit/>
          </a:bodyPr>
          <a:lstStyle/>
          <a:p>
            <a:r>
              <a:rPr lang="cs-CZ" sz="3200" b="1" dirty="0" smtClean="0">
                <a:solidFill>
                  <a:srgbClr val="FF0000"/>
                </a:solidFill>
                <a:latin typeface="Times New Roman" pitchFamily="18" charset="0"/>
                <a:cs typeface="Times New Roman" pitchFamily="18" charset="0"/>
              </a:rPr>
              <a:t>Héra</a:t>
            </a:r>
            <a:r>
              <a:rPr lang="cs-CZ" dirty="0" smtClean="0">
                <a:latin typeface="Times New Roman" pitchFamily="18" charset="0"/>
                <a:cs typeface="Times New Roman" pitchFamily="18" charset="0"/>
              </a:rPr>
              <a:t/>
            </a:r>
            <a:br>
              <a:rPr lang="cs-CZ" dirty="0" smtClean="0">
                <a:latin typeface="Times New Roman" pitchFamily="18" charset="0"/>
                <a:cs typeface="Times New Roman" pitchFamily="18" charset="0"/>
              </a:rPr>
            </a:br>
            <a:r>
              <a:rPr lang="cs-CZ" sz="2000" dirty="0" smtClean="0">
                <a:latin typeface="Times New Roman" pitchFamily="18" charset="0"/>
                <a:cs typeface="Times New Roman" pitchFamily="18" charset="0"/>
              </a:rPr>
              <a:t>-</a:t>
            </a:r>
            <a:r>
              <a:rPr lang="cs-CZ" sz="2800" dirty="0" smtClean="0">
                <a:latin typeface="Times New Roman" pitchFamily="18" charset="0"/>
                <a:cs typeface="Times New Roman" pitchFamily="18" charset="0"/>
              </a:rPr>
              <a:t>bohyně manželství a ochránkyně žen.</a:t>
            </a:r>
          </a:p>
        </p:txBody>
      </p:sp>
    </p:spTree>
  </p:cSld>
  <p:clrMapOvr>
    <a:masterClrMapping/>
  </p:clrMapOvr>
  <p:transition>
    <p:wheel spokes="8"/>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Documents and Settings\Pavel\Dokumenty\Obrázky\220px-0038MAN_Poseidon---Zeus.jpg"/>
          <p:cNvPicPr>
            <a:picLocks noChangeAspect="1" noChangeArrowheads="1"/>
          </p:cNvPicPr>
          <p:nvPr/>
        </p:nvPicPr>
        <p:blipFill>
          <a:blip r:embed="rId2"/>
          <a:srcRect/>
          <a:stretch>
            <a:fillRect/>
          </a:stretch>
        </p:blipFill>
        <p:spPr bwMode="auto">
          <a:xfrm>
            <a:off x="3071802" y="2071678"/>
            <a:ext cx="3000396" cy="3500462"/>
          </a:xfrm>
          <a:prstGeom prst="rect">
            <a:avLst/>
          </a:prstGeom>
          <a:noFill/>
        </p:spPr>
      </p:pic>
      <p:sp>
        <p:nvSpPr>
          <p:cNvPr id="3" name="TextovéPole 2"/>
          <p:cNvSpPr txBox="1"/>
          <p:nvPr/>
        </p:nvSpPr>
        <p:spPr>
          <a:xfrm>
            <a:off x="1785918" y="714356"/>
            <a:ext cx="5857916" cy="646331"/>
          </a:xfrm>
          <a:prstGeom prst="rect">
            <a:avLst/>
          </a:prstGeom>
          <a:noFill/>
        </p:spPr>
        <p:txBody>
          <a:bodyPr wrap="square" rtlCol="0">
            <a:spAutoFit/>
          </a:bodyPr>
          <a:lstStyle/>
          <a:p>
            <a:r>
              <a:rPr lang="cs-CZ" sz="3600" dirty="0" smtClean="0">
                <a:solidFill>
                  <a:srgbClr val="FF0000"/>
                </a:solidFill>
                <a:latin typeface="Times New Roman" pitchFamily="18" charset="0"/>
                <a:cs typeface="Times New Roman" pitchFamily="18" charset="0"/>
              </a:rPr>
              <a:t>Nejvyšší řecký bůh - ZÉUS</a:t>
            </a:r>
            <a:endParaRPr lang="cs-CZ" sz="3600" dirty="0">
              <a:solidFill>
                <a:srgbClr val="FF0000"/>
              </a:solidFill>
              <a:latin typeface="Times New Roman" pitchFamily="18" charset="0"/>
              <a:cs typeface="Times New Roman" pitchFamily="18" charset="0"/>
            </a:endParaRPr>
          </a:p>
        </p:txBody>
      </p:sp>
    </p:spTree>
  </p:cSld>
  <p:clrMapOvr>
    <a:masterClrMapping/>
  </p:clrMapOvr>
  <p:transition>
    <p:wheel spokes="8"/>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ZOPAKUJME SI …..</a:t>
            </a:r>
            <a:endParaRPr lang="cs-CZ" sz="3200" dirty="0">
              <a:solidFill>
                <a:srgbClr val="FF0000"/>
              </a:solidFill>
              <a:latin typeface="Times New Roman" pitchFamily="18" charset="0"/>
              <a:cs typeface="Times New Roman" pitchFamily="18" charset="0"/>
            </a:endParaRPr>
          </a:p>
        </p:txBody>
      </p:sp>
      <p:sp>
        <p:nvSpPr>
          <p:cNvPr id="6" name="Obláček 5"/>
          <p:cNvSpPr/>
          <p:nvPr/>
        </p:nvSpPr>
        <p:spPr>
          <a:xfrm>
            <a:off x="2928926" y="2928934"/>
            <a:ext cx="3214710" cy="171451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ástupný symbol pro obsah 4"/>
          <p:cNvSpPr>
            <a:spLocks noGrp="1"/>
          </p:cNvSpPr>
          <p:nvPr>
            <p:ph idx="1"/>
          </p:nvPr>
        </p:nvSpPr>
        <p:spPr/>
        <p:txBody>
          <a:bodyPr/>
          <a:lstStyle/>
          <a:p>
            <a:r>
              <a:rPr lang="cs-CZ" dirty="0" smtClean="0">
                <a:solidFill>
                  <a:srgbClr val="FF0000"/>
                </a:solidFill>
                <a:latin typeface="Times New Roman" pitchFamily="18" charset="0"/>
                <a:cs typeface="Times New Roman" pitchFamily="18" charset="0"/>
              </a:rPr>
              <a:t>Víš, jak se jmenuje nejvyšší řecký bůh?</a:t>
            </a:r>
            <a:endParaRPr lang="cs-CZ" dirty="0">
              <a:solidFill>
                <a:srgbClr val="FF0000"/>
              </a:solidFill>
            </a:endParaRPr>
          </a:p>
        </p:txBody>
      </p:sp>
    </p:spTree>
    <p:extLst>
      <p:ext uri="{BB962C8B-B14F-4D97-AF65-F5344CB8AC3E}">
        <p14:creationId xmlns:p14="http://schemas.microsoft.com/office/powerpoint/2010/main" val="4220121353"/>
      </p:ext>
    </p:extLst>
  </p:cSld>
  <p:clrMapOvr>
    <a:masterClrMapping/>
  </p:clrMapOvr>
  <p:transition>
    <p:wheel spokes="8"/>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Jak se jmenovala bohyně krásy a lásky?</a:t>
            </a:r>
            <a:endParaRPr lang="cs-CZ" sz="3200" dirty="0">
              <a:solidFill>
                <a:srgbClr val="FF0000"/>
              </a:solidFill>
              <a:latin typeface="Times New Roman" pitchFamily="18" charset="0"/>
              <a:cs typeface="Times New Roman" pitchFamily="18" charset="0"/>
            </a:endParaRPr>
          </a:p>
        </p:txBody>
      </p:sp>
      <p:pic>
        <p:nvPicPr>
          <p:cNvPr id="3074" name="Picture 2" descr="C:\Documents and Settings\Pavel\Local Settings\Temporary Internet Files\Content.IE5\SPM7SE1B\MC900415364[1].wmf"/>
          <p:cNvPicPr>
            <a:picLocks noGrp="1" noChangeAspect="1" noChangeArrowheads="1"/>
          </p:cNvPicPr>
          <p:nvPr>
            <p:ph idx="1"/>
          </p:nvPr>
        </p:nvPicPr>
        <p:blipFill>
          <a:blip r:embed="rId2"/>
          <a:srcRect/>
          <a:stretch>
            <a:fillRect/>
          </a:stretch>
        </p:blipFill>
        <p:spPr bwMode="auto">
          <a:xfrm>
            <a:off x="714348" y="1857364"/>
            <a:ext cx="4526733" cy="3786214"/>
          </a:xfrm>
          <a:prstGeom prst="rect">
            <a:avLst/>
          </a:prstGeom>
          <a:noFill/>
        </p:spPr>
      </p:pic>
      <p:sp>
        <p:nvSpPr>
          <p:cNvPr id="5" name="Obláček 4"/>
          <p:cNvSpPr/>
          <p:nvPr/>
        </p:nvSpPr>
        <p:spPr>
          <a:xfrm>
            <a:off x="4929190" y="2500306"/>
            <a:ext cx="3643306" cy="185738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065029306"/>
      </p:ext>
    </p:extLst>
  </p:cSld>
  <p:clrMapOvr>
    <a:masterClrMapping/>
  </p:clrMapOvr>
  <p:transition>
    <p:wheel spokes="8"/>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Bůh moří a oceánů se jmenoval?</a:t>
            </a:r>
            <a:endParaRPr lang="cs-CZ" sz="3200" dirty="0">
              <a:solidFill>
                <a:srgbClr val="FF0000"/>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lstStyle/>
          <a:p>
            <a:endParaRPr lang="cs-CZ" dirty="0"/>
          </a:p>
        </p:txBody>
      </p:sp>
      <p:pic>
        <p:nvPicPr>
          <p:cNvPr id="4100" name="Picture 4" descr="C:\Documents and Settings\Pavel\Local Settings\Temporary Internet Files\Content.IE5\EZPW7WZ4\MC900412498[1].wmf"/>
          <p:cNvPicPr>
            <a:picLocks noChangeAspect="1" noChangeArrowheads="1"/>
          </p:cNvPicPr>
          <p:nvPr/>
        </p:nvPicPr>
        <p:blipFill>
          <a:blip r:embed="rId2"/>
          <a:srcRect/>
          <a:stretch>
            <a:fillRect/>
          </a:stretch>
        </p:blipFill>
        <p:spPr bwMode="auto">
          <a:xfrm>
            <a:off x="571472" y="1519366"/>
            <a:ext cx="5000660" cy="4552840"/>
          </a:xfrm>
          <a:prstGeom prst="rect">
            <a:avLst/>
          </a:prstGeom>
          <a:noFill/>
        </p:spPr>
      </p:pic>
      <p:sp>
        <p:nvSpPr>
          <p:cNvPr id="8" name="Obláček 7"/>
          <p:cNvSpPr/>
          <p:nvPr/>
        </p:nvSpPr>
        <p:spPr>
          <a:xfrm>
            <a:off x="5214942" y="2714620"/>
            <a:ext cx="3429024" cy="185738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p:wheel spokes="8"/>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Hlavní město Řecka má název po bohyni?</a:t>
            </a:r>
            <a:endParaRPr lang="cs-CZ" sz="3200" dirty="0">
              <a:solidFill>
                <a:srgbClr val="FF0000"/>
              </a:solidFill>
              <a:latin typeface="Times New Roman" pitchFamily="18" charset="0"/>
              <a:cs typeface="Times New Roman" pitchFamily="18" charset="0"/>
            </a:endParaRPr>
          </a:p>
        </p:txBody>
      </p:sp>
      <p:sp>
        <p:nvSpPr>
          <p:cNvPr id="5" name="Obláček 4"/>
          <p:cNvSpPr/>
          <p:nvPr/>
        </p:nvSpPr>
        <p:spPr>
          <a:xfrm>
            <a:off x="4357686" y="2000240"/>
            <a:ext cx="3929090" cy="24288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43" name="Picture 3"/>
          <p:cNvPicPr>
            <a:picLocks noGrp="1" noChangeAspect="1" noChangeArrowheads="1"/>
          </p:cNvPicPr>
          <p:nvPr>
            <p:ph idx="1"/>
          </p:nvPr>
        </p:nvPicPr>
        <p:blipFill>
          <a:blip r:embed="rId2"/>
          <a:srcRect/>
          <a:stretch>
            <a:fillRect/>
          </a:stretch>
        </p:blipFill>
        <p:spPr bwMode="auto">
          <a:xfrm>
            <a:off x="1500166" y="1928802"/>
            <a:ext cx="2843226" cy="2843226"/>
          </a:xfrm>
          <a:prstGeom prst="rect">
            <a:avLst/>
          </a:prstGeom>
          <a:noFill/>
          <a:ln w="9525">
            <a:noFill/>
            <a:miter lim="800000"/>
            <a:headEnd/>
            <a:tailEnd/>
          </a:ln>
          <a:effectLst/>
        </p:spPr>
      </p:pic>
    </p:spTree>
  </p:cSld>
  <p:clrMapOvr>
    <a:masterClrMapping/>
  </p:clrMapOvr>
  <p:transition>
    <p:wheel spokes="8"/>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Dokážeš vyluštit přesmyčky řeckých bohů…</a:t>
            </a:r>
            <a:endParaRPr lang="cs-CZ" sz="3200" dirty="0">
              <a:solidFill>
                <a:srgbClr val="FF0000"/>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lstStyle/>
          <a:p>
            <a:r>
              <a:rPr lang="cs-CZ" dirty="0" smtClean="0">
                <a:latin typeface="Times New Roman" pitchFamily="18" charset="0"/>
                <a:cs typeface="Times New Roman" pitchFamily="18" charset="0"/>
              </a:rPr>
              <a:t>N  A T H É A  </a:t>
            </a:r>
          </a:p>
          <a:p>
            <a:r>
              <a:rPr lang="cs-CZ" dirty="0" smtClean="0">
                <a:latin typeface="Times New Roman" pitchFamily="18" charset="0"/>
                <a:cs typeface="Times New Roman" pitchFamily="18" charset="0"/>
              </a:rPr>
              <a:t>S I D E P O N O</a:t>
            </a:r>
          </a:p>
          <a:p>
            <a:r>
              <a:rPr lang="cs-CZ" dirty="0" smtClean="0">
                <a:latin typeface="Times New Roman" pitchFamily="18" charset="0"/>
                <a:cs typeface="Times New Roman" pitchFamily="18" charset="0"/>
              </a:rPr>
              <a:t>R Á S E</a:t>
            </a:r>
          </a:p>
          <a:p>
            <a:r>
              <a:rPr lang="cs-CZ" dirty="0" smtClean="0">
                <a:latin typeface="Times New Roman" pitchFamily="18" charset="0"/>
                <a:cs typeface="Times New Roman" pitchFamily="18" charset="0"/>
              </a:rPr>
              <a:t>K E R U H E L S</a:t>
            </a:r>
          </a:p>
          <a:p>
            <a:r>
              <a:rPr lang="cs-CZ" dirty="0" smtClean="0">
                <a:latin typeface="Times New Roman" pitchFamily="18" charset="0"/>
                <a:cs typeface="Times New Roman" pitchFamily="18" charset="0"/>
              </a:rPr>
              <a:t>F R O T A D I E</a:t>
            </a:r>
          </a:p>
          <a:p>
            <a:r>
              <a:rPr lang="cs-CZ" dirty="0" smtClean="0">
                <a:latin typeface="Times New Roman" pitchFamily="18" charset="0"/>
                <a:cs typeface="Times New Roman" pitchFamily="18" charset="0"/>
              </a:rPr>
              <a:t> L I H E O S</a:t>
            </a:r>
          </a:p>
          <a:p>
            <a:r>
              <a:rPr lang="cs-CZ" dirty="0" smtClean="0">
                <a:latin typeface="Times New Roman" pitchFamily="18" charset="0"/>
                <a:cs typeface="Times New Roman" pitchFamily="18" charset="0"/>
              </a:rPr>
              <a:t> R É H A</a:t>
            </a:r>
          </a:p>
          <a:p>
            <a:endParaRPr lang="cs-CZ" dirty="0"/>
          </a:p>
        </p:txBody>
      </p:sp>
    </p:spTree>
  </p:cSld>
  <p:clrMapOvr>
    <a:masterClrMapping/>
  </p:clrMapOvr>
  <p:transition>
    <p:wheel spokes="8"/>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FF0000"/>
                </a:solidFill>
                <a:latin typeface="Times New Roman" pitchFamily="18" charset="0"/>
                <a:cs typeface="Times New Roman" pitchFamily="18" charset="0"/>
              </a:rPr>
              <a:t>Řešení přesmyček</a:t>
            </a:r>
            <a:endParaRPr lang="cs-CZ" sz="3200" dirty="0">
              <a:solidFill>
                <a:srgbClr val="FF0000"/>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normAutofit/>
          </a:bodyPr>
          <a:lstStyle/>
          <a:p>
            <a:r>
              <a:rPr lang="cs-CZ" sz="2800" dirty="0" smtClean="0">
                <a:latin typeface="Times New Roman" pitchFamily="18" charset="0"/>
                <a:cs typeface="Times New Roman" pitchFamily="18" charset="0"/>
              </a:rPr>
              <a:t>N  A T H É A                                       </a:t>
            </a:r>
            <a:r>
              <a:rPr lang="cs-CZ" sz="2800" dirty="0" smtClean="0">
                <a:solidFill>
                  <a:srgbClr val="FF0000"/>
                </a:solidFill>
                <a:latin typeface="Times New Roman" pitchFamily="18" charset="0"/>
                <a:cs typeface="Times New Roman" pitchFamily="18" charset="0"/>
              </a:rPr>
              <a:t>ATHÉNA</a:t>
            </a:r>
          </a:p>
          <a:p>
            <a:r>
              <a:rPr lang="cs-CZ" sz="2800" dirty="0" smtClean="0">
                <a:latin typeface="Times New Roman" pitchFamily="18" charset="0"/>
                <a:cs typeface="Times New Roman" pitchFamily="18" charset="0"/>
              </a:rPr>
              <a:t>S I D E P O N O                                  </a:t>
            </a:r>
            <a:r>
              <a:rPr lang="cs-CZ" sz="2800" dirty="0" smtClean="0">
                <a:solidFill>
                  <a:srgbClr val="FF0000"/>
                </a:solidFill>
                <a:latin typeface="Times New Roman" pitchFamily="18" charset="0"/>
                <a:cs typeface="Times New Roman" pitchFamily="18" charset="0"/>
              </a:rPr>
              <a:t>POSEIDON</a:t>
            </a:r>
          </a:p>
          <a:p>
            <a:r>
              <a:rPr lang="cs-CZ" sz="2800" dirty="0" smtClean="0">
                <a:latin typeface="Times New Roman" pitchFamily="18" charset="0"/>
                <a:cs typeface="Times New Roman" pitchFamily="18" charset="0"/>
              </a:rPr>
              <a:t>R Á S E                                               </a:t>
            </a:r>
            <a:r>
              <a:rPr lang="cs-CZ" sz="2800" dirty="0" smtClean="0">
                <a:solidFill>
                  <a:srgbClr val="FF0000"/>
                </a:solidFill>
                <a:latin typeface="Times New Roman" pitchFamily="18" charset="0"/>
                <a:cs typeface="Times New Roman" pitchFamily="18" charset="0"/>
              </a:rPr>
              <a:t>ÁRES</a:t>
            </a:r>
          </a:p>
          <a:p>
            <a:r>
              <a:rPr lang="cs-CZ" sz="2800" dirty="0" smtClean="0">
                <a:latin typeface="Times New Roman" pitchFamily="18" charset="0"/>
                <a:cs typeface="Times New Roman" pitchFamily="18" charset="0"/>
              </a:rPr>
              <a:t>K E R U H E L S                                 </a:t>
            </a:r>
            <a:r>
              <a:rPr lang="cs-CZ" sz="2800" dirty="0" smtClean="0">
                <a:solidFill>
                  <a:srgbClr val="FF0000"/>
                </a:solidFill>
                <a:latin typeface="Times New Roman" pitchFamily="18" charset="0"/>
                <a:cs typeface="Times New Roman" pitchFamily="18" charset="0"/>
              </a:rPr>
              <a:t>HERKULES</a:t>
            </a:r>
          </a:p>
          <a:p>
            <a:r>
              <a:rPr lang="cs-CZ" sz="2800" dirty="0" smtClean="0">
                <a:latin typeface="Times New Roman" pitchFamily="18" charset="0"/>
                <a:cs typeface="Times New Roman" pitchFamily="18" charset="0"/>
              </a:rPr>
              <a:t>F R O T A D I E                                   </a:t>
            </a:r>
            <a:r>
              <a:rPr lang="cs-CZ" sz="2800" dirty="0" smtClean="0">
                <a:solidFill>
                  <a:srgbClr val="FF0000"/>
                </a:solidFill>
                <a:latin typeface="Times New Roman" pitchFamily="18" charset="0"/>
                <a:cs typeface="Times New Roman" pitchFamily="18" charset="0"/>
              </a:rPr>
              <a:t>AFRODITA</a:t>
            </a:r>
          </a:p>
          <a:p>
            <a:r>
              <a:rPr lang="cs-CZ" sz="2800" dirty="0" smtClean="0">
                <a:latin typeface="Times New Roman" pitchFamily="18" charset="0"/>
                <a:cs typeface="Times New Roman" pitchFamily="18" charset="0"/>
              </a:rPr>
              <a:t> L I H E O S                                         </a:t>
            </a:r>
            <a:r>
              <a:rPr lang="cs-CZ" sz="2800" dirty="0" smtClean="0">
                <a:solidFill>
                  <a:srgbClr val="FF0000"/>
                </a:solidFill>
                <a:latin typeface="Times New Roman" pitchFamily="18" charset="0"/>
                <a:cs typeface="Times New Roman" pitchFamily="18" charset="0"/>
              </a:rPr>
              <a:t>HELIOS</a:t>
            </a:r>
          </a:p>
          <a:p>
            <a:r>
              <a:rPr lang="cs-CZ" sz="2800" dirty="0" smtClean="0">
                <a:latin typeface="Times New Roman" pitchFamily="18" charset="0"/>
                <a:cs typeface="Times New Roman" pitchFamily="18" charset="0"/>
              </a:rPr>
              <a:t> R É H A                                               </a:t>
            </a:r>
            <a:r>
              <a:rPr lang="cs-CZ" sz="2800" dirty="0" smtClean="0">
                <a:solidFill>
                  <a:srgbClr val="FF0000"/>
                </a:solidFill>
                <a:latin typeface="Times New Roman" pitchFamily="18" charset="0"/>
                <a:cs typeface="Times New Roman" pitchFamily="18" charset="0"/>
              </a:rPr>
              <a:t>HÉRA</a:t>
            </a:r>
          </a:p>
          <a:p>
            <a:endParaRPr lang="cs-CZ" dirty="0" smtClean="0"/>
          </a:p>
          <a:p>
            <a:endParaRPr lang="cs-CZ" dirty="0"/>
          </a:p>
        </p:txBody>
      </p:sp>
    </p:spTree>
  </p:cSld>
  <p:clrMapOvr>
    <a:masterClrMapping/>
  </p:clrMapOvr>
  <p:transition>
    <p:wheel spokes="8"/>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pPr>
              <a:buNone/>
            </a:pPr>
            <a:endParaRPr lang="cs-CZ" dirty="0" smtClean="0"/>
          </a:p>
          <a:p>
            <a:r>
              <a:rPr lang="cs-CZ" sz="2400" dirty="0" smtClean="0">
                <a:latin typeface="Times New Roman" pitchFamily="18" charset="0"/>
                <a:cs typeface="Times New Roman" pitchFamily="18" charset="0"/>
                <a:hlinkClick r:id="rId2"/>
              </a:rPr>
              <a:t>http://office.</a:t>
            </a:r>
            <a:r>
              <a:rPr lang="cs-CZ" sz="2400" dirty="0" err="1" smtClean="0">
                <a:latin typeface="Times New Roman" pitchFamily="18" charset="0"/>
                <a:cs typeface="Times New Roman" pitchFamily="18" charset="0"/>
                <a:hlinkClick r:id="rId2"/>
              </a:rPr>
              <a:t>microsoft.com</a:t>
            </a:r>
            <a:endParaRPr lang="cs-CZ" sz="2400" dirty="0" smtClean="0">
              <a:latin typeface="Times New Roman" pitchFamily="18" charset="0"/>
              <a:cs typeface="Times New Roman" pitchFamily="18" charset="0"/>
              <a:hlinkClick r:id="rId2"/>
            </a:endParaRPr>
          </a:p>
          <a:p>
            <a:r>
              <a:rPr lang="cs-CZ" sz="2400" dirty="0" smtClean="0">
                <a:latin typeface="Times New Roman" pitchFamily="18" charset="0"/>
                <a:cs typeface="Times New Roman" pitchFamily="18" charset="0"/>
                <a:hlinkClick r:id="rId3"/>
              </a:rPr>
              <a:t>http://cs.wikipedia.org/wiki/Zeus</a:t>
            </a:r>
            <a:endParaRPr lang="cs-CZ" sz="2400" dirty="0">
              <a:latin typeface="Times New Roman" pitchFamily="18" charset="0"/>
              <a:cs typeface="Times New Roman" pitchFamily="18" charset="0"/>
            </a:endParaRPr>
          </a:p>
        </p:txBody>
      </p:sp>
    </p:spTree>
    <p:extLst>
      <p:ext uri="{BB962C8B-B14F-4D97-AF65-F5344CB8AC3E}">
        <p14:creationId xmlns:p14="http://schemas.microsoft.com/office/powerpoint/2010/main" val="1855219783"/>
      </p:ext>
    </p:extLst>
  </p:cSld>
  <p:clrMapOvr>
    <a:masterClrMapping/>
  </p:clrMapOvr>
  <p:transition>
    <p:wheel spokes="8"/>
  </p:transition>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TotalTime>
  <Words>444</Words>
  <Application>Microsoft Office PowerPoint</Application>
  <PresentationFormat>Předvádění na obrazovce (4:3)</PresentationFormat>
  <Paragraphs>66</Paragraphs>
  <Slides>18</Slides>
  <Notes>0</Notes>
  <HiddenSlides>0</HiddenSlides>
  <MMClips>0</MMClips>
  <ScaleCrop>false</ScaleCrop>
  <HeadingPairs>
    <vt:vector size="4" baseType="variant">
      <vt:variant>
        <vt:lpstr>Motiv</vt:lpstr>
      </vt:variant>
      <vt:variant>
        <vt:i4>1</vt:i4>
      </vt:variant>
      <vt:variant>
        <vt:lpstr>Nadpisy snímků</vt:lpstr>
      </vt:variant>
      <vt:variant>
        <vt:i4>18</vt:i4>
      </vt:variant>
    </vt:vector>
  </HeadingPairs>
  <TitlesOfParts>
    <vt:vector size="19" baseType="lpstr">
      <vt:lpstr>Motiv systému Office</vt:lpstr>
      <vt:lpstr>Prezentace aplikace PowerPoint</vt:lpstr>
      <vt:lpstr>Prezentace aplikace PowerPoint</vt:lpstr>
      <vt:lpstr>Prezentace aplikace PowerPoint</vt:lpstr>
      <vt:lpstr>Staré řecké báje a pověsti v knize Eduarda Petišky</vt:lpstr>
      <vt:lpstr>Co je báje(mýtus)?</vt:lpstr>
      <vt:lpstr>Nejvýznamnější řečtí bohové…</vt:lpstr>
      <vt:lpstr>Prezentace aplikace PowerPoint</vt:lpstr>
      <vt:lpstr>Další bohové….</vt:lpstr>
      <vt:lpstr>O těchto bozích jste také slyšeli?</vt:lpstr>
      <vt:lpstr>Prezentace aplikace PowerPoint</vt:lpstr>
      <vt:lpstr>Prezentace aplikace PowerPoint</vt:lpstr>
      <vt:lpstr>ZOPAKUJME SI …..</vt:lpstr>
      <vt:lpstr>Jak se jmenovala bohyně krásy a lásky?</vt:lpstr>
      <vt:lpstr>Bůh moří a oceánů se jmenoval?</vt:lpstr>
      <vt:lpstr>Hlavní město Řecka má název po bohyni?</vt:lpstr>
      <vt:lpstr>Dokážeš vyluštit přesmyčky řeckých bohů…</vt:lpstr>
      <vt:lpstr>Řešení přesmyček</vt:lpstr>
      <vt:lpstr>Použité odkazy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Student</dc:creator>
  <cp:lastModifiedBy>Student</cp:lastModifiedBy>
  <cp:revision>21</cp:revision>
  <dcterms:created xsi:type="dcterms:W3CDTF">2012-04-04T10:07:27Z</dcterms:created>
  <dcterms:modified xsi:type="dcterms:W3CDTF">2012-06-12T09:40:46Z</dcterms:modified>
</cp:coreProperties>
</file>