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61" r:id="rId3"/>
    <p:sldId id="259" r:id="rId4"/>
    <p:sldId id="256" r:id="rId5"/>
    <p:sldId id="257" r:id="rId6"/>
    <p:sldId id="258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200" baseline="0" dirty="0" smtClean="0"/>
            <a:t>VY_32_INOVACE_12_Matematika 2.ročník_Počítání s přechodem přes desítku XII.</a:t>
          </a:r>
          <a:endParaRPr lang="cs-CZ" sz="12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Hana Holečková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aseline="0" dirty="0" smtClean="0"/>
            <a:t>Počítání s přechodem přes desítku XII.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7C057D9-F58A-46E1-A8D1-FD3A2F13188B}">
      <dgm:prSet custT="1"/>
      <dgm:spPr/>
      <dgm:t>
        <a:bodyPr/>
        <a:lstStyle/>
        <a:p>
          <a:pPr algn="l"/>
          <a:r>
            <a:rPr lang="cs-CZ" sz="2000" dirty="0" smtClean="0"/>
            <a:t>Vytvořeno: září 2011</a:t>
          </a:r>
          <a:endParaRPr lang="cs-CZ" sz="2000" dirty="0"/>
        </a:p>
      </dgm:t>
    </dgm:pt>
    <dgm:pt modelId="{4A176718-D994-41C7-B732-E65D8EA50836}" type="parTrans" cxnId="{7DFFBEDB-264F-4B9F-B4B4-1635FA1619FF}">
      <dgm:prSet/>
      <dgm:spPr/>
    </dgm:pt>
    <dgm:pt modelId="{75A024D9-A6A4-4092-9919-70A76890748E}" type="sibTrans" cxnId="{7DFFBEDB-264F-4B9F-B4B4-1635FA1619FF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3ED3DC37-7980-48C1-B453-ED75598C676D}" type="pres">
      <dgm:prSet presAssocID="{47C057D9-F58A-46E1-A8D1-FD3A2F13188B}" presName="vertSpace5" presStyleLbl="node1" presStyleIdx="3" presStyleCnt="6"/>
      <dgm:spPr/>
    </dgm:pt>
    <dgm:pt modelId="{C2A4A735-8124-411A-B7AC-0E885029D4AC}" type="pres">
      <dgm:prSet presAssocID="{47C057D9-F58A-46E1-A8D1-FD3A2F13188B}" presName="circle5" presStyleLbl="node1" presStyleIdx="4" presStyleCnt="6"/>
      <dgm:spPr/>
    </dgm:pt>
    <dgm:pt modelId="{EDA0406C-6A43-48A6-B0AF-32AEE541FEFD}" type="pres">
      <dgm:prSet presAssocID="{47C057D9-F58A-46E1-A8D1-FD3A2F13188B}" presName="rect5" presStyleLbl="alignAcc1" presStyleIdx="4" presStyleCnt="6"/>
      <dgm:spPr/>
    </dgm:pt>
    <dgm:pt modelId="{BD7E13F9-B0E8-4CD1-A4F6-C15FBB3A34A9}" type="pres">
      <dgm:prSet presAssocID="{4C35D32F-0EAB-4CD7-82EE-45574DC2A586}" presName="vertSpace6" presStyleLbl="node1" presStyleIdx="4" presStyleCnt="6"/>
      <dgm:spPr/>
    </dgm:pt>
    <dgm:pt modelId="{AE1CD150-CA9D-4192-995B-77502456993B}" type="pres">
      <dgm:prSet presAssocID="{4C35D32F-0EAB-4CD7-82EE-45574DC2A586}" presName="circle6" presStyleLbl="node1" presStyleIdx="5" presStyleCnt="6"/>
      <dgm:spPr/>
    </dgm:pt>
    <dgm:pt modelId="{6C437CFA-99B9-493E-9086-B91D2CF9F237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985C34-A3EA-4C80-8D23-41A086E7946C}" type="pres">
      <dgm:prSet presAssocID="{47C057D9-F58A-46E1-A8D1-FD3A2F13188B}" presName="rect5ParTxNoCh" presStyleLbl="alignAcc1" presStyleIdx="5" presStyleCnt="6">
        <dgm:presLayoutVars>
          <dgm:chMax val="1"/>
          <dgm:bulletEnabled val="1"/>
        </dgm:presLayoutVars>
      </dgm:prSet>
      <dgm:spPr/>
    </dgm:pt>
    <dgm:pt modelId="{A7A5282E-375B-43AF-8606-9C88AD124FE6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8A26A8F-CDE6-4570-9B7C-8BD6072DBC4A}" type="presOf" srcId="{D1D4F407-5343-4D3F-B5B9-D407B03CAEB4}" destId="{AED2198E-93D5-4001-81B4-73124B309672}" srcOrd="1" destOrd="0" presId="urn:microsoft.com/office/officeart/2005/8/layout/target3"/>
    <dgm:cxn modelId="{7DFFBEDB-264F-4B9F-B4B4-1635FA1619FF}" srcId="{757F3AB3-0718-4624-B441-E567A8F0AB56}" destId="{47C057D9-F58A-46E1-A8D1-FD3A2F13188B}" srcOrd="4" destOrd="0" parTransId="{4A176718-D994-41C7-B732-E65D8EA50836}" sibTransId="{75A024D9-A6A4-4092-9919-70A76890748E}"/>
    <dgm:cxn modelId="{D5385556-D142-4AFB-A4DE-51170C8BE04D}" type="presOf" srcId="{D8197B8C-B260-4A16-BDF4-0947B075E274}" destId="{5A5FFA88-C948-4069-8E93-59FA12366E83}" srcOrd="1" destOrd="0" presId="urn:microsoft.com/office/officeart/2005/8/layout/target3"/>
    <dgm:cxn modelId="{AF936DD4-3E85-498C-82B1-A5064CDBDF1D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410ABC3D-B0D6-4A7E-8619-A59BB6822014}" type="presOf" srcId="{47C057D9-F58A-46E1-A8D1-FD3A2F13188B}" destId="{EDA0406C-6A43-48A6-B0AF-32AEE541FEFD}" srcOrd="0" destOrd="0" presId="urn:microsoft.com/office/officeart/2005/8/layout/target3"/>
    <dgm:cxn modelId="{D5704E13-CC00-4E1A-9BF7-CC5029097A49}" type="presOf" srcId="{B651F6E3-6281-48DB-9319-2AEAFDAE7572}" destId="{619D679B-A015-4ECF-8348-D1034C574F40}" srcOrd="0" destOrd="0" presId="urn:microsoft.com/office/officeart/2005/8/layout/target3"/>
    <dgm:cxn modelId="{CC53D009-A6EE-4934-9E98-408E02FB2D54}" type="presOf" srcId="{757F3AB3-0718-4624-B441-E567A8F0AB56}" destId="{333A1088-737F-45CB-B68E-254E46348037}" srcOrd="0" destOrd="0" presId="urn:microsoft.com/office/officeart/2005/8/layout/target3"/>
    <dgm:cxn modelId="{F17876CB-4EA8-4679-BD9F-CEA6EBBF27E3}" type="presOf" srcId="{D1D4F407-5343-4D3F-B5B9-D407B03CAEB4}" destId="{D005CE8C-CC26-4C3E-AC11-E15060ECD759}" srcOrd="0" destOrd="0" presId="urn:microsoft.com/office/officeart/2005/8/layout/target3"/>
    <dgm:cxn modelId="{57E94570-94C2-44A1-B0F0-FD23B36EA89A}" type="presOf" srcId="{4C35D32F-0EAB-4CD7-82EE-45574DC2A586}" destId="{A7A5282E-375B-43AF-8606-9C88AD124FE6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7176CE1-127E-47E2-9A87-8AD852B21A89}" type="presOf" srcId="{D1B46980-6531-4606-95E6-44980827E919}" destId="{6140AFEC-043D-4C43-A2F9-D0F5331DF3A3}" srcOrd="0" destOrd="0" presId="urn:microsoft.com/office/officeart/2005/8/layout/target3"/>
    <dgm:cxn modelId="{0867A162-3709-4E25-8B02-3083B844D790}" type="presOf" srcId="{B651F6E3-6281-48DB-9319-2AEAFDAE7572}" destId="{6BB5E863-4638-4E1D-BFDE-399D028AC4ED}" srcOrd="1" destOrd="0" presId="urn:microsoft.com/office/officeart/2005/8/layout/target3"/>
    <dgm:cxn modelId="{5DB5C9F7-06EB-489A-8896-60291BE8C761}" type="presOf" srcId="{47C057D9-F58A-46E1-A8D1-FD3A2F13188B}" destId="{A5985C34-A3EA-4C80-8D23-41A086E7946C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60B7E7CB-5C65-4150-BB56-C4BCE0631AED}" type="presOf" srcId="{4C35D32F-0EAB-4CD7-82EE-45574DC2A586}" destId="{6C437CFA-99B9-493E-9086-B91D2CF9F237}" srcOrd="0" destOrd="0" presId="urn:microsoft.com/office/officeart/2005/8/layout/target3"/>
    <dgm:cxn modelId="{581E6A72-4180-4B3E-B50F-0F116ACB11AC}" type="presOf" srcId="{D8197B8C-B260-4A16-BDF4-0947B075E274}" destId="{25B08C86-7E15-44DC-BE7F-FFB55DD49D12}" srcOrd="0" destOrd="0" presId="urn:microsoft.com/office/officeart/2005/8/layout/target3"/>
    <dgm:cxn modelId="{044EA6A3-EA7B-4870-9C13-169174C5E3FA}" type="presParOf" srcId="{333A1088-737F-45CB-B68E-254E46348037}" destId="{F5ABB229-8D3B-4694-996A-96F23CF14429}" srcOrd="0" destOrd="0" presId="urn:microsoft.com/office/officeart/2005/8/layout/target3"/>
    <dgm:cxn modelId="{DDB55337-F3A2-40EA-9C46-70114AF1A931}" type="presParOf" srcId="{333A1088-737F-45CB-B68E-254E46348037}" destId="{F41139FD-01EE-4571-8B17-4FB00FC51163}" srcOrd="1" destOrd="0" presId="urn:microsoft.com/office/officeart/2005/8/layout/target3"/>
    <dgm:cxn modelId="{9C079617-67AF-45EF-A7A0-5CFB0DEF7AF0}" type="presParOf" srcId="{333A1088-737F-45CB-B68E-254E46348037}" destId="{D005CE8C-CC26-4C3E-AC11-E15060ECD759}" srcOrd="2" destOrd="0" presId="urn:microsoft.com/office/officeart/2005/8/layout/target3"/>
    <dgm:cxn modelId="{6C7D2B76-8AEB-4D09-94CE-9262D716DC43}" type="presParOf" srcId="{333A1088-737F-45CB-B68E-254E46348037}" destId="{2C702D82-9B77-49B7-9568-BB8EB47C3372}" srcOrd="3" destOrd="0" presId="urn:microsoft.com/office/officeart/2005/8/layout/target3"/>
    <dgm:cxn modelId="{C7AA05BE-8E78-4712-8CDA-D2D9A8F70D7C}" type="presParOf" srcId="{333A1088-737F-45CB-B68E-254E46348037}" destId="{A52A0455-90FF-4808-ABD0-F02540D31D5A}" srcOrd="4" destOrd="0" presId="urn:microsoft.com/office/officeart/2005/8/layout/target3"/>
    <dgm:cxn modelId="{010A55F1-9FB8-42A7-B680-9233BEFC1281}" type="presParOf" srcId="{333A1088-737F-45CB-B68E-254E46348037}" destId="{6140AFEC-043D-4C43-A2F9-D0F5331DF3A3}" srcOrd="5" destOrd="0" presId="urn:microsoft.com/office/officeart/2005/8/layout/target3"/>
    <dgm:cxn modelId="{2F361BC4-FB20-40F1-8151-0E8DCEE574B4}" type="presParOf" srcId="{333A1088-737F-45CB-B68E-254E46348037}" destId="{9358AC05-5D7D-4327-9F80-1AD486AEA664}" srcOrd="6" destOrd="0" presId="urn:microsoft.com/office/officeart/2005/8/layout/target3"/>
    <dgm:cxn modelId="{F27E0F2F-E129-4DF4-BD20-74066BE6CA40}" type="presParOf" srcId="{333A1088-737F-45CB-B68E-254E46348037}" destId="{313FC574-E1CD-4FB4-B054-0B805CE0447D}" srcOrd="7" destOrd="0" presId="urn:microsoft.com/office/officeart/2005/8/layout/target3"/>
    <dgm:cxn modelId="{7704B945-A828-4EF6-B96D-EE134AA7EA06}" type="presParOf" srcId="{333A1088-737F-45CB-B68E-254E46348037}" destId="{619D679B-A015-4ECF-8348-D1034C574F40}" srcOrd="8" destOrd="0" presId="urn:microsoft.com/office/officeart/2005/8/layout/target3"/>
    <dgm:cxn modelId="{672A300D-CA6D-4715-A156-A6860DF8F4F8}" type="presParOf" srcId="{333A1088-737F-45CB-B68E-254E46348037}" destId="{322283A8-4A27-4CDA-BAE3-F381106A9174}" srcOrd="9" destOrd="0" presId="urn:microsoft.com/office/officeart/2005/8/layout/target3"/>
    <dgm:cxn modelId="{7A61638F-250D-4087-81D0-C1EB1D49C70F}" type="presParOf" srcId="{333A1088-737F-45CB-B68E-254E46348037}" destId="{FFC9F71D-1B4F-4AD9-A4A6-86ADEFC8AF5C}" srcOrd="10" destOrd="0" presId="urn:microsoft.com/office/officeart/2005/8/layout/target3"/>
    <dgm:cxn modelId="{26A2E797-684F-4294-BD8E-92C7420F26ED}" type="presParOf" srcId="{333A1088-737F-45CB-B68E-254E46348037}" destId="{25B08C86-7E15-44DC-BE7F-FFB55DD49D12}" srcOrd="11" destOrd="0" presId="urn:microsoft.com/office/officeart/2005/8/layout/target3"/>
    <dgm:cxn modelId="{1192F5DA-1C1B-4D5B-A17F-6004A47815D5}" type="presParOf" srcId="{333A1088-737F-45CB-B68E-254E46348037}" destId="{3ED3DC37-7980-48C1-B453-ED75598C676D}" srcOrd="12" destOrd="0" presId="urn:microsoft.com/office/officeart/2005/8/layout/target3"/>
    <dgm:cxn modelId="{09CBDEE2-6A0D-4E59-8605-367C40081B72}" type="presParOf" srcId="{333A1088-737F-45CB-B68E-254E46348037}" destId="{C2A4A735-8124-411A-B7AC-0E885029D4AC}" srcOrd="13" destOrd="0" presId="urn:microsoft.com/office/officeart/2005/8/layout/target3"/>
    <dgm:cxn modelId="{CEC7032E-FC6B-439F-BD6B-DF6DBAEBE4EF}" type="presParOf" srcId="{333A1088-737F-45CB-B68E-254E46348037}" destId="{EDA0406C-6A43-48A6-B0AF-32AEE541FEFD}" srcOrd="14" destOrd="0" presId="urn:microsoft.com/office/officeart/2005/8/layout/target3"/>
    <dgm:cxn modelId="{25845898-C8EB-458A-BCF6-43F162E77BD0}" type="presParOf" srcId="{333A1088-737F-45CB-B68E-254E46348037}" destId="{BD7E13F9-B0E8-4CD1-A4F6-C15FBB3A34A9}" srcOrd="15" destOrd="0" presId="urn:microsoft.com/office/officeart/2005/8/layout/target3"/>
    <dgm:cxn modelId="{3A8A2306-5AED-411E-9D5F-3A1B49AEE75C}" type="presParOf" srcId="{333A1088-737F-45CB-B68E-254E46348037}" destId="{AE1CD150-CA9D-4192-995B-77502456993B}" srcOrd="16" destOrd="0" presId="urn:microsoft.com/office/officeart/2005/8/layout/target3"/>
    <dgm:cxn modelId="{CB214FC8-F9A5-42CB-822A-D895115F64B3}" type="presParOf" srcId="{333A1088-737F-45CB-B68E-254E46348037}" destId="{6C437CFA-99B9-493E-9086-B91D2CF9F237}" srcOrd="17" destOrd="0" presId="urn:microsoft.com/office/officeart/2005/8/layout/target3"/>
    <dgm:cxn modelId="{F936BCFE-157A-468D-9799-C257B3270721}" type="presParOf" srcId="{333A1088-737F-45CB-B68E-254E46348037}" destId="{AED2198E-93D5-4001-81B4-73124B309672}" srcOrd="18" destOrd="0" presId="urn:microsoft.com/office/officeart/2005/8/layout/target3"/>
    <dgm:cxn modelId="{E590F460-A3D7-4E3B-8779-F5FEE36C6EA2}" type="presParOf" srcId="{333A1088-737F-45CB-B68E-254E46348037}" destId="{2BE915AB-18AA-4053-B92C-3BFC9ED204BB}" srcOrd="19" destOrd="0" presId="urn:microsoft.com/office/officeart/2005/8/layout/target3"/>
    <dgm:cxn modelId="{72B5ADA1-A9D4-47AE-A7F0-266281EF2333}" type="presParOf" srcId="{333A1088-737F-45CB-B68E-254E46348037}" destId="{6BB5E863-4638-4E1D-BFDE-399D028AC4ED}" srcOrd="20" destOrd="0" presId="urn:microsoft.com/office/officeart/2005/8/layout/target3"/>
    <dgm:cxn modelId="{AF42B3A0-4E2C-45B1-91D8-0EE1BAE12978}" type="presParOf" srcId="{333A1088-737F-45CB-B68E-254E46348037}" destId="{5A5FFA88-C948-4069-8E93-59FA12366E83}" srcOrd="21" destOrd="0" presId="urn:microsoft.com/office/officeart/2005/8/layout/target3"/>
    <dgm:cxn modelId="{B2114D4E-7E39-4823-94C8-92EA7CA8EC02}" type="presParOf" srcId="{333A1088-737F-45CB-B68E-254E46348037}" destId="{A5985C34-A3EA-4C80-8D23-41A086E7946C}" srcOrd="22" destOrd="0" presId="urn:microsoft.com/office/officeart/2005/8/layout/target3"/>
    <dgm:cxn modelId="{29D91888-562F-4F99-807A-137D979B1CFC}" type="presParOf" srcId="{333A1088-737F-45CB-B68E-254E46348037}" destId="{A7A5282E-375B-43AF-8606-9C88AD124FE6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Hana Holečková</a:t>
          </a:r>
          <a:endParaRPr lang="cs-CZ" sz="20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baseline="0" dirty="0" smtClean="0"/>
            <a:t>VY_32_INOVACE_12_Matematika 2.ročník_Počítání s přechodem přes desítku XII.</a:t>
          </a:r>
          <a:endParaRPr lang="cs-CZ" sz="12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baseline="0" dirty="0" smtClean="0"/>
            <a:t>Počítání s přechodem přes desítku XII.</a:t>
          </a:r>
          <a:endParaRPr lang="cs-CZ" sz="2000" kern="1200" dirty="0"/>
        </a:p>
      </dsp:txBody>
      <dsp:txXfrm>
        <a:off x="1273857" y="955392"/>
        <a:ext cx="5350878" cy="318465"/>
      </dsp:txXfrm>
    </dsp:sp>
    <dsp:sp modelId="{C2A4A735-8124-411A-B7AC-0E885029D4AC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DA0406C-6A43-48A6-B0AF-32AEE541FEFD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Vytvořeno: září 2011</a:t>
          </a:r>
          <a:endParaRPr lang="cs-CZ" sz="2000" kern="1200" dirty="0"/>
        </a:p>
      </dsp:txBody>
      <dsp:txXfrm>
        <a:off x="1273857" y="1273857"/>
        <a:ext cx="5350878" cy="318465"/>
      </dsp:txXfrm>
    </dsp:sp>
    <dsp:sp modelId="{AE1CD150-CA9D-4192-995B-77502456993B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0000"/>
                <a:satMod val="250000"/>
              </a:schemeClr>
            </a:gs>
            <a:gs pos="72000">
              <a:schemeClr val="accent1">
                <a:hueOff val="0"/>
                <a:satOff val="0"/>
                <a:lumOff val="0"/>
                <a:alphaOff val="0"/>
                <a:tint val="75000"/>
                <a:satMod val="21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5000"/>
                <a:satMod val="21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C437CFA-99B9-493E-9086-B91D2CF9F237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A8C3EF-758E-4168-BFD8-4BEFEF0392BC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99997C3-A17B-494E-BF10-025E0A357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A8C3EF-758E-4168-BFD8-4BEFEF0392BC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99997C3-A17B-494E-BF10-025E0A357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A8C3EF-758E-4168-BFD8-4BEFEF0392BC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997C3-A17B-494E-BF10-025E0A357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A8C3EF-758E-4168-BFD8-4BEFEF0392BC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997C3-A17B-494E-BF10-025E0A357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A8C3EF-758E-4168-BFD8-4BEFEF0392BC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99997C3-A17B-494E-BF10-025E0A357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A8C3EF-758E-4168-BFD8-4BEFEF0392BC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997C3-A17B-494E-BF10-025E0A357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A8C3EF-758E-4168-BFD8-4BEFEF0392BC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997C3-A17B-494E-BF10-025E0A357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A8C3EF-758E-4168-BFD8-4BEFEF0392BC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997C3-A17B-494E-BF10-025E0A357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A8C3EF-758E-4168-BFD8-4BEFEF0392BC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997C3-A17B-494E-BF10-025E0A357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A8C3EF-758E-4168-BFD8-4BEFEF0392BC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997C3-A17B-494E-BF10-025E0A357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A8C3EF-758E-4168-BFD8-4BEFEF0392BC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997C3-A17B-494E-BF10-025E0A357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FA8C3EF-758E-4168-BFD8-4BEFEF0392BC}" type="datetimeFigureOut">
              <a:rPr lang="cs-CZ" smtClean="0"/>
              <a:pPr/>
              <a:t>4.5.2012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9997C3-A17B-494E-BF10-025E0A357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5007329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01339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-243408"/>
            <a:ext cx="8458200" cy="3963888"/>
          </a:xfrm>
        </p:spPr>
        <p:txBody>
          <a:bodyPr>
            <a:normAutofit/>
          </a:bodyPr>
          <a:lstStyle/>
          <a:p>
            <a:r>
              <a:rPr lang="cs-CZ" sz="3200" dirty="0" smtClean="0"/>
              <a:t>Anotace:určeno žákům 2. třídy. Tato práce slouží k upevnění probírané látky – odčítání s přechodem přes desítku. Žáci mají příklad znázorněný pomocí puntíků a mají napsat správný příklad k tomuto znázornění.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212196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548680"/>
            <a:ext cx="8458200" cy="914400"/>
          </a:xfrm>
        </p:spPr>
        <p:txBody>
          <a:bodyPr>
            <a:noAutofit/>
          </a:bodyPr>
          <a:lstStyle/>
          <a:p>
            <a:r>
              <a:rPr lang="cs-CZ" sz="3200" dirty="0" smtClean="0"/>
              <a:t>Katka nakreslila 12 tulipánů a 4 tulipány vybarvila. Kolik tulipánů má ještě vybarvit?</a:t>
            </a:r>
            <a:endParaRPr lang="cs-CZ" sz="32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23528" y="2564904"/>
          <a:ext cx="8424940" cy="8027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</a:tblGrid>
              <a:tr h="8027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Elipsa 4"/>
          <p:cNvSpPr/>
          <p:nvPr/>
        </p:nvSpPr>
        <p:spPr>
          <a:xfrm>
            <a:off x="323524" y="2791624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755572" y="2791624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2483764" y="2791624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2051716" y="2791624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1619668" y="2791624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1187620" y="2791624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3275852" y="2791624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2915812" y="2791624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3707900" y="2791624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4139948" y="2791624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ovací čára 15"/>
          <p:cNvCxnSpPr/>
          <p:nvPr/>
        </p:nvCxnSpPr>
        <p:spPr>
          <a:xfrm flipH="1">
            <a:off x="3707904" y="2636912"/>
            <a:ext cx="360040" cy="72008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flipH="1">
            <a:off x="4139952" y="2636912"/>
            <a:ext cx="360040" cy="72008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Elipsa 18"/>
          <p:cNvSpPr/>
          <p:nvPr/>
        </p:nvSpPr>
        <p:spPr>
          <a:xfrm>
            <a:off x="4572000" y="2780928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ovací čára 20"/>
          <p:cNvCxnSpPr/>
          <p:nvPr/>
        </p:nvCxnSpPr>
        <p:spPr>
          <a:xfrm flipH="1">
            <a:off x="4572000" y="2636912"/>
            <a:ext cx="360040" cy="72008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4572000" y="2348880"/>
            <a:ext cx="0" cy="129614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Elipsa 22"/>
          <p:cNvSpPr/>
          <p:nvPr/>
        </p:nvSpPr>
        <p:spPr>
          <a:xfrm>
            <a:off x="5004048" y="2780928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ovací čára 19"/>
          <p:cNvCxnSpPr/>
          <p:nvPr/>
        </p:nvCxnSpPr>
        <p:spPr>
          <a:xfrm flipH="1">
            <a:off x="5004048" y="2636912"/>
            <a:ext cx="360040" cy="72008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5004048" y="1916832"/>
            <a:ext cx="20040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12 – 4 = ?</a:t>
            </a:r>
            <a:endParaRPr lang="cs-CZ" sz="3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292080" y="4293096"/>
            <a:ext cx="29546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/>
              <a:t>			</a:t>
            </a:r>
            <a:endParaRPr lang="cs-CZ" sz="3200" u="sng" dirty="0"/>
          </a:p>
        </p:txBody>
      </p:sp>
      <p:pic>
        <p:nvPicPr>
          <p:cNvPr id="1027" name="Picture 3" descr="C:\Users\hholeckova\AppData\Local\Microsoft\Windows\Temporary Internet Files\Content.IE5\OPDH5ZKR\MP9004331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458" y="4005063"/>
            <a:ext cx="1751298" cy="2273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476672"/>
            <a:ext cx="8458200" cy="1222375"/>
          </a:xfrm>
        </p:spPr>
        <p:txBody>
          <a:bodyPr/>
          <a:lstStyle/>
          <a:p>
            <a:r>
              <a:rPr lang="cs-CZ" dirty="0" smtClean="0"/>
              <a:t>Zapiš příklad a vypočítej: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79512" y="1412776"/>
          <a:ext cx="8424940" cy="8027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</a:tblGrid>
              <a:tr h="8027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Elipsa 4"/>
          <p:cNvSpPr/>
          <p:nvPr/>
        </p:nvSpPr>
        <p:spPr>
          <a:xfrm>
            <a:off x="179508" y="1639496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611556" y="1639496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2339748" y="1639496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1907700" y="1639496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1475652" y="1639496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1043604" y="1639496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3131836" y="1639496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2771796" y="1639496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1" name="Přímá spojovací čára 60"/>
          <p:cNvCxnSpPr/>
          <p:nvPr/>
        </p:nvCxnSpPr>
        <p:spPr>
          <a:xfrm>
            <a:off x="4427984" y="1268760"/>
            <a:ext cx="0" cy="129614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Elipsa 61"/>
          <p:cNvSpPr/>
          <p:nvPr/>
        </p:nvSpPr>
        <p:spPr>
          <a:xfrm>
            <a:off x="3563884" y="1639496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Elipsa 63"/>
          <p:cNvSpPr/>
          <p:nvPr/>
        </p:nvSpPr>
        <p:spPr>
          <a:xfrm>
            <a:off x="3995936" y="1628800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7" name="Přímá spojovací čára 66"/>
          <p:cNvCxnSpPr/>
          <p:nvPr/>
        </p:nvCxnSpPr>
        <p:spPr>
          <a:xfrm flipH="1">
            <a:off x="3131840" y="1484784"/>
            <a:ext cx="360040" cy="72008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ovací čára 68"/>
          <p:cNvCxnSpPr/>
          <p:nvPr/>
        </p:nvCxnSpPr>
        <p:spPr>
          <a:xfrm flipH="1">
            <a:off x="3563888" y="1484784"/>
            <a:ext cx="360040" cy="72008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ovací čára 69"/>
          <p:cNvCxnSpPr/>
          <p:nvPr/>
        </p:nvCxnSpPr>
        <p:spPr>
          <a:xfrm flipH="1">
            <a:off x="3995936" y="1484784"/>
            <a:ext cx="360040" cy="72008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" name="TextovéPole 70"/>
          <p:cNvSpPr txBox="1"/>
          <p:nvPr/>
        </p:nvSpPr>
        <p:spPr>
          <a:xfrm>
            <a:off x="395536" y="2420888"/>
            <a:ext cx="48013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u="sng" dirty="0" smtClean="0"/>
              <a:t>					</a:t>
            </a:r>
            <a:endParaRPr lang="cs-CZ" sz="4000" u="sng" dirty="0"/>
          </a:p>
        </p:txBody>
      </p:sp>
      <p:graphicFrame>
        <p:nvGraphicFramePr>
          <p:cNvPr id="72" name="Tabulka 71"/>
          <p:cNvGraphicFramePr>
            <a:graphicFrameLocks noGrp="1"/>
          </p:cNvGraphicFramePr>
          <p:nvPr/>
        </p:nvGraphicFramePr>
        <p:xfrm>
          <a:off x="251520" y="3356992"/>
          <a:ext cx="8424940" cy="8027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</a:tblGrid>
              <a:tr h="8027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3" name="Elipsa 72"/>
          <p:cNvSpPr/>
          <p:nvPr/>
        </p:nvSpPr>
        <p:spPr>
          <a:xfrm>
            <a:off x="251516" y="3583712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Elipsa 73"/>
          <p:cNvSpPr/>
          <p:nvPr/>
        </p:nvSpPr>
        <p:spPr>
          <a:xfrm>
            <a:off x="683564" y="3583712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Elipsa 74"/>
          <p:cNvSpPr/>
          <p:nvPr/>
        </p:nvSpPr>
        <p:spPr>
          <a:xfrm>
            <a:off x="2411756" y="3583712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Elipsa 75"/>
          <p:cNvSpPr/>
          <p:nvPr/>
        </p:nvSpPr>
        <p:spPr>
          <a:xfrm>
            <a:off x="1979708" y="3583712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Elipsa 76"/>
          <p:cNvSpPr/>
          <p:nvPr/>
        </p:nvSpPr>
        <p:spPr>
          <a:xfrm>
            <a:off x="1547660" y="3583712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Elipsa 77"/>
          <p:cNvSpPr/>
          <p:nvPr/>
        </p:nvSpPr>
        <p:spPr>
          <a:xfrm>
            <a:off x="1115612" y="3583712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Elipsa 78"/>
          <p:cNvSpPr/>
          <p:nvPr/>
        </p:nvSpPr>
        <p:spPr>
          <a:xfrm>
            <a:off x="3203844" y="3583712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Elipsa 79"/>
          <p:cNvSpPr/>
          <p:nvPr/>
        </p:nvSpPr>
        <p:spPr>
          <a:xfrm>
            <a:off x="2843804" y="3583712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Elipsa 80"/>
          <p:cNvSpPr/>
          <p:nvPr/>
        </p:nvSpPr>
        <p:spPr>
          <a:xfrm>
            <a:off x="3635892" y="3583712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Elipsa 81"/>
          <p:cNvSpPr/>
          <p:nvPr/>
        </p:nvSpPr>
        <p:spPr>
          <a:xfrm>
            <a:off x="4067940" y="3583712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3" name="Přímá spojovací čára 82"/>
          <p:cNvCxnSpPr/>
          <p:nvPr/>
        </p:nvCxnSpPr>
        <p:spPr>
          <a:xfrm flipH="1">
            <a:off x="3203848" y="3429000"/>
            <a:ext cx="360040" cy="72008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ovací čára 83"/>
          <p:cNvCxnSpPr/>
          <p:nvPr/>
        </p:nvCxnSpPr>
        <p:spPr>
          <a:xfrm flipH="1">
            <a:off x="3635896" y="3429000"/>
            <a:ext cx="360040" cy="72008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ovací čára 84"/>
          <p:cNvCxnSpPr/>
          <p:nvPr/>
        </p:nvCxnSpPr>
        <p:spPr>
          <a:xfrm flipH="1">
            <a:off x="4067944" y="3429000"/>
            <a:ext cx="360040" cy="72008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ovací čára 85"/>
          <p:cNvCxnSpPr/>
          <p:nvPr/>
        </p:nvCxnSpPr>
        <p:spPr>
          <a:xfrm flipH="1">
            <a:off x="2843808" y="3429000"/>
            <a:ext cx="360040" cy="72008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ovací čára 86"/>
          <p:cNvCxnSpPr/>
          <p:nvPr/>
        </p:nvCxnSpPr>
        <p:spPr>
          <a:xfrm>
            <a:off x="4499992" y="3068960"/>
            <a:ext cx="0" cy="129614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8" name="Elipsa 87"/>
          <p:cNvSpPr/>
          <p:nvPr/>
        </p:nvSpPr>
        <p:spPr>
          <a:xfrm>
            <a:off x="4499992" y="3573016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0" name="Přímá spojovací čára 89"/>
          <p:cNvCxnSpPr/>
          <p:nvPr/>
        </p:nvCxnSpPr>
        <p:spPr>
          <a:xfrm flipH="1">
            <a:off x="2411760" y="3429000"/>
            <a:ext cx="360040" cy="72008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ovací čára 90"/>
          <p:cNvCxnSpPr/>
          <p:nvPr/>
        </p:nvCxnSpPr>
        <p:spPr>
          <a:xfrm flipH="1">
            <a:off x="4499992" y="3429000"/>
            <a:ext cx="360040" cy="72008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" name="TextovéPole 91"/>
          <p:cNvSpPr txBox="1"/>
          <p:nvPr/>
        </p:nvSpPr>
        <p:spPr>
          <a:xfrm>
            <a:off x="467544" y="4725144"/>
            <a:ext cx="48013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u="sng" dirty="0" smtClean="0"/>
              <a:t>					</a:t>
            </a:r>
            <a:endParaRPr lang="cs-CZ" sz="4000" u="sng" dirty="0"/>
          </a:p>
        </p:txBody>
      </p:sp>
      <p:sp>
        <p:nvSpPr>
          <p:cNvPr id="94" name="Elipsa 93"/>
          <p:cNvSpPr/>
          <p:nvPr/>
        </p:nvSpPr>
        <p:spPr>
          <a:xfrm>
            <a:off x="4427984" y="1628800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3" name="Přímá spojovací čára 92"/>
          <p:cNvCxnSpPr/>
          <p:nvPr/>
        </p:nvCxnSpPr>
        <p:spPr>
          <a:xfrm flipH="1">
            <a:off x="4427984" y="1484784"/>
            <a:ext cx="360040" cy="72008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6" name="Elipsa 95"/>
          <p:cNvSpPr/>
          <p:nvPr/>
        </p:nvSpPr>
        <p:spPr>
          <a:xfrm>
            <a:off x="4932040" y="3573016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5" name="Přímá spojovací čára 94"/>
          <p:cNvCxnSpPr/>
          <p:nvPr/>
        </p:nvCxnSpPr>
        <p:spPr>
          <a:xfrm flipH="1">
            <a:off x="4932040" y="3429000"/>
            <a:ext cx="360040" cy="72008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476672"/>
            <a:ext cx="8458200" cy="1222375"/>
          </a:xfrm>
        </p:spPr>
        <p:txBody>
          <a:bodyPr/>
          <a:lstStyle/>
          <a:p>
            <a:r>
              <a:rPr lang="cs-CZ" dirty="0" smtClean="0"/>
              <a:t>Zapiš příklad a vypočítej: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79512" y="1412776"/>
          <a:ext cx="8424940" cy="8027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</a:tblGrid>
              <a:tr h="8027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Elipsa 4"/>
          <p:cNvSpPr/>
          <p:nvPr/>
        </p:nvSpPr>
        <p:spPr>
          <a:xfrm>
            <a:off x="179508" y="1639496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611556" y="1639496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2339748" y="1639496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1907700" y="1639496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1475652" y="1639496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1043604" y="1639496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3131836" y="1639496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2771796" y="1639496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1" name="Přímá spojovací čára 60"/>
          <p:cNvCxnSpPr/>
          <p:nvPr/>
        </p:nvCxnSpPr>
        <p:spPr>
          <a:xfrm>
            <a:off x="3995936" y="1196752"/>
            <a:ext cx="0" cy="129614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Elipsa 61"/>
          <p:cNvSpPr/>
          <p:nvPr/>
        </p:nvSpPr>
        <p:spPr>
          <a:xfrm>
            <a:off x="3563884" y="1639496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Elipsa 63"/>
          <p:cNvSpPr/>
          <p:nvPr/>
        </p:nvSpPr>
        <p:spPr>
          <a:xfrm>
            <a:off x="3995936" y="1628800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7" name="Přímá spojovací čára 66"/>
          <p:cNvCxnSpPr/>
          <p:nvPr/>
        </p:nvCxnSpPr>
        <p:spPr>
          <a:xfrm flipH="1">
            <a:off x="3131840" y="1484784"/>
            <a:ext cx="360040" cy="72008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ovací čára 68"/>
          <p:cNvCxnSpPr/>
          <p:nvPr/>
        </p:nvCxnSpPr>
        <p:spPr>
          <a:xfrm flipH="1">
            <a:off x="3563888" y="1484784"/>
            <a:ext cx="360040" cy="72008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ovací čára 69"/>
          <p:cNvCxnSpPr/>
          <p:nvPr/>
        </p:nvCxnSpPr>
        <p:spPr>
          <a:xfrm flipH="1">
            <a:off x="3995936" y="1484784"/>
            <a:ext cx="360040" cy="72008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" name="TextovéPole 70"/>
          <p:cNvSpPr txBox="1"/>
          <p:nvPr/>
        </p:nvSpPr>
        <p:spPr>
          <a:xfrm>
            <a:off x="395536" y="2420888"/>
            <a:ext cx="48013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u="sng" dirty="0" smtClean="0"/>
              <a:t>					</a:t>
            </a:r>
            <a:endParaRPr lang="cs-CZ" sz="4000" u="sng" dirty="0"/>
          </a:p>
        </p:txBody>
      </p:sp>
      <p:graphicFrame>
        <p:nvGraphicFramePr>
          <p:cNvPr id="72" name="Tabulka 71"/>
          <p:cNvGraphicFramePr>
            <a:graphicFrameLocks noGrp="1"/>
          </p:cNvGraphicFramePr>
          <p:nvPr/>
        </p:nvGraphicFramePr>
        <p:xfrm>
          <a:off x="251520" y="3356992"/>
          <a:ext cx="8424940" cy="8027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</a:tblGrid>
              <a:tr h="8027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3" name="Elipsa 72"/>
          <p:cNvSpPr/>
          <p:nvPr/>
        </p:nvSpPr>
        <p:spPr>
          <a:xfrm>
            <a:off x="251516" y="3583712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Elipsa 73"/>
          <p:cNvSpPr/>
          <p:nvPr/>
        </p:nvSpPr>
        <p:spPr>
          <a:xfrm>
            <a:off x="683564" y="3583712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Elipsa 74"/>
          <p:cNvSpPr/>
          <p:nvPr/>
        </p:nvSpPr>
        <p:spPr>
          <a:xfrm>
            <a:off x="2411756" y="3583712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Elipsa 75"/>
          <p:cNvSpPr/>
          <p:nvPr/>
        </p:nvSpPr>
        <p:spPr>
          <a:xfrm>
            <a:off x="1979708" y="3583712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Elipsa 76"/>
          <p:cNvSpPr/>
          <p:nvPr/>
        </p:nvSpPr>
        <p:spPr>
          <a:xfrm>
            <a:off x="1547660" y="3583712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Elipsa 77"/>
          <p:cNvSpPr/>
          <p:nvPr/>
        </p:nvSpPr>
        <p:spPr>
          <a:xfrm>
            <a:off x="1115612" y="3583712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Elipsa 78"/>
          <p:cNvSpPr/>
          <p:nvPr/>
        </p:nvSpPr>
        <p:spPr>
          <a:xfrm>
            <a:off x="3203844" y="3583712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Elipsa 79"/>
          <p:cNvSpPr/>
          <p:nvPr/>
        </p:nvSpPr>
        <p:spPr>
          <a:xfrm>
            <a:off x="2843804" y="3583712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Elipsa 80"/>
          <p:cNvSpPr/>
          <p:nvPr/>
        </p:nvSpPr>
        <p:spPr>
          <a:xfrm>
            <a:off x="3635892" y="3583712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Elipsa 81"/>
          <p:cNvSpPr/>
          <p:nvPr/>
        </p:nvSpPr>
        <p:spPr>
          <a:xfrm>
            <a:off x="4067940" y="3583712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4" name="Přímá spojovací čára 83"/>
          <p:cNvCxnSpPr/>
          <p:nvPr/>
        </p:nvCxnSpPr>
        <p:spPr>
          <a:xfrm flipH="1">
            <a:off x="3635896" y="3429000"/>
            <a:ext cx="360040" cy="72008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ovací čára 84"/>
          <p:cNvCxnSpPr/>
          <p:nvPr/>
        </p:nvCxnSpPr>
        <p:spPr>
          <a:xfrm flipH="1">
            <a:off x="4067944" y="3429000"/>
            <a:ext cx="360040" cy="72008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ovací čára 86"/>
          <p:cNvCxnSpPr/>
          <p:nvPr/>
        </p:nvCxnSpPr>
        <p:spPr>
          <a:xfrm>
            <a:off x="4067944" y="2996952"/>
            <a:ext cx="0" cy="129614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8" name="Elipsa 87"/>
          <p:cNvSpPr/>
          <p:nvPr/>
        </p:nvSpPr>
        <p:spPr>
          <a:xfrm>
            <a:off x="4499992" y="3573016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1" name="Přímá spojovací čára 90"/>
          <p:cNvCxnSpPr/>
          <p:nvPr/>
        </p:nvCxnSpPr>
        <p:spPr>
          <a:xfrm flipH="1">
            <a:off x="4499992" y="3429000"/>
            <a:ext cx="360040" cy="72008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" name="TextovéPole 91"/>
          <p:cNvSpPr txBox="1"/>
          <p:nvPr/>
        </p:nvSpPr>
        <p:spPr>
          <a:xfrm>
            <a:off x="467544" y="4725144"/>
            <a:ext cx="48013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u="sng" dirty="0" smtClean="0"/>
              <a:t>					</a:t>
            </a:r>
            <a:endParaRPr lang="cs-CZ" sz="4000" u="sng" dirty="0"/>
          </a:p>
        </p:txBody>
      </p:sp>
      <p:sp>
        <p:nvSpPr>
          <p:cNvPr id="39" name="Elipsa 38"/>
          <p:cNvSpPr/>
          <p:nvPr/>
        </p:nvSpPr>
        <p:spPr>
          <a:xfrm>
            <a:off x="4427984" y="1628800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4860032" y="1628800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1" name="Přímá spojovací čára 40"/>
          <p:cNvCxnSpPr/>
          <p:nvPr/>
        </p:nvCxnSpPr>
        <p:spPr>
          <a:xfrm flipH="1">
            <a:off x="4355976" y="1484784"/>
            <a:ext cx="360040" cy="72008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 flipH="1">
            <a:off x="4860032" y="1484784"/>
            <a:ext cx="360040" cy="72008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 flipH="1">
            <a:off x="1907704" y="1484784"/>
            <a:ext cx="360040" cy="72008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/>
          <p:nvPr/>
        </p:nvCxnSpPr>
        <p:spPr>
          <a:xfrm flipH="1">
            <a:off x="2339752" y="1484784"/>
            <a:ext cx="360040" cy="72008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 flipH="1">
            <a:off x="2699792" y="1484784"/>
            <a:ext cx="360040" cy="72008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Elipsa 47"/>
          <p:cNvSpPr/>
          <p:nvPr/>
        </p:nvSpPr>
        <p:spPr>
          <a:xfrm>
            <a:off x="4932040" y="3573016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3" name="Přímá spojovací čára 42"/>
          <p:cNvCxnSpPr/>
          <p:nvPr/>
        </p:nvCxnSpPr>
        <p:spPr>
          <a:xfrm flipH="1">
            <a:off x="4932040" y="3429000"/>
            <a:ext cx="360040" cy="72008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Elipsa 49"/>
          <p:cNvSpPr/>
          <p:nvPr/>
        </p:nvSpPr>
        <p:spPr>
          <a:xfrm>
            <a:off x="5364088" y="3573016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1" name="Přímá spojovací čára 50"/>
          <p:cNvCxnSpPr/>
          <p:nvPr/>
        </p:nvCxnSpPr>
        <p:spPr>
          <a:xfrm flipH="1">
            <a:off x="5292080" y="3429000"/>
            <a:ext cx="360040" cy="72008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476672"/>
            <a:ext cx="8458200" cy="1222375"/>
          </a:xfrm>
        </p:spPr>
        <p:txBody>
          <a:bodyPr/>
          <a:lstStyle/>
          <a:p>
            <a:r>
              <a:rPr lang="cs-CZ" dirty="0" smtClean="0"/>
              <a:t>Zapiš příklad a vypočítej: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79512" y="1412776"/>
          <a:ext cx="8424940" cy="8027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</a:tblGrid>
              <a:tr h="8027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Elipsa 4"/>
          <p:cNvSpPr/>
          <p:nvPr/>
        </p:nvSpPr>
        <p:spPr>
          <a:xfrm>
            <a:off x="179508" y="1639496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611556" y="1639496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2339748" y="1639496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1907700" y="1639496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1475652" y="1639496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1043604" y="1639496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3131836" y="1639496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2771796" y="1639496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1" name="Přímá spojovací čára 60"/>
          <p:cNvCxnSpPr/>
          <p:nvPr/>
        </p:nvCxnSpPr>
        <p:spPr>
          <a:xfrm>
            <a:off x="3995936" y="1196752"/>
            <a:ext cx="0" cy="129614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Elipsa 61"/>
          <p:cNvSpPr/>
          <p:nvPr/>
        </p:nvSpPr>
        <p:spPr>
          <a:xfrm>
            <a:off x="3563884" y="1639496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Elipsa 63"/>
          <p:cNvSpPr/>
          <p:nvPr/>
        </p:nvSpPr>
        <p:spPr>
          <a:xfrm>
            <a:off x="3995936" y="1628800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7" name="Přímá spojovací čára 66"/>
          <p:cNvCxnSpPr/>
          <p:nvPr/>
        </p:nvCxnSpPr>
        <p:spPr>
          <a:xfrm flipH="1">
            <a:off x="3131840" y="1484784"/>
            <a:ext cx="360040" cy="72008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ovací čára 68"/>
          <p:cNvCxnSpPr/>
          <p:nvPr/>
        </p:nvCxnSpPr>
        <p:spPr>
          <a:xfrm flipH="1">
            <a:off x="3563888" y="1484784"/>
            <a:ext cx="360040" cy="72008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ovací čára 69"/>
          <p:cNvCxnSpPr/>
          <p:nvPr/>
        </p:nvCxnSpPr>
        <p:spPr>
          <a:xfrm flipH="1">
            <a:off x="3995936" y="1484784"/>
            <a:ext cx="360040" cy="72008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" name="TextovéPole 70"/>
          <p:cNvSpPr txBox="1"/>
          <p:nvPr/>
        </p:nvSpPr>
        <p:spPr>
          <a:xfrm>
            <a:off x="395536" y="2420888"/>
            <a:ext cx="48013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u="sng" dirty="0" smtClean="0"/>
              <a:t>					</a:t>
            </a:r>
            <a:endParaRPr lang="cs-CZ" sz="4000" u="sng" dirty="0"/>
          </a:p>
        </p:txBody>
      </p:sp>
      <p:graphicFrame>
        <p:nvGraphicFramePr>
          <p:cNvPr id="72" name="Tabulka 71"/>
          <p:cNvGraphicFramePr>
            <a:graphicFrameLocks noGrp="1"/>
          </p:cNvGraphicFramePr>
          <p:nvPr/>
        </p:nvGraphicFramePr>
        <p:xfrm>
          <a:off x="251520" y="3356992"/>
          <a:ext cx="8424940" cy="8027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  <a:gridCol w="421247"/>
              </a:tblGrid>
              <a:tr h="80278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3" name="Elipsa 72"/>
          <p:cNvSpPr/>
          <p:nvPr/>
        </p:nvSpPr>
        <p:spPr>
          <a:xfrm>
            <a:off x="251516" y="3583712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Elipsa 73"/>
          <p:cNvSpPr/>
          <p:nvPr/>
        </p:nvSpPr>
        <p:spPr>
          <a:xfrm>
            <a:off x="683564" y="3583712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Elipsa 74"/>
          <p:cNvSpPr/>
          <p:nvPr/>
        </p:nvSpPr>
        <p:spPr>
          <a:xfrm>
            <a:off x="2411756" y="3583712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Elipsa 75"/>
          <p:cNvSpPr/>
          <p:nvPr/>
        </p:nvSpPr>
        <p:spPr>
          <a:xfrm>
            <a:off x="1979708" y="3583712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Elipsa 76"/>
          <p:cNvSpPr/>
          <p:nvPr/>
        </p:nvSpPr>
        <p:spPr>
          <a:xfrm>
            <a:off x="1547660" y="3583712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Elipsa 77"/>
          <p:cNvSpPr/>
          <p:nvPr/>
        </p:nvSpPr>
        <p:spPr>
          <a:xfrm>
            <a:off x="1115612" y="3583712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Elipsa 78"/>
          <p:cNvSpPr/>
          <p:nvPr/>
        </p:nvSpPr>
        <p:spPr>
          <a:xfrm>
            <a:off x="3203844" y="3583712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Elipsa 79"/>
          <p:cNvSpPr/>
          <p:nvPr/>
        </p:nvSpPr>
        <p:spPr>
          <a:xfrm>
            <a:off x="2843804" y="3583712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Elipsa 80"/>
          <p:cNvSpPr/>
          <p:nvPr/>
        </p:nvSpPr>
        <p:spPr>
          <a:xfrm>
            <a:off x="3635892" y="3583712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Elipsa 81"/>
          <p:cNvSpPr/>
          <p:nvPr/>
        </p:nvSpPr>
        <p:spPr>
          <a:xfrm>
            <a:off x="4067940" y="3583712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4" name="Přímá spojovací čára 83"/>
          <p:cNvCxnSpPr/>
          <p:nvPr/>
        </p:nvCxnSpPr>
        <p:spPr>
          <a:xfrm flipH="1">
            <a:off x="3635896" y="3429000"/>
            <a:ext cx="360040" cy="72008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ovací čára 84"/>
          <p:cNvCxnSpPr/>
          <p:nvPr/>
        </p:nvCxnSpPr>
        <p:spPr>
          <a:xfrm flipH="1">
            <a:off x="4067944" y="3429000"/>
            <a:ext cx="360040" cy="72008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ovací čára 86"/>
          <p:cNvCxnSpPr/>
          <p:nvPr/>
        </p:nvCxnSpPr>
        <p:spPr>
          <a:xfrm>
            <a:off x="4067944" y="2996952"/>
            <a:ext cx="0" cy="129614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8" name="Elipsa 87"/>
          <p:cNvSpPr/>
          <p:nvPr/>
        </p:nvSpPr>
        <p:spPr>
          <a:xfrm>
            <a:off x="4499992" y="3573016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1" name="Přímá spojovací čára 90"/>
          <p:cNvCxnSpPr/>
          <p:nvPr/>
        </p:nvCxnSpPr>
        <p:spPr>
          <a:xfrm flipH="1">
            <a:off x="4499992" y="3429000"/>
            <a:ext cx="360040" cy="72008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" name="TextovéPole 91"/>
          <p:cNvSpPr txBox="1"/>
          <p:nvPr/>
        </p:nvSpPr>
        <p:spPr>
          <a:xfrm>
            <a:off x="467544" y="4725144"/>
            <a:ext cx="480131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u="sng" dirty="0" smtClean="0"/>
              <a:t>					</a:t>
            </a:r>
            <a:endParaRPr lang="cs-CZ" sz="4000" u="sng" dirty="0"/>
          </a:p>
        </p:txBody>
      </p:sp>
      <p:sp>
        <p:nvSpPr>
          <p:cNvPr id="39" name="Elipsa 38"/>
          <p:cNvSpPr/>
          <p:nvPr/>
        </p:nvSpPr>
        <p:spPr>
          <a:xfrm>
            <a:off x="4427984" y="1628800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4860032" y="1628800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1" name="Přímá spojovací čára 40"/>
          <p:cNvCxnSpPr/>
          <p:nvPr/>
        </p:nvCxnSpPr>
        <p:spPr>
          <a:xfrm flipH="1">
            <a:off x="4355976" y="1484784"/>
            <a:ext cx="360040" cy="72008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 flipH="1">
            <a:off x="4860032" y="1484784"/>
            <a:ext cx="360040" cy="72008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 flipH="1">
            <a:off x="5292080" y="1484784"/>
            <a:ext cx="360040" cy="72008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Elipsa 47"/>
          <p:cNvSpPr/>
          <p:nvPr/>
        </p:nvSpPr>
        <p:spPr>
          <a:xfrm>
            <a:off x="4932040" y="3573016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3" name="Přímá spojovací čára 42"/>
          <p:cNvCxnSpPr/>
          <p:nvPr/>
        </p:nvCxnSpPr>
        <p:spPr>
          <a:xfrm flipH="1">
            <a:off x="4932040" y="3429000"/>
            <a:ext cx="360040" cy="72008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Elipsa 49"/>
          <p:cNvSpPr/>
          <p:nvPr/>
        </p:nvSpPr>
        <p:spPr>
          <a:xfrm>
            <a:off x="5364088" y="3573016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1" name="Přímá spojovací čára 50"/>
          <p:cNvCxnSpPr/>
          <p:nvPr/>
        </p:nvCxnSpPr>
        <p:spPr>
          <a:xfrm flipH="1">
            <a:off x="5292080" y="3429000"/>
            <a:ext cx="360040" cy="72008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Elipsa 46"/>
          <p:cNvSpPr/>
          <p:nvPr/>
        </p:nvSpPr>
        <p:spPr>
          <a:xfrm>
            <a:off x="5292080" y="1628800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Elipsa 48"/>
          <p:cNvSpPr/>
          <p:nvPr/>
        </p:nvSpPr>
        <p:spPr>
          <a:xfrm>
            <a:off x="5724128" y="1628800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Elipsa 51"/>
          <p:cNvSpPr/>
          <p:nvPr/>
        </p:nvSpPr>
        <p:spPr>
          <a:xfrm>
            <a:off x="5796136" y="3573016"/>
            <a:ext cx="360040" cy="34096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5" name="Přímá spojovací čára 44"/>
          <p:cNvCxnSpPr/>
          <p:nvPr/>
        </p:nvCxnSpPr>
        <p:spPr>
          <a:xfrm flipH="1">
            <a:off x="5724128" y="1484784"/>
            <a:ext cx="360040" cy="72008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 flipH="1">
            <a:off x="5796136" y="3429000"/>
            <a:ext cx="360040" cy="72008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Elipsa 52"/>
          <p:cNvSpPr/>
          <p:nvPr/>
        </p:nvSpPr>
        <p:spPr>
          <a:xfrm>
            <a:off x="6156176" y="3573016"/>
            <a:ext cx="36004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4" name="Přímá spojovací čára 53"/>
          <p:cNvCxnSpPr/>
          <p:nvPr/>
        </p:nvCxnSpPr>
        <p:spPr>
          <a:xfrm flipH="1">
            <a:off x="2843808" y="3356992"/>
            <a:ext cx="360040" cy="72008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/>
          <p:nvPr/>
        </p:nvCxnSpPr>
        <p:spPr>
          <a:xfrm flipH="1">
            <a:off x="3203848" y="3429000"/>
            <a:ext cx="360040" cy="72008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čára 55"/>
          <p:cNvCxnSpPr/>
          <p:nvPr/>
        </p:nvCxnSpPr>
        <p:spPr>
          <a:xfrm flipH="1">
            <a:off x="6156176" y="3429000"/>
            <a:ext cx="360040" cy="72008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POUŽITÉ ZDROJE</a:t>
            </a:r>
          </a:p>
          <a:p>
            <a:endParaRPr lang="cs-CZ" smtClean="0"/>
          </a:p>
          <a:p>
            <a:r>
              <a:rPr lang="cs-CZ" dirty="0" smtClean="0"/>
              <a:t>http</a:t>
            </a:r>
            <a:r>
              <a:rPr lang="cs-CZ" dirty="0"/>
              <a:t>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57801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39</TotalTime>
  <Words>105</Words>
  <Application>Microsoft Office PowerPoint</Application>
  <PresentationFormat>Předvádění na obrazovce (4:3)</PresentationFormat>
  <Paragraphs>22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Prezentace aplikace PowerPoint</vt:lpstr>
      <vt:lpstr>Prezentace aplikace PowerPoint</vt:lpstr>
      <vt:lpstr>Zapiš příklad a vypočítej:</vt:lpstr>
      <vt:lpstr>Zapiš příklad a vypočítej:</vt:lpstr>
      <vt:lpstr>Zapiš příklad a vypočítej: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Compaq-610</dc:creator>
  <cp:lastModifiedBy>Holečková Hana</cp:lastModifiedBy>
  <cp:revision>16</cp:revision>
  <dcterms:created xsi:type="dcterms:W3CDTF">2011-10-23T21:21:38Z</dcterms:created>
  <dcterms:modified xsi:type="dcterms:W3CDTF">2012-05-04T10:34:42Z</dcterms:modified>
</cp:coreProperties>
</file>