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61" r:id="rId3"/>
    <p:sldId id="256" r:id="rId4"/>
    <p:sldId id="257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VY_32_INOVACE_13_Matematika 2.ročník_Počítání s přechodem přes desítku XIII.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XIII.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EAEB057-5843-4667-B46F-C03E9C99492E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3109F604-115B-486A-A249-15401265CE11}" type="parTrans" cxnId="{5FE48E5A-FAC5-41DB-86F7-8908EC6ADB89}">
      <dgm:prSet/>
      <dgm:spPr/>
      <dgm:t>
        <a:bodyPr/>
        <a:lstStyle/>
        <a:p>
          <a:endParaRPr lang="cs-CZ"/>
        </a:p>
      </dgm:t>
    </dgm:pt>
    <dgm:pt modelId="{80C7D439-90D5-44CC-8592-26A3AF3EB709}" type="sibTrans" cxnId="{5FE48E5A-FAC5-41DB-86F7-8908EC6ADB8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A573BA0F-3CB9-4E4B-8017-621511F4CBCD}" type="pres">
      <dgm:prSet presAssocID="{5EAEB057-5843-4667-B46F-C03E9C99492E}" presName="vertSpace5" presStyleLbl="node1" presStyleIdx="3" presStyleCnt="6"/>
      <dgm:spPr/>
    </dgm:pt>
    <dgm:pt modelId="{2C7A4D4F-66C2-42C9-ACA8-C21EECF1EF86}" type="pres">
      <dgm:prSet presAssocID="{5EAEB057-5843-4667-B46F-C03E9C99492E}" presName="circle5" presStyleLbl="node1" presStyleIdx="4" presStyleCnt="6"/>
      <dgm:spPr/>
    </dgm:pt>
    <dgm:pt modelId="{2141D960-1368-459A-A489-0D9F79FC6C47}" type="pres">
      <dgm:prSet presAssocID="{5EAEB057-5843-4667-B46F-C03E9C99492E}" presName="rect5" presStyleLbl="alignAcc1" presStyleIdx="4" presStyleCnt="6"/>
      <dgm:spPr/>
      <dgm:t>
        <a:bodyPr/>
        <a:lstStyle/>
        <a:p>
          <a:endParaRPr lang="cs-CZ"/>
        </a:p>
      </dgm:t>
    </dgm:pt>
    <dgm:pt modelId="{F9314AEE-8A1D-4407-B3E6-BFE806F84D88}" type="pres">
      <dgm:prSet presAssocID="{4C35D32F-0EAB-4CD7-82EE-45574DC2A586}" presName="vertSpace6" presStyleLbl="node1" presStyleIdx="4" presStyleCnt="6"/>
      <dgm:spPr/>
    </dgm:pt>
    <dgm:pt modelId="{906C4ACB-87F1-4A4A-AA41-317D5D166C91}" type="pres">
      <dgm:prSet presAssocID="{4C35D32F-0EAB-4CD7-82EE-45574DC2A586}" presName="circle6" presStyleLbl="node1" presStyleIdx="5" presStyleCnt="6"/>
      <dgm:spPr/>
    </dgm:pt>
    <dgm:pt modelId="{29D8F1A1-6091-4F1B-A897-940D1D555FD3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AF62E8-1C8F-4213-AD09-8662F65D6958}" type="pres">
      <dgm:prSet presAssocID="{5EAEB057-5843-4667-B46F-C03E9C99492E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05D794-060D-4095-9E39-A918EE72AA75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9CFB1E7-154F-436C-85E1-7AD4C75AB467}" type="presOf" srcId="{B651F6E3-6281-48DB-9319-2AEAFDAE7572}" destId="{619D679B-A015-4ECF-8348-D1034C574F40}" srcOrd="0" destOrd="0" presId="urn:microsoft.com/office/officeart/2005/8/layout/target3"/>
    <dgm:cxn modelId="{03230BB8-5255-47BE-867C-94F6B6F5B49A}" type="presOf" srcId="{D1D4F407-5343-4D3F-B5B9-D407B03CAEB4}" destId="{AED2198E-93D5-4001-81B4-73124B309672}" srcOrd="1" destOrd="0" presId="urn:microsoft.com/office/officeart/2005/8/layout/target3"/>
    <dgm:cxn modelId="{BC48A106-94D1-41E9-A2F9-B5550D4A593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C38513A-8BA6-4F41-A114-0DF97F4BCCE2}" type="presOf" srcId="{5EAEB057-5843-4667-B46F-C03E9C99492E}" destId="{F0AF62E8-1C8F-4213-AD09-8662F65D6958}" srcOrd="1" destOrd="0" presId="urn:microsoft.com/office/officeart/2005/8/layout/target3"/>
    <dgm:cxn modelId="{11C4B688-F84B-4B1C-8575-287C933045E4}" type="presOf" srcId="{D1B46980-6531-4606-95E6-44980827E919}" destId="{6140AFEC-043D-4C43-A2F9-D0F5331DF3A3}" srcOrd="0" destOrd="0" presId="urn:microsoft.com/office/officeart/2005/8/layout/target3"/>
    <dgm:cxn modelId="{1B04F416-9287-4A55-9274-24B4B3111180}" type="presOf" srcId="{D8197B8C-B260-4A16-BDF4-0947B075E274}" destId="{25B08C86-7E15-44DC-BE7F-FFB55DD49D12}" srcOrd="0" destOrd="0" presId="urn:microsoft.com/office/officeart/2005/8/layout/target3"/>
    <dgm:cxn modelId="{1F57D86B-901D-422F-A9CA-6DAE99530B9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7C3FB17-F42D-4302-AE23-7FB040DA7B93}" type="presOf" srcId="{4C35D32F-0EAB-4CD7-82EE-45574DC2A586}" destId="{29D8F1A1-6091-4F1B-A897-940D1D555FD3}" srcOrd="0" destOrd="0" presId="urn:microsoft.com/office/officeart/2005/8/layout/target3"/>
    <dgm:cxn modelId="{5FE48E5A-FAC5-41DB-86F7-8908EC6ADB89}" srcId="{757F3AB3-0718-4624-B441-E567A8F0AB56}" destId="{5EAEB057-5843-4667-B46F-C03E9C99492E}" srcOrd="4" destOrd="0" parTransId="{3109F604-115B-486A-A249-15401265CE11}" sibTransId="{80C7D439-90D5-44CC-8592-26A3AF3EB709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32539D0-15F5-4033-8A68-9BE7AB4FFED9}" type="presOf" srcId="{4C35D32F-0EAB-4CD7-82EE-45574DC2A586}" destId="{4805D794-060D-4095-9E39-A918EE72AA75}" srcOrd="1" destOrd="0" presId="urn:microsoft.com/office/officeart/2005/8/layout/target3"/>
    <dgm:cxn modelId="{05196400-87D2-4C61-930A-47825EB70E01}" type="presOf" srcId="{B651F6E3-6281-48DB-9319-2AEAFDAE7572}" destId="{6BB5E863-4638-4E1D-BFDE-399D028AC4ED}" srcOrd="1" destOrd="0" presId="urn:microsoft.com/office/officeart/2005/8/layout/target3"/>
    <dgm:cxn modelId="{7CCA7E75-3649-485C-8D69-301F005A1C5D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557553A5-A5D8-41B2-BADD-91948152866E}" type="presOf" srcId="{5EAEB057-5843-4667-B46F-C03E9C99492E}" destId="{2141D960-1368-459A-A489-0D9F79FC6C47}" srcOrd="0" destOrd="0" presId="urn:microsoft.com/office/officeart/2005/8/layout/target3"/>
    <dgm:cxn modelId="{80E9EFC9-2335-41FD-A782-77697ADB7F89}" type="presOf" srcId="{D8197B8C-B260-4A16-BDF4-0947B075E274}" destId="{5A5FFA88-C948-4069-8E93-59FA12366E83}" srcOrd="1" destOrd="0" presId="urn:microsoft.com/office/officeart/2005/8/layout/target3"/>
    <dgm:cxn modelId="{A93C6A0B-2339-49CC-A7E3-D3C69B165E60}" type="presParOf" srcId="{333A1088-737F-45CB-B68E-254E46348037}" destId="{F5ABB229-8D3B-4694-996A-96F23CF14429}" srcOrd="0" destOrd="0" presId="urn:microsoft.com/office/officeart/2005/8/layout/target3"/>
    <dgm:cxn modelId="{962F4DB1-731A-486B-BF44-908A3A02DE12}" type="presParOf" srcId="{333A1088-737F-45CB-B68E-254E46348037}" destId="{F41139FD-01EE-4571-8B17-4FB00FC51163}" srcOrd="1" destOrd="0" presId="urn:microsoft.com/office/officeart/2005/8/layout/target3"/>
    <dgm:cxn modelId="{9955E606-56AF-479B-86D4-D620316F18B1}" type="presParOf" srcId="{333A1088-737F-45CB-B68E-254E46348037}" destId="{D005CE8C-CC26-4C3E-AC11-E15060ECD759}" srcOrd="2" destOrd="0" presId="urn:microsoft.com/office/officeart/2005/8/layout/target3"/>
    <dgm:cxn modelId="{3C894E13-EDC2-45F1-8069-A8B26402F2A6}" type="presParOf" srcId="{333A1088-737F-45CB-B68E-254E46348037}" destId="{2C702D82-9B77-49B7-9568-BB8EB47C3372}" srcOrd="3" destOrd="0" presId="urn:microsoft.com/office/officeart/2005/8/layout/target3"/>
    <dgm:cxn modelId="{1CF2AFE1-552C-42E5-B1F6-8F9792ACE49A}" type="presParOf" srcId="{333A1088-737F-45CB-B68E-254E46348037}" destId="{A52A0455-90FF-4808-ABD0-F02540D31D5A}" srcOrd="4" destOrd="0" presId="urn:microsoft.com/office/officeart/2005/8/layout/target3"/>
    <dgm:cxn modelId="{724148CA-0522-4DE4-8BE2-B73934B7E3AF}" type="presParOf" srcId="{333A1088-737F-45CB-B68E-254E46348037}" destId="{6140AFEC-043D-4C43-A2F9-D0F5331DF3A3}" srcOrd="5" destOrd="0" presId="urn:microsoft.com/office/officeart/2005/8/layout/target3"/>
    <dgm:cxn modelId="{0F491D94-977C-406A-9550-E5CC754AC248}" type="presParOf" srcId="{333A1088-737F-45CB-B68E-254E46348037}" destId="{9358AC05-5D7D-4327-9F80-1AD486AEA664}" srcOrd="6" destOrd="0" presId="urn:microsoft.com/office/officeart/2005/8/layout/target3"/>
    <dgm:cxn modelId="{B05E3326-03DF-4A52-932B-86682F43DF55}" type="presParOf" srcId="{333A1088-737F-45CB-B68E-254E46348037}" destId="{313FC574-E1CD-4FB4-B054-0B805CE0447D}" srcOrd="7" destOrd="0" presId="urn:microsoft.com/office/officeart/2005/8/layout/target3"/>
    <dgm:cxn modelId="{486D149E-05B9-40FD-9B86-857B8E8F6303}" type="presParOf" srcId="{333A1088-737F-45CB-B68E-254E46348037}" destId="{619D679B-A015-4ECF-8348-D1034C574F40}" srcOrd="8" destOrd="0" presId="urn:microsoft.com/office/officeart/2005/8/layout/target3"/>
    <dgm:cxn modelId="{98D38491-F38B-46F3-A4C2-59E2B5C70758}" type="presParOf" srcId="{333A1088-737F-45CB-B68E-254E46348037}" destId="{322283A8-4A27-4CDA-BAE3-F381106A9174}" srcOrd="9" destOrd="0" presId="urn:microsoft.com/office/officeart/2005/8/layout/target3"/>
    <dgm:cxn modelId="{07F104AA-E2EE-4081-990C-FF3E7E4BE847}" type="presParOf" srcId="{333A1088-737F-45CB-B68E-254E46348037}" destId="{FFC9F71D-1B4F-4AD9-A4A6-86ADEFC8AF5C}" srcOrd="10" destOrd="0" presId="urn:microsoft.com/office/officeart/2005/8/layout/target3"/>
    <dgm:cxn modelId="{97D47FF1-DA0D-47F1-BD9C-E9735CBBD938}" type="presParOf" srcId="{333A1088-737F-45CB-B68E-254E46348037}" destId="{25B08C86-7E15-44DC-BE7F-FFB55DD49D12}" srcOrd="11" destOrd="0" presId="urn:microsoft.com/office/officeart/2005/8/layout/target3"/>
    <dgm:cxn modelId="{63DDDAAC-DC52-44B2-8281-81A798976299}" type="presParOf" srcId="{333A1088-737F-45CB-B68E-254E46348037}" destId="{A573BA0F-3CB9-4E4B-8017-621511F4CBCD}" srcOrd="12" destOrd="0" presId="urn:microsoft.com/office/officeart/2005/8/layout/target3"/>
    <dgm:cxn modelId="{C6418805-8808-4D6B-9A20-930408EC3320}" type="presParOf" srcId="{333A1088-737F-45CB-B68E-254E46348037}" destId="{2C7A4D4F-66C2-42C9-ACA8-C21EECF1EF86}" srcOrd="13" destOrd="0" presId="urn:microsoft.com/office/officeart/2005/8/layout/target3"/>
    <dgm:cxn modelId="{56C629F0-F50A-4B82-8BD0-85944967DD80}" type="presParOf" srcId="{333A1088-737F-45CB-B68E-254E46348037}" destId="{2141D960-1368-459A-A489-0D9F79FC6C47}" srcOrd="14" destOrd="0" presId="urn:microsoft.com/office/officeart/2005/8/layout/target3"/>
    <dgm:cxn modelId="{9B9857C8-060D-489C-B468-027879A65463}" type="presParOf" srcId="{333A1088-737F-45CB-B68E-254E46348037}" destId="{F9314AEE-8A1D-4407-B3E6-BFE806F84D88}" srcOrd="15" destOrd="0" presId="urn:microsoft.com/office/officeart/2005/8/layout/target3"/>
    <dgm:cxn modelId="{B7F83D4D-60EF-4CA8-87A6-3100D58EE9EA}" type="presParOf" srcId="{333A1088-737F-45CB-B68E-254E46348037}" destId="{906C4ACB-87F1-4A4A-AA41-317D5D166C91}" srcOrd="16" destOrd="0" presId="urn:microsoft.com/office/officeart/2005/8/layout/target3"/>
    <dgm:cxn modelId="{8A04B095-7433-4036-9D45-81F59994E70D}" type="presParOf" srcId="{333A1088-737F-45CB-B68E-254E46348037}" destId="{29D8F1A1-6091-4F1B-A897-940D1D555FD3}" srcOrd="17" destOrd="0" presId="urn:microsoft.com/office/officeart/2005/8/layout/target3"/>
    <dgm:cxn modelId="{DA8315B8-6778-4FF2-ACF2-9EDDA22A4695}" type="presParOf" srcId="{333A1088-737F-45CB-B68E-254E46348037}" destId="{AED2198E-93D5-4001-81B4-73124B309672}" srcOrd="18" destOrd="0" presId="urn:microsoft.com/office/officeart/2005/8/layout/target3"/>
    <dgm:cxn modelId="{3BB37002-8070-47AA-81F8-1245465E785D}" type="presParOf" srcId="{333A1088-737F-45CB-B68E-254E46348037}" destId="{2BE915AB-18AA-4053-B92C-3BFC9ED204BB}" srcOrd="19" destOrd="0" presId="urn:microsoft.com/office/officeart/2005/8/layout/target3"/>
    <dgm:cxn modelId="{1589302B-AD2C-4549-B662-8D2C9944E632}" type="presParOf" srcId="{333A1088-737F-45CB-B68E-254E46348037}" destId="{6BB5E863-4638-4E1D-BFDE-399D028AC4ED}" srcOrd="20" destOrd="0" presId="urn:microsoft.com/office/officeart/2005/8/layout/target3"/>
    <dgm:cxn modelId="{0E423908-B6AA-40E3-BA87-06EE6C276716}" type="presParOf" srcId="{333A1088-737F-45CB-B68E-254E46348037}" destId="{5A5FFA88-C948-4069-8E93-59FA12366E83}" srcOrd="21" destOrd="0" presId="urn:microsoft.com/office/officeart/2005/8/layout/target3"/>
    <dgm:cxn modelId="{9DB21B98-B3DD-4B47-A897-B170AD10382E}" type="presParOf" srcId="{333A1088-737F-45CB-B68E-254E46348037}" destId="{F0AF62E8-1C8F-4213-AD09-8662F65D6958}" srcOrd="22" destOrd="0" presId="urn:microsoft.com/office/officeart/2005/8/layout/target3"/>
    <dgm:cxn modelId="{14746B32-6166-42B7-869C-A8B634D1B934}" type="presParOf" srcId="{333A1088-737F-45CB-B68E-254E46348037}" destId="{4805D794-060D-4095-9E39-A918EE72AA7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smtClean="0"/>
            <a:t>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VY_32_INOVACE_13_Matematika 2.ročník_Počítání s přechodem přes desítku XIII.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XIII.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2C7A4D4F-66C2-42C9-ACA8-C21EECF1EF8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141D960-1368-459A-A489-0D9F79FC6C47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906C4ACB-87F1-4A4A-AA41-317D5D166C91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9D8F1A1-6091-4F1B-A897-940D1D555FD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5BDE9-EB3E-4829-B1FB-A271B6FD407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466DAB-8DD6-45A6-8004-B66EEA8C0F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94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9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466DAB-8DD6-45A6-8004-B66EEA8C0F3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AAF8914-7C20-48E4-A107-5BC13FE852E2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BFD99AA-56D0-4708-BE01-2000A9C11E9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4443183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850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-963488"/>
            <a:ext cx="8458200" cy="410790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Anotace: určeno žákům 2. třídy. Tato prezentace slouží k procvičení učiva odčítání s přechodem přes desítku. Na konci je pro děti připravena křížovka, která obsahuje příklady na odčítání.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1059215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443664" cy="2304256"/>
          </a:xfrm>
        </p:spPr>
        <p:txBody>
          <a:bodyPr/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 čísel sestavte co největší počet příkladů na sčítání a odčítání tak, aby výsledkem bylo:</a:t>
            </a:r>
          </a:p>
          <a:p>
            <a:pPr marL="514350" indent="-514350">
              <a:buClrTx/>
              <a:buFont typeface="+mj-lt"/>
              <a:buAutoNum type="alphaLcParenR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Číslo 14</a:t>
            </a:r>
          </a:p>
          <a:p>
            <a:endParaRPr lang="cs-CZ" dirty="0"/>
          </a:p>
        </p:txBody>
      </p:sp>
      <p:grpSp>
        <p:nvGrpSpPr>
          <p:cNvPr id="5" name="Skupina 4"/>
          <p:cNvGrpSpPr/>
          <p:nvPr/>
        </p:nvGrpSpPr>
        <p:grpSpPr>
          <a:xfrm>
            <a:off x="61156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6" name="Elipsa 5"/>
            <p:cNvSpPr/>
            <p:nvPr/>
          </p:nvSpPr>
          <p:spPr>
            <a:xfrm>
              <a:off x="1025" y="1352599"/>
              <a:ext cx="1104025" cy="9058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Elipsa 4"/>
            <p:cNvSpPr/>
            <p:nvPr/>
          </p:nvSpPr>
          <p:spPr>
            <a:xfrm>
              <a:off x="85950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5</a:t>
              </a:r>
              <a:endParaRPr lang="cs-CZ" sz="3000" kern="12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763688" y="2420888"/>
            <a:ext cx="958693" cy="916512"/>
            <a:chOff x="1025" y="1352599"/>
            <a:chExt cx="1130666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9" name="Elipsa 8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Elipsa 4"/>
            <p:cNvSpPr/>
            <p:nvPr/>
          </p:nvSpPr>
          <p:spPr>
            <a:xfrm>
              <a:off x="17087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</a:t>
              </a:r>
              <a:endParaRPr lang="cs-CZ" sz="3000" kern="12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284380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2" name="Elipsa 11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8</a:t>
              </a:r>
              <a:endParaRPr lang="cs-CZ" sz="3000" kern="12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493204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5" name="Elipsa 14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11</a:t>
              </a:r>
              <a:endParaRPr lang="cs-CZ" sz="3000" kern="12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6948264" y="2420888"/>
            <a:ext cx="936103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Elipsa 17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Elipsa 4"/>
            <p:cNvSpPr/>
            <p:nvPr/>
          </p:nvSpPr>
          <p:spPr>
            <a:xfrm>
              <a:off x="85950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20</a:t>
              </a:r>
              <a:endParaRPr lang="cs-CZ" sz="3000" kern="1200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392392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4" name="Elipsa 23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4</a:t>
              </a:r>
              <a:endParaRPr lang="cs-CZ" sz="3000" kern="1200" dirty="0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5940152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0" name="Elipsa 29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Elipsa 4"/>
            <p:cNvSpPr/>
            <p:nvPr/>
          </p:nvSpPr>
          <p:spPr>
            <a:xfrm>
              <a:off x="102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16</a:t>
              </a:r>
              <a:endParaRPr lang="cs-CZ" sz="3000" kern="1200" dirty="0"/>
            </a:p>
          </p:txBody>
        </p:sp>
      </p:grpSp>
      <p:grpSp>
        <p:nvGrpSpPr>
          <p:cNvPr id="32" name="Skupina 31"/>
          <p:cNvGrpSpPr/>
          <p:nvPr/>
        </p:nvGrpSpPr>
        <p:grpSpPr>
          <a:xfrm>
            <a:off x="7956376" y="2348880"/>
            <a:ext cx="958693" cy="936104"/>
            <a:chOff x="1025" y="1277110"/>
            <a:chExt cx="1130667" cy="981355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3" name="Elipsa 32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Elipsa 4"/>
            <p:cNvSpPr/>
            <p:nvPr/>
          </p:nvSpPr>
          <p:spPr>
            <a:xfrm>
              <a:off x="1025" y="1277110"/>
              <a:ext cx="113066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6</a:t>
              </a:r>
              <a:endParaRPr lang="cs-CZ" sz="3000" kern="1200" dirty="0"/>
            </a:p>
          </p:txBody>
        </p:sp>
      </p:grpSp>
      <p:pic>
        <p:nvPicPr>
          <p:cNvPr id="1026" name="Picture 2" descr="C:\Users\hholeckova\AppData\Local\Microsoft\Windows\Temporary Internet Files\Content.IE5\OPDH5ZKR\MP9003414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202" y="5301208"/>
            <a:ext cx="1716078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443664" cy="2304256"/>
          </a:xfrm>
        </p:spPr>
        <p:txBody>
          <a:bodyPr/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 čísel sestavte co největší počet příkladů na sčítání a odčítání tak, aby výsledkem bylo:</a:t>
            </a:r>
          </a:p>
          <a:p>
            <a:pPr marL="514350" indent="-514350">
              <a:buClrTx/>
              <a:buFont typeface="+mj-lt"/>
              <a:buAutoNum type="alphaLcParenR" startAt="2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Číslo 16</a:t>
            </a:r>
          </a:p>
          <a:p>
            <a:endParaRPr lang="cs-CZ" dirty="0"/>
          </a:p>
        </p:txBody>
      </p:sp>
      <p:grpSp>
        <p:nvGrpSpPr>
          <p:cNvPr id="4" name="Skupina 4"/>
          <p:cNvGrpSpPr/>
          <p:nvPr/>
        </p:nvGrpSpPr>
        <p:grpSpPr>
          <a:xfrm>
            <a:off x="61156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6" name="Elipsa 5"/>
            <p:cNvSpPr/>
            <p:nvPr/>
          </p:nvSpPr>
          <p:spPr>
            <a:xfrm>
              <a:off x="1025" y="1352599"/>
              <a:ext cx="1104025" cy="9058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Elipsa 4"/>
            <p:cNvSpPr/>
            <p:nvPr/>
          </p:nvSpPr>
          <p:spPr>
            <a:xfrm>
              <a:off x="85950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5</a:t>
              </a:r>
              <a:endParaRPr lang="cs-CZ" sz="3000" kern="1200" dirty="0"/>
            </a:p>
          </p:txBody>
        </p:sp>
      </p:grpSp>
      <p:grpSp>
        <p:nvGrpSpPr>
          <p:cNvPr id="5" name="Skupina 7"/>
          <p:cNvGrpSpPr/>
          <p:nvPr/>
        </p:nvGrpSpPr>
        <p:grpSpPr>
          <a:xfrm>
            <a:off x="1763688" y="2420888"/>
            <a:ext cx="958693" cy="916512"/>
            <a:chOff x="1025" y="1352599"/>
            <a:chExt cx="1130666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9" name="Elipsa 8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Elipsa 4"/>
            <p:cNvSpPr/>
            <p:nvPr/>
          </p:nvSpPr>
          <p:spPr>
            <a:xfrm>
              <a:off x="17087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</a:t>
              </a:r>
              <a:endParaRPr lang="cs-CZ" sz="3000" kern="1200" dirty="0"/>
            </a:p>
          </p:txBody>
        </p:sp>
      </p:grpSp>
      <p:grpSp>
        <p:nvGrpSpPr>
          <p:cNvPr id="8" name="Skupina 10"/>
          <p:cNvGrpSpPr/>
          <p:nvPr/>
        </p:nvGrpSpPr>
        <p:grpSpPr>
          <a:xfrm>
            <a:off x="284380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2" name="Elipsa 11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8</a:t>
              </a:r>
              <a:endParaRPr lang="cs-CZ" sz="3000" kern="1200" dirty="0"/>
            </a:p>
          </p:txBody>
        </p:sp>
      </p:grpSp>
      <p:grpSp>
        <p:nvGrpSpPr>
          <p:cNvPr id="11" name="Skupina 13"/>
          <p:cNvGrpSpPr/>
          <p:nvPr/>
        </p:nvGrpSpPr>
        <p:grpSpPr>
          <a:xfrm>
            <a:off x="493204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5" name="Elipsa 14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11</a:t>
              </a:r>
              <a:endParaRPr lang="cs-CZ" sz="3000" kern="1200" dirty="0"/>
            </a:p>
          </p:txBody>
        </p:sp>
      </p:grpSp>
      <p:grpSp>
        <p:nvGrpSpPr>
          <p:cNvPr id="14" name="Skupina 16"/>
          <p:cNvGrpSpPr/>
          <p:nvPr/>
        </p:nvGrpSpPr>
        <p:grpSpPr>
          <a:xfrm>
            <a:off x="6948264" y="2420888"/>
            <a:ext cx="936103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Elipsa 17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Elipsa 4"/>
            <p:cNvSpPr/>
            <p:nvPr/>
          </p:nvSpPr>
          <p:spPr>
            <a:xfrm>
              <a:off x="85950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20</a:t>
              </a:r>
              <a:endParaRPr lang="cs-CZ" sz="3000" kern="1200" dirty="0"/>
            </a:p>
          </p:txBody>
        </p:sp>
      </p:grpSp>
      <p:grpSp>
        <p:nvGrpSpPr>
          <p:cNvPr id="17" name="Skupina 22"/>
          <p:cNvGrpSpPr/>
          <p:nvPr/>
        </p:nvGrpSpPr>
        <p:grpSpPr>
          <a:xfrm>
            <a:off x="392392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4" name="Elipsa 23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4</a:t>
              </a:r>
              <a:endParaRPr lang="cs-CZ" sz="3000" kern="1200" dirty="0"/>
            </a:p>
          </p:txBody>
        </p:sp>
      </p:grpSp>
      <p:grpSp>
        <p:nvGrpSpPr>
          <p:cNvPr id="20" name="Skupina 28"/>
          <p:cNvGrpSpPr/>
          <p:nvPr/>
        </p:nvGrpSpPr>
        <p:grpSpPr>
          <a:xfrm>
            <a:off x="5940152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0" name="Elipsa 29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Elipsa 4"/>
            <p:cNvSpPr/>
            <p:nvPr/>
          </p:nvSpPr>
          <p:spPr>
            <a:xfrm>
              <a:off x="102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16</a:t>
              </a:r>
              <a:endParaRPr lang="cs-CZ" sz="3000" kern="1200" dirty="0"/>
            </a:p>
          </p:txBody>
        </p:sp>
      </p:grpSp>
      <p:grpSp>
        <p:nvGrpSpPr>
          <p:cNvPr id="21" name="Skupina 31"/>
          <p:cNvGrpSpPr/>
          <p:nvPr/>
        </p:nvGrpSpPr>
        <p:grpSpPr>
          <a:xfrm>
            <a:off x="7956376" y="2348880"/>
            <a:ext cx="958693" cy="936104"/>
            <a:chOff x="1025" y="1277110"/>
            <a:chExt cx="1130667" cy="981355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3" name="Elipsa 32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Elipsa 4"/>
            <p:cNvSpPr/>
            <p:nvPr/>
          </p:nvSpPr>
          <p:spPr>
            <a:xfrm>
              <a:off x="1025" y="1277110"/>
              <a:ext cx="113066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6</a:t>
              </a:r>
              <a:endParaRPr lang="cs-CZ" sz="3000" kern="1200" dirty="0"/>
            </a:p>
          </p:txBody>
        </p:sp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332656"/>
            <a:ext cx="8443664" cy="2304256"/>
          </a:xfrm>
        </p:spPr>
        <p:txBody>
          <a:bodyPr/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Z čísel sestavte co největší počet příkladů na sčítání a odčítání tak, aby výsledkem bylo:</a:t>
            </a:r>
          </a:p>
          <a:p>
            <a:pPr marL="514350" indent="-514350">
              <a:buClrTx/>
              <a:buFont typeface="+mj-lt"/>
              <a:buAutoNum type="alphaLcParenR" startAt="3"/>
            </a:pP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Číslo 12</a:t>
            </a:r>
          </a:p>
          <a:p>
            <a:endParaRPr lang="cs-CZ" dirty="0"/>
          </a:p>
        </p:txBody>
      </p:sp>
      <p:grpSp>
        <p:nvGrpSpPr>
          <p:cNvPr id="4" name="Skupina 4"/>
          <p:cNvGrpSpPr/>
          <p:nvPr/>
        </p:nvGrpSpPr>
        <p:grpSpPr>
          <a:xfrm>
            <a:off x="61156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6" name="Elipsa 5"/>
            <p:cNvSpPr/>
            <p:nvPr/>
          </p:nvSpPr>
          <p:spPr>
            <a:xfrm>
              <a:off x="1025" y="1352599"/>
              <a:ext cx="1104025" cy="905867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7" name="Elipsa 4"/>
            <p:cNvSpPr/>
            <p:nvPr/>
          </p:nvSpPr>
          <p:spPr>
            <a:xfrm>
              <a:off x="85950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5</a:t>
              </a:r>
              <a:endParaRPr lang="cs-CZ" sz="3000" kern="1200" dirty="0"/>
            </a:p>
          </p:txBody>
        </p:sp>
      </p:grpSp>
      <p:grpSp>
        <p:nvGrpSpPr>
          <p:cNvPr id="5" name="Skupina 7"/>
          <p:cNvGrpSpPr/>
          <p:nvPr/>
        </p:nvGrpSpPr>
        <p:grpSpPr>
          <a:xfrm>
            <a:off x="1763688" y="2420888"/>
            <a:ext cx="958693" cy="916512"/>
            <a:chOff x="1025" y="1352599"/>
            <a:chExt cx="1130666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9" name="Elipsa 8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Elipsa 4"/>
            <p:cNvSpPr/>
            <p:nvPr/>
          </p:nvSpPr>
          <p:spPr>
            <a:xfrm>
              <a:off x="17087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</a:t>
              </a:r>
              <a:endParaRPr lang="cs-CZ" sz="3000" kern="1200" dirty="0"/>
            </a:p>
          </p:txBody>
        </p:sp>
      </p:grpSp>
      <p:grpSp>
        <p:nvGrpSpPr>
          <p:cNvPr id="8" name="Skupina 10"/>
          <p:cNvGrpSpPr/>
          <p:nvPr/>
        </p:nvGrpSpPr>
        <p:grpSpPr>
          <a:xfrm>
            <a:off x="284380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2" name="Elipsa 11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8</a:t>
              </a:r>
              <a:endParaRPr lang="cs-CZ" sz="3000" kern="1200" dirty="0"/>
            </a:p>
          </p:txBody>
        </p:sp>
      </p:grpSp>
      <p:grpSp>
        <p:nvGrpSpPr>
          <p:cNvPr id="11" name="Skupina 13"/>
          <p:cNvGrpSpPr/>
          <p:nvPr/>
        </p:nvGrpSpPr>
        <p:grpSpPr>
          <a:xfrm>
            <a:off x="4932040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5" name="Elipsa 14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11</a:t>
              </a:r>
              <a:endParaRPr lang="cs-CZ" sz="3000" kern="1200" dirty="0"/>
            </a:p>
          </p:txBody>
        </p:sp>
      </p:grpSp>
      <p:grpSp>
        <p:nvGrpSpPr>
          <p:cNvPr id="14" name="Skupina 16"/>
          <p:cNvGrpSpPr/>
          <p:nvPr/>
        </p:nvGrpSpPr>
        <p:grpSpPr>
          <a:xfrm>
            <a:off x="6948264" y="2420888"/>
            <a:ext cx="936103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18" name="Elipsa 17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Elipsa 4"/>
            <p:cNvSpPr/>
            <p:nvPr/>
          </p:nvSpPr>
          <p:spPr>
            <a:xfrm>
              <a:off x="85950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20</a:t>
              </a:r>
              <a:endParaRPr lang="cs-CZ" sz="3000" kern="1200" dirty="0"/>
            </a:p>
          </p:txBody>
        </p:sp>
      </p:grpSp>
      <p:grpSp>
        <p:nvGrpSpPr>
          <p:cNvPr id="17" name="Skupina 22"/>
          <p:cNvGrpSpPr/>
          <p:nvPr/>
        </p:nvGrpSpPr>
        <p:grpSpPr>
          <a:xfrm>
            <a:off x="3923928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24" name="Elipsa 23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25" name="Elipsa 4"/>
            <p:cNvSpPr/>
            <p:nvPr/>
          </p:nvSpPr>
          <p:spPr>
            <a:xfrm>
              <a:off x="1025" y="1352599"/>
              <a:ext cx="96081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4</a:t>
              </a:r>
              <a:endParaRPr lang="cs-CZ" sz="3000" kern="1200" dirty="0"/>
            </a:p>
          </p:txBody>
        </p:sp>
      </p:grpSp>
      <p:grpSp>
        <p:nvGrpSpPr>
          <p:cNvPr id="20" name="Skupina 28"/>
          <p:cNvGrpSpPr/>
          <p:nvPr/>
        </p:nvGrpSpPr>
        <p:grpSpPr>
          <a:xfrm>
            <a:off x="5940152" y="2420888"/>
            <a:ext cx="936104" cy="916512"/>
            <a:chOff x="1025" y="1352599"/>
            <a:chExt cx="1104025" cy="960816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0" name="Elipsa 29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1" name="Elipsa 4"/>
            <p:cNvSpPr/>
            <p:nvPr/>
          </p:nvSpPr>
          <p:spPr>
            <a:xfrm>
              <a:off x="1025" y="1352599"/>
              <a:ext cx="960816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16</a:t>
              </a:r>
              <a:endParaRPr lang="cs-CZ" sz="3000" kern="1200" dirty="0"/>
            </a:p>
          </p:txBody>
        </p:sp>
      </p:grpSp>
      <p:grpSp>
        <p:nvGrpSpPr>
          <p:cNvPr id="21" name="Skupina 31"/>
          <p:cNvGrpSpPr/>
          <p:nvPr/>
        </p:nvGrpSpPr>
        <p:grpSpPr>
          <a:xfrm>
            <a:off x="7956376" y="2348880"/>
            <a:ext cx="958693" cy="936104"/>
            <a:chOff x="1025" y="1277110"/>
            <a:chExt cx="1130667" cy="981355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sp>
          <p:nvSpPr>
            <p:cNvPr id="33" name="Elipsa 32"/>
            <p:cNvSpPr/>
            <p:nvPr/>
          </p:nvSpPr>
          <p:spPr>
            <a:xfrm>
              <a:off x="1025" y="1352599"/>
              <a:ext cx="1104025" cy="905866"/>
            </a:xfrm>
            <a:prstGeom prst="ellipse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34" name="Elipsa 4"/>
            <p:cNvSpPr/>
            <p:nvPr/>
          </p:nvSpPr>
          <p:spPr>
            <a:xfrm>
              <a:off x="1025" y="1277110"/>
              <a:ext cx="1130667" cy="96081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00" tIns="38100" rIns="38100" bIns="38100" numCol="1" spcCol="1270" anchor="ctr" anchorCtr="0">
              <a:noAutofit/>
            </a:bodyPr>
            <a:lstStyle/>
            <a:p>
              <a:pPr lvl="0"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3000" kern="1200" dirty="0" smtClean="0"/>
                <a:t>6</a:t>
              </a:r>
              <a:endParaRPr lang="cs-CZ" sz="3000" kern="1200" dirty="0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1 = B     3 = D	  5 = K       7 = Á    9 = Í     11= Š	</a:t>
            </a:r>
            <a:br>
              <a:rPr lang="cs-CZ" dirty="0" smtClean="0"/>
            </a:br>
            <a:r>
              <a:rPr lang="cs-CZ" dirty="0" smtClean="0"/>
              <a:t>2 = S	     4 = V	  6 = o      8 = Ů	    10 = z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404664"/>
            <a:ext cx="8458200" cy="914400"/>
          </a:xfrm>
        </p:spPr>
        <p:txBody>
          <a:bodyPr/>
          <a:lstStyle/>
          <a:p>
            <a:r>
              <a:rPr lang="cs-CZ" sz="3200" dirty="0" smtClean="0"/>
              <a:t>Vyluštěte křížovku.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1052736"/>
          <a:ext cx="8640960" cy="100811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  <a:gridCol w="1080120"/>
                <a:gridCol w="1080120"/>
                <a:gridCol w="1080120"/>
              </a:tblGrid>
              <a:tr h="100811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8 +</a:t>
                      </a:r>
                      <a:r>
                        <a:rPr lang="cs-CZ" sz="2800" baseline="0" dirty="0" smtClean="0"/>
                        <a:t> 2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en-US" sz="2800" baseline="0" dirty="0" smtClean="0"/>
                        <a:t>- </a:t>
                      </a:r>
                      <a:r>
                        <a:rPr lang="cs-CZ" sz="2800" baseline="0" dirty="0" smtClean="0"/>
                        <a:t>6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11</a:t>
                      </a:r>
                      <a:r>
                        <a:rPr lang="en-US" sz="2800" baseline="0" dirty="0" smtClean="0"/>
                        <a:t> -</a:t>
                      </a:r>
                      <a:r>
                        <a:rPr lang="cs-CZ" sz="2800" baseline="0" dirty="0" smtClean="0"/>
                        <a:t>9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12 </a:t>
                      </a:r>
                      <a:r>
                        <a:rPr lang="en-US" sz="2800" dirty="0" smtClean="0"/>
                        <a:t>-</a:t>
                      </a:r>
                      <a:r>
                        <a:rPr lang="cs-CZ" sz="2800" dirty="0" smtClean="0"/>
                        <a:t> 7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15 </a:t>
                      </a:r>
                      <a:r>
                        <a:rPr lang="en-US" sz="2800" dirty="0" smtClean="0"/>
                        <a:t>-</a:t>
                      </a:r>
                      <a:r>
                        <a:rPr lang="cs-CZ" sz="2800" dirty="0" smtClean="0"/>
                        <a:t> 8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10 </a:t>
                      </a:r>
                      <a:r>
                        <a:rPr lang="en-US" sz="2800" dirty="0" smtClean="0"/>
                        <a:t>-</a:t>
                      </a:r>
                      <a:r>
                        <a:rPr lang="cs-CZ" sz="2800" dirty="0" smtClean="0"/>
                        <a:t> 6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14 </a:t>
                      </a:r>
                      <a:r>
                        <a:rPr lang="en-US" sz="2800" dirty="0" smtClean="0"/>
                        <a:t>-</a:t>
                      </a:r>
                      <a:r>
                        <a:rPr lang="cs-CZ" sz="2800" dirty="0" smtClean="0"/>
                        <a:t>7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5</a:t>
                      </a:r>
                      <a:r>
                        <a:rPr lang="en-US" sz="2800" dirty="0" smtClean="0"/>
                        <a:t> </a:t>
                      </a:r>
                      <a:r>
                        <a:rPr lang="cs-CZ" sz="2800" dirty="0" smtClean="0"/>
                        <a:t>+</a:t>
                      </a:r>
                      <a:r>
                        <a:rPr lang="en-US" sz="2800" dirty="0" smtClean="0"/>
                        <a:t> </a:t>
                      </a:r>
                      <a:r>
                        <a:rPr lang="cs-CZ" sz="2800" dirty="0" smtClean="0"/>
                        <a:t>6</a:t>
                      </a:r>
                      <a:endParaRPr lang="cs-CZ" sz="2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2132856"/>
          <a:ext cx="6480720" cy="1008112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080120"/>
                <a:gridCol w="1080120"/>
                <a:gridCol w="1080120"/>
                <a:gridCol w="1080120"/>
                <a:gridCol w="1080120"/>
                <a:gridCol w="1080120"/>
              </a:tblGrid>
              <a:tr h="1008112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7</a:t>
                      </a:r>
                      <a:r>
                        <a:rPr lang="en-US" sz="2800" baseline="0" dirty="0" smtClean="0"/>
                        <a:t> - </a:t>
                      </a:r>
                      <a:r>
                        <a:rPr lang="cs-CZ" sz="2800" baseline="0" dirty="0" smtClean="0"/>
                        <a:t>6</a:t>
                      </a:r>
                      <a:endParaRPr lang="cs-CZ" sz="2800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12</a:t>
                      </a:r>
                      <a:r>
                        <a:rPr lang="cs-CZ" sz="2800" baseline="0" dirty="0" smtClean="0"/>
                        <a:t> </a:t>
                      </a:r>
                      <a:r>
                        <a:rPr lang="en-US" sz="2800" baseline="0" dirty="0" smtClean="0"/>
                        <a:t>-</a:t>
                      </a:r>
                      <a:r>
                        <a:rPr lang="cs-CZ" sz="2800" baseline="0" dirty="0" smtClean="0"/>
                        <a:t> 6</a:t>
                      </a:r>
                      <a:endParaRPr lang="cs-CZ" sz="2800" dirty="0" smtClean="0"/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11 </a:t>
                      </a:r>
                      <a:r>
                        <a:rPr lang="en-US" sz="2800" dirty="0" smtClean="0"/>
                        <a:t>- </a:t>
                      </a:r>
                      <a:r>
                        <a:rPr lang="cs-CZ" sz="2800" dirty="0" smtClean="0"/>
                        <a:t>8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16 </a:t>
                      </a:r>
                      <a:r>
                        <a:rPr lang="en-US" sz="2800" dirty="0" smtClean="0"/>
                        <a:t>- </a:t>
                      </a:r>
                      <a:r>
                        <a:rPr lang="cs-CZ" sz="2800" dirty="0" smtClean="0"/>
                        <a:t>8</a:t>
                      </a:r>
                    </a:p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  <a:p>
            <a:endParaRPr lang="cs-CZ" smtClean="0"/>
          </a:p>
          <a:p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50036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49</TotalTime>
  <Words>198</Words>
  <Application>Microsoft Office PowerPoint</Application>
  <PresentationFormat>Předvádění na obrazovce (4:3)</PresentationFormat>
  <Paragraphs>60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 </vt:lpstr>
      <vt:lpstr> </vt:lpstr>
      <vt:lpstr> </vt:lpstr>
      <vt:lpstr>1 = B     3 = D   5 = K       7 = Á    9 = Í     11= Š  2 = S      4 = V   6 = o      8 = Ů     10 = z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Compaq-610</dc:creator>
  <cp:lastModifiedBy>Holečková Hana</cp:lastModifiedBy>
  <cp:revision>15</cp:revision>
  <dcterms:created xsi:type="dcterms:W3CDTF">2011-10-30T18:31:39Z</dcterms:created>
  <dcterms:modified xsi:type="dcterms:W3CDTF">2012-05-04T10:33:56Z</dcterms:modified>
</cp:coreProperties>
</file>