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200" baseline="0" dirty="0" smtClean="0"/>
            <a:t>VY_32_INOVACE_18_Matematika 2.ročník_Počítání s přechodem přes desítku XVIII.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smtClean="0"/>
            <a:t>Hana Holečková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aseline="0" dirty="0" smtClean="0"/>
            <a:t>Počítání s přechodem přes desítku XVIII.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2A49B50-437E-44AC-9D10-45700CC28C44}">
      <dgm:prSet custT="1"/>
      <dgm:spPr/>
      <dgm:t>
        <a:bodyPr/>
        <a:lstStyle/>
        <a:p>
          <a:pPr algn="l"/>
          <a:r>
            <a:rPr lang="cs-CZ" sz="2000" dirty="0" smtClean="0"/>
            <a:t>Vytvořeno: září 2011</a:t>
          </a:r>
          <a:endParaRPr lang="cs-CZ" sz="2000" dirty="0"/>
        </a:p>
      </dgm:t>
    </dgm:pt>
    <dgm:pt modelId="{5C19E266-4F23-435F-AC80-576A31EB0CA8}" type="parTrans" cxnId="{8B1C7F64-1EE7-4FF4-9AC0-3D417DD1ABEE}">
      <dgm:prSet/>
      <dgm:spPr/>
    </dgm:pt>
    <dgm:pt modelId="{E6F55BFD-0AA6-4C4F-B5C9-2FAA2FAE7779}" type="sibTrans" cxnId="{8B1C7F64-1EE7-4FF4-9AC0-3D417DD1ABEE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26D2D9E-B901-4CDB-B6A8-91BBA72F0718}" type="pres">
      <dgm:prSet presAssocID="{42A49B50-437E-44AC-9D10-45700CC28C44}" presName="vertSpace5" presStyleLbl="node1" presStyleIdx="3" presStyleCnt="6"/>
      <dgm:spPr/>
    </dgm:pt>
    <dgm:pt modelId="{20E934A0-7846-4D70-AE90-A19629C884EB}" type="pres">
      <dgm:prSet presAssocID="{42A49B50-437E-44AC-9D10-45700CC28C44}" presName="circle5" presStyleLbl="node1" presStyleIdx="4" presStyleCnt="6"/>
      <dgm:spPr/>
    </dgm:pt>
    <dgm:pt modelId="{2F00AED7-F1A5-4E20-9605-A4E008987637}" type="pres">
      <dgm:prSet presAssocID="{42A49B50-437E-44AC-9D10-45700CC28C44}" presName="rect5" presStyleLbl="alignAcc1" presStyleIdx="4" presStyleCnt="6"/>
      <dgm:spPr/>
      <dgm:t>
        <a:bodyPr/>
        <a:lstStyle/>
        <a:p>
          <a:endParaRPr lang="cs-CZ"/>
        </a:p>
      </dgm:t>
    </dgm:pt>
    <dgm:pt modelId="{F34C09DC-6405-4B08-8B0F-3E96C915FC55}" type="pres">
      <dgm:prSet presAssocID="{4C35D32F-0EAB-4CD7-82EE-45574DC2A586}" presName="vertSpace6" presStyleLbl="node1" presStyleIdx="4" presStyleCnt="6"/>
      <dgm:spPr/>
    </dgm:pt>
    <dgm:pt modelId="{0DAA767D-1B36-4923-80C8-04DC92CF5E0D}" type="pres">
      <dgm:prSet presAssocID="{4C35D32F-0EAB-4CD7-82EE-45574DC2A586}" presName="circle6" presStyleLbl="node1" presStyleIdx="5" presStyleCnt="6"/>
      <dgm:spPr/>
    </dgm:pt>
    <dgm:pt modelId="{EC85A842-FF98-4F69-8AC3-4CECF277784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A17AA-9125-4911-9276-B1F8CE0843F5}" type="pres">
      <dgm:prSet presAssocID="{42A49B50-437E-44AC-9D10-45700CC28C4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9A9CB8-060F-49A8-8D56-5A79BB36DB21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B1C7F64-1EE7-4FF4-9AC0-3D417DD1ABEE}" srcId="{757F3AB3-0718-4624-B441-E567A8F0AB56}" destId="{42A49B50-437E-44AC-9D10-45700CC28C44}" srcOrd="4" destOrd="0" parTransId="{5C19E266-4F23-435F-AC80-576A31EB0CA8}" sibTransId="{E6F55BFD-0AA6-4C4F-B5C9-2FAA2FAE7779}"/>
    <dgm:cxn modelId="{43245CE0-496F-4BFC-A0DA-8385BF627EC6}" type="presOf" srcId="{D1B46980-6531-4606-95E6-44980827E919}" destId="{2BE915AB-18AA-4053-B92C-3BFC9ED204BB}" srcOrd="1" destOrd="0" presId="urn:microsoft.com/office/officeart/2005/8/layout/target3"/>
    <dgm:cxn modelId="{49DDBB40-1985-4D1E-9A04-4FC52A384FAC}" type="presOf" srcId="{757F3AB3-0718-4624-B441-E567A8F0AB56}" destId="{333A1088-737F-45CB-B68E-254E46348037}" srcOrd="0" destOrd="0" presId="urn:microsoft.com/office/officeart/2005/8/layout/target3"/>
    <dgm:cxn modelId="{489F6C0F-3223-4196-94FD-90683F985EB9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781598F-A6B0-410C-870C-A2865F333F04}" type="presOf" srcId="{4C35D32F-0EAB-4CD7-82EE-45574DC2A586}" destId="{029A9CB8-060F-49A8-8D56-5A79BB36DB21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51B6C94-F330-457C-AD51-A10A098A0E6D}" type="presOf" srcId="{D1D4F407-5343-4D3F-B5B9-D407B03CAEB4}" destId="{AED2198E-93D5-4001-81B4-73124B309672}" srcOrd="1" destOrd="0" presId="urn:microsoft.com/office/officeart/2005/8/layout/target3"/>
    <dgm:cxn modelId="{209D3EDE-BD1C-44C6-938C-F0A549115AD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45146D4-7D2D-47D2-9DA2-21F9B4535678}" type="presOf" srcId="{42A49B50-437E-44AC-9D10-45700CC28C44}" destId="{2F00AED7-F1A5-4E20-9605-A4E008987637}" srcOrd="0" destOrd="0" presId="urn:microsoft.com/office/officeart/2005/8/layout/target3"/>
    <dgm:cxn modelId="{558197E6-4D0C-420E-B8DA-24E0908E5AB6}" type="presOf" srcId="{42A49B50-437E-44AC-9D10-45700CC28C44}" destId="{522A17AA-9125-4911-9276-B1F8CE0843F5}" srcOrd="1" destOrd="0" presId="urn:microsoft.com/office/officeart/2005/8/layout/target3"/>
    <dgm:cxn modelId="{A77670EE-8CA5-4E09-88A7-02C1BD3745C0}" type="presOf" srcId="{D8197B8C-B260-4A16-BDF4-0947B075E274}" destId="{25B08C86-7E15-44DC-BE7F-FFB55DD49D12}" srcOrd="0" destOrd="0" presId="urn:microsoft.com/office/officeart/2005/8/layout/target3"/>
    <dgm:cxn modelId="{87D5CA0D-66F4-4B0A-9365-887A95C98DE6}" type="presOf" srcId="{B651F6E3-6281-48DB-9319-2AEAFDAE7572}" destId="{619D679B-A015-4ECF-8348-D1034C574F40}" srcOrd="0" destOrd="0" presId="urn:microsoft.com/office/officeart/2005/8/layout/target3"/>
    <dgm:cxn modelId="{E6649993-F308-4ED7-8146-51F14557F93F}" type="presOf" srcId="{D8197B8C-B260-4A16-BDF4-0947B075E274}" destId="{5A5FFA88-C948-4069-8E93-59FA12366E83}" srcOrd="1" destOrd="0" presId="urn:microsoft.com/office/officeart/2005/8/layout/target3"/>
    <dgm:cxn modelId="{3BB55DC2-0A22-4139-82B3-2F59F5281988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3A8ADAC2-605A-4032-A0AF-C612A16C19CE}" type="presOf" srcId="{4C35D32F-0EAB-4CD7-82EE-45574DC2A586}" destId="{EC85A842-FF98-4F69-8AC3-4CECF277784A}" srcOrd="0" destOrd="0" presId="urn:microsoft.com/office/officeart/2005/8/layout/target3"/>
    <dgm:cxn modelId="{9549DE3E-36AD-43F6-B0FB-39CBC29EBE4A}" type="presParOf" srcId="{333A1088-737F-45CB-B68E-254E46348037}" destId="{F5ABB229-8D3B-4694-996A-96F23CF14429}" srcOrd="0" destOrd="0" presId="urn:microsoft.com/office/officeart/2005/8/layout/target3"/>
    <dgm:cxn modelId="{2AC6DA7E-7927-41DF-B8EE-6AEA5B1BFC8A}" type="presParOf" srcId="{333A1088-737F-45CB-B68E-254E46348037}" destId="{F41139FD-01EE-4571-8B17-4FB00FC51163}" srcOrd="1" destOrd="0" presId="urn:microsoft.com/office/officeart/2005/8/layout/target3"/>
    <dgm:cxn modelId="{23043636-AF1D-4208-A99F-6AB1431B8721}" type="presParOf" srcId="{333A1088-737F-45CB-B68E-254E46348037}" destId="{D005CE8C-CC26-4C3E-AC11-E15060ECD759}" srcOrd="2" destOrd="0" presId="urn:microsoft.com/office/officeart/2005/8/layout/target3"/>
    <dgm:cxn modelId="{3D5B962C-1A13-44A3-A31A-275D16AE3580}" type="presParOf" srcId="{333A1088-737F-45CB-B68E-254E46348037}" destId="{2C702D82-9B77-49B7-9568-BB8EB47C3372}" srcOrd="3" destOrd="0" presId="urn:microsoft.com/office/officeart/2005/8/layout/target3"/>
    <dgm:cxn modelId="{EEA49568-89B0-4DAB-AD5F-06F7312BE4DC}" type="presParOf" srcId="{333A1088-737F-45CB-B68E-254E46348037}" destId="{A52A0455-90FF-4808-ABD0-F02540D31D5A}" srcOrd="4" destOrd="0" presId="urn:microsoft.com/office/officeart/2005/8/layout/target3"/>
    <dgm:cxn modelId="{508282EE-06D0-4492-9CDB-19FEF440A291}" type="presParOf" srcId="{333A1088-737F-45CB-B68E-254E46348037}" destId="{6140AFEC-043D-4C43-A2F9-D0F5331DF3A3}" srcOrd="5" destOrd="0" presId="urn:microsoft.com/office/officeart/2005/8/layout/target3"/>
    <dgm:cxn modelId="{4EE19752-6D34-4B5A-B00B-2C0D02E569D3}" type="presParOf" srcId="{333A1088-737F-45CB-B68E-254E46348037}" destId="{9358AC05-5D7D-4327-9F80-1AD486AEA664}" srcOrd="6" destOrd="0" presId="urn:microsoft.com/office/officeart/2005/8/layout/target3"/>
    <dgm:cxn modelId="{94BA782C-E103-4889-AA8E-831AC95B6893}" type="presParOf" srcId="{333A1088-737F-45CB-B68E-254E46348037}" destId="{313FC574-E1CD-4FB4-B054-0B805CE0447D}" srcOrd="7" destOrd="0" presId="urn:microsoft.com/office/officeart/2005/8/layout/target3"/>
    <dgm:cxn modelId="{66CE3201-DA6E-4615-A8DD-3CB619734BB4}" type="presParOf" srcId="{333A1088-737F-45CB-B68E-254E46348037}" destId="{619D679B-A015-4ECF-8348-D1034C574F40}" srcOrd="8" destOrd="0" presId="urn:microsoft.com/office/officeart/2005/8/layout/target3"/>
    <dgm:cxn modelId="{FC5E8DE7-F299-4975-A676-FFE24298A2E7}" type="presParOf" srcId="{333A1088-737F-45CB-B68E-254E46348037}" destId="{322283A8-4A27-4CDA-BAE3-F381106A9174}" srcOrd="9" destOrd="0" presId="urn:microsoft.com/office/officeart/2005/8/layout/target3"/>
    <dgm:cxn modelId="{F8B4FEC8-77B8-49D5-BE25-2586A0802AE0}" type="presParOf" srcId="{333A1088-737F-45CB-B68E-254E46348037}" destId="{FFC9F71D-1B4F-4AD9-A4A6-86ADEFC8AF5C}" srcOrd="10" destOrd="0" presId="urn:microsoft.com/office/officeart/2005/8/layout/target3"/>
    <dgm:cxn modelId="{B031772F-9FE8-4F93-8BFD-5347742BA621}" type="presParOf" srcId="{333A1088-737F-45CB-B68E-254E46348037}" destId="{25B08C86-7E15-44DC-BE7F-FFB55DD49D12}" srcOrd="11" destOrd="0" presId="urn:microsoft.com/office/officeart/2005/8/layout/target3"/>
    <dgm:cxn modelId="{7807D289-7E9F-4219-B987-5B6D971CE955}" type="presParOf" srcId="{333A1088-737F-45CB-B68E-254E46348037}" destId="{C26D2D9E-B901-4CDB-B6A8-91BBA72F0718}" srcOrd="12" destOrd="0" presId="urn:microsoft.com/office/officeart/2005/8/layout/target3"/>
    <dgm:cxn modelId="{1CB4AC9E-EDEF-43E9-9B41-63A2B6C96700}" type="presParOf" srcId="{333A1088-737F-45CB-B68E-254E46348037}" destId="{20E934A0-7846-4D70-AE90-A19629C884EB}" srcOrd="13" destOrd="0" presId="urn:microsoft.com/office/officeart/2005/8/layout/target3"/>
    <dgm:cxn modelId="{56DBDCE0-BE15-49DB-9EF4-C52708CDAD74}" type="presParOf" srcId="{333A1088-737F-45CB-B68E-254E46348037}" destId="{2F00AED7-F1A5-4E20-9605-A4E008987637}" srcOrd="14" destOrd="0" presId="urn:microsoft.com/office/officeart/2005/8/layout/target3"/>
    <dgm:cxn modelId="{A38AD8B3-AC5A-4C32-BFD2-BCA1B9E89688}" type="presParOf" srcId="{333A1088-737F-45CB-B68E-254E46348037}" destId="{F34C09DC-6405-4B08-8B0F-3E96C915FC55}" srcOrd="15" destOrd="0" presId="urn:microsoft.com/office/officeart/2005/8/layout/target3"/>
    <dgm:cxn modelId="{221DC0C7-902C-4946-A9F3-B1E727E68292}" type="presParOf" srcId="{333A1088-737F-45CB-B68E-254E46348037}" destId="{0DAA767D-1B36-4923-80C8-04DC92CF5E0D}" srcOrd="16" destOrd="0" presId="urn:microsoft.com/office/officeart/2005/8/layout/target3"/>
    <dgm:cxn modelId="{1FFF2BC0-8AC4-44D3-95FF-FB40697B231B}" type="presParOf" srcId="{333A1088-737F-45CB-B68E-254E46348037}" destId="{EC85A842-FF98-4F69-8AC3-4CECF277784A}" srcOrd="17" destOrd="0" presId="urn:microsoft.com/office/officeart/2005/8/layout/target3"/>
    <dgm:cxn modelId="{B554E634-E2DF-4771-8922-6CE5F3F96518}" type="presParOf" srcId="{333A1088-737F-45CB-B68E-254E46348037}" destId="{AED2198E-93D5-4001-81B4-73124B309672}" srcOrd="18" destOrd="0" presId="urn:microsoft.com/office/officeart/2005/8/layout/target3"/>
    <dgm:cxn modelId="{E95A1141-793A-49D8-B0F7-000053B92747}" type="presParOf" srcId="{333A1088-737F-45CB-B68E-254E46348037}" destId="{2BE915AB-18AA-4053-B92C-3BFC9ED204BB}" srcOrd="19" destOrd="0" presId="urn:microsoft.com/office/officeart/2005/8/layout/target3"/>
    <dgm:cxn modelId="{31B08337-0D9C-4479-8974-A834668A62DE}" type="presParOf" srcId="{333A1088-737F-45CB-B68E-254E46348037}" destId="{6BB5E863-4638-4E1D-BFDE-399D028AC4ED}" srcOrd="20" destOrd="0" presId="urn:microsoft.com/office/officeart/2005/8/layout/target3"/>
    <dgm:cxn modelId="{DD83422D-AB52-4979-99AA-73C7A17431EE}" type="presParOf" srcId="{333A1088-737F-45CB-B68E-254E46348037}" destId="{5A5FFA88-C948-4069-8E93-59FA12366E83}" srcOrd="21" destOrd="0" presId="urn:microsoft.com/office/officeart/2005/8/layout/target3"/>
    <dgm:cxn modelId="{603B27CF-C276-4B4D-BE75-ED839834EC71}" type="presParOf" srcId="{333A1088-737F-45CB-B68E-254E46348037}" destId="{522A17AA-9125-4911-9276-B1F8CE0843F5}" srcOrd="22" destOrd="0" presId="urn:microsoft.com/office/officeart/2005/8/layout/target3"/>
    <dgm:cxn modelId="{F993E4CD-49E1-490F-A764-4723B4126BA2}" type="presParOf" srcId="{333A1088-737F-45CB-B68E-254E46348037}" destId="{029A9CB8-060F-49A8-8D56-5A79BB36DB21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smtClean="0"/>
            <a:t>Hana Holečková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baseline="0" dirty="0" smtClean="0"/>
            <a:t>VY_32_INOVACE_18_Matematika 2.ročník_Počítání s přechodem přes desítku XVIII.</a:t>
          </a:r>
          <a:endParaRPr lang="cs-CZ" sz="12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baseline="0" dirty="0" smtClean="0"/>
            <a:t>Počítání s přechodem přes desítku XVIII.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20E934A0-7846-4D70-AE90-A19629C884EB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F00AED7-F1A5-4E20-9605-A4E008987637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září 2011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0DAA767D-1B36-4923-80C8-04DC92CF5E0D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C85A842-FF98-4F69-8AC3-4CECF277784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36489C-8D69-4929-A490-6FB010178248}" type="datetimeFigureOut">
              <a:rPr lang="cs-CZ" smtClean="0"/>
              <a:pPr/>
              <a:t>4.5.2012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228B7EA-86FA-4D86-926E-69944884F4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253241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95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458200" cy="3459832"/>
          </a:xfrm>
        </p:spPr>
        <p:txBody>
          <a:bodyPr>
            <a:noAutofit/>
          </a:bodyPr>
          <a:lstStyle/>
          <a:p>
            <a:r>
              <a:rPr lang="cs-CZ" sz="3200" dirty="0" smtClean="0"/>
              <a:t>Anotace: určeno žákům 2. třídy. V této prezentaci mají žáci ze třech čísel vytvářet početní rodinky – 2 příklady na sčítání a 2 příklady na odčítání s přechodem přes desítku. Dále mají příklady správně vypočítat. </a:t>
            </a:r>
            <a:r>
              <a:rPr lang="cs-CZ" sz="3200" smtClean="0"/>
              <a:t>Prezentace </a:t>
            </a:r>
            <a:r>
              <a:rPr lang="cs-CZ" sz="3200" dirty="0" smtClean="0"/>
              <a:t>je určena pro zopakování učiva sčítání, odčítání s přechodem přes desítku.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2522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91880" y="1484784"/>
            <a:ext cx="8458200" cy="4536504"/>
          </a:xfrm>
        </p:spPr>
        <p:txBody>
          <a:bodyPr>
            <a:normAutofit/>
          </a:bodyPr>
          <a:lstStyle/>
          <a:p>
            <a:r>
              <a:rPr lang="cs-CZ" u="sng" dirty="0" smtClean="0"/>
              <a:t>		     			</a:t>
            </a:r>
            <a:br>
              <a:rPr lang="cs-CZ" u="sng" dirty="0" smtClean="0"/>
            </a:br>
            <a:r>
              <a:rPr lang="cs-CZ" u="sng" dirty="0" smtClean="0"/>
              <a:t>					</a:t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>					</a:t>
            </a:r>
            <a:br>
              <a:rPr lang="cs-CZ" u="sng" dirty="0" smtClean="0"/>
            </a:br>
            <a:r>
              <a:rPr lang="cs-CZ" u="sng" dirty="0" smtClean="0"/>
              <a:t>					</a:t>
            </a: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8458200" cy="91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Z každé trojice čísel utvořte 2 příklady na sčítání a 2 příklady na odčítání:</a:t>
            </a:r>
            <a:endParaRPr lang="cs-CZ" sz="3200" dirty="0"/>
          </a:p>
        </p:txBody>
      </p:sp>
      <p:grpSp>
        <p:nvGrpSpPr>
          <p:cNvPr id="5" name="Skupina 4"/>
          <p:cNvGrpSpPr/>
          <p:nvPr/>
        </p:nvGrpSpPr>
        <p:grpSpPr>
          <a:xfrm rot="16200000">
            <a:off x="776640" y="1823761"/>
            <a:ext cx="2910006" cy="2232053"/>
            <a:chOff x="2904967" y="-632491"/>
            <a:chExt cx="5891827" cy="2232053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6" name="Obdélník 5"/>
            <p:cNvSpPr/>
            <p:nvPr/>
          </p:nvSpPr>
          <p:spPr>
            <a:xfrm>
              <a:off x="6157146" y="-632491"/>
              <a:ext cx="2639648" cy="2130555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bdélník 6"/>
            <p:cNvSpPr/>
            <p:nvPr/>
          </p:nvSpPr>
          <p:spPr>
            <a:xfrm>
              <a:off x="2904967" y="15773"/>
              <a:ext cx="2639648" cy="1583789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6500" kern="1200" dirty="0"/>
            </a:p>
          </p:txBody>
        </p:sp>
      </p:grpSp>
      <p:sp>
        <p:nvSpPr>
          <p:cNvPr id="10" name="Obdélník 9"/>
          <p:cNvSpPr/>
          <p:nvPr/>
        </p:nvSpPr>
        <p:spPr>
          <a:xfrm rot="16200000">
            <a:off x="1529025" y="3663663"/>
            <a:ext cx="1303737" cy="213055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TextovéPole 10"/>
          <p:cNvSpPr txBox="1"/>
          <p:nvPr/>
        </p:nvSpPr>
        <p:spPr>
          <a:xfrm>
            <a:off x="1259632" y="177281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14, 6, 8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4437112"/>
            <a:ext cx="15461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11, 5, 6</a:t>
            </a:r>
            <a:endParaRPr lang="cs-CZ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91880" y="1484784"/>
            <a:ext cx="8458200" cy="4536504"/>
          </a:xfrm>
        </p:spPr>
        <p:txBody>
          <a:bodyPr>
            <a:normAutofit/>
          </a:bodyPr>
          <a:lstStyle/>
          <a:p>
            <a:r>
              <a:rPr lang="cs-CZ" u="sng" dirty="0" smtClean="0"/>
              <a:t>		     			</a:t>
            </a:r>
            <a:br>
              <a:rPr lang="cs-CZ" u="sng" dirty="0" smtClean="0"/>
            </a:br>
            <a:r>
              <a:rPr lang="cs-CZ" u="sng" dirty="0" smtClean="0"/>
              <a:t>					</a:t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>					</a:t>
            </a:r>
            <a:br>
              <a:rPr lang="cs-CZ" u="sng" dirty="0" smtClean="0"/>
            </a:br>
            <a:r>
              <a:rPr lang="cs-CZ" u="sng" dirty="0" smtClean="0"/>
              <a:t>					</a:t>
            </a: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8458200" cy="91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Z každé trojice čísel utvořte 2 příklady na sčítání a 2 příklady na odčítání:</a:t>
            </a:r>
            <a:endParaRPr lang="cs-CZ" sz="3200" dirty="0"/>
          </a:p>
        </p:txBody>
      </p:sp>
      <p:grpSp>
        <p:nvGrpSpPr>
          <p:cNvPr id="4" name="Skupina 4"/>
          <p:cNvGrpSpPr/>
          <p:nvPr/>
        </p:nvGrpSpPr>
        <p:grpSpPr>
          <a:xfrm rot="16200000">
            <a:off x="776640" y="1823761"/>
            <a:ext cx="2910006" cy="2232053"/>
            <a:chOff x="2904967" y="-632491"/>
            <a:chExt cx="5891827" cy="2232053"/>
          </a:xfrm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6" name="Obdélník 5"/>
            <p:cNvSpPr/>
            <p:nvPr/>
          </p:nvSpPr>
          <p:spPr>
            <a:xfrm>
              <a:off x="6157146" y="-632491"/>
              <a:ext cx="2639648" cy="2130555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Obdélník 6"/>
            <p:cNvSpPr/>
            <p:nvPr/>
          </p:nvSpPr>
          <p:spPr>
            <a:xfrm>
              <a:off x="2904967" y="15773"/>
              <a:ext cx="2639648" cy="1583789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6500" kern="1200" dirty="0"/>
            </a:p>
          </p:txBody>
        </p:sp>
      </p:grpSp>
      <p:sp>
        <p:nvSpPr>
          <p:cNvPr id="10" name="Obdélník 9"/>
          <p:cNvSpPr/>
          <p:nvPr/>
        </p:nvSpPr>
        <p:spPr>
          <a:xfrm rot="16200000">
            <a:off x="1529025" y="3663663"/>
            <a:ext cx="1303737" cy="213055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TextovéPole 10"/>
          <p:cNvSpPr txBox="1"/>
          <p:nvPr/>
        </p:nvSpPr>
        <p:spPr>
          <a:xfrm>
            <a:off x="1259632" y="1772816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13, </a:t>
            </a:r>
            <a:r>
              <a:rPr lang="cs-CZ" sz="3200" dirty="0"/>
              <a:t>7</a:t>
            </a:r>
            <a:r>
              <a:rPr lang="cs-CZ" sz="3200" dirty="0" smtClean="0"/>
              <a:t>, </a:t>
            </a:r>
            <a:r>
              <a:rPr lang="cs-CZ" sz="3200" dirty="0"/>
              <a:t>6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4437112"/>
            <a:ext cx="1543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14, </a:t>
            </a:r>
            <a:r>
              <a:rPr lang="cs-CZ" sz="3200" dirty="0"/>
              <a:t>9</a:t>
            </a:r>
            <a:r>
              <a:rPr lang="cs-CZ" sz="3200" dirty="0" smtClean="0"/>
              <a:t>, </a:t>
            </a:r>
            <a:r>
              <a:rPr lang="cs-CZ" sz="3200" dirty="0"/>
              <a:t>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348881"/>
            <a:ext cx="8443664" cy="3726906"/>
          </a:xfrm>
        </p:spPr>
        <p:txBody>
          <a:bodyPr/>
          <a:lstStyle/>
          <a:p>
            <a:r>
              <a:rPr lang="cs-CZ" u="sng" dirty="0" smtClean="0"/>
              <a:t>12, 	15, 	13, 	14, 	11, 	16, 	19, 	10.</a:t>
            </a:r>
            <a:br>
              <a:rPr lang="cs-CZ" u="sng" dirty="0" smtClean="0"/>
            </a:br>
            <a:r>
              <a:rPr lang="cs-CZ" u="sng" dirty="0" smtClean="0"/>
              <a:t/>
            </a:r>
            <a:br>
              <a:rPr lang="cs-CZ" u="sng" dirty="0" smtClean="0"/>
            </a:br>
            <a:r>
              <a:rPr lang="cs-CZ" u="sng" dirty="0" smtClean="0"/>
              <a:t>								</a:t>
            </a:r>
            <a:br>
              <a:rPr lang="cs-CZ" u="sng" dirty="0" smtClean="0"/>
            </a:b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476672"/>
            <a:ext cx="8458200" cy="91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Opište řadu čísel a pod ně napište čísla o 7 menší.</a:t>
            </a:r>
            <a:endParaRPr lang="cs-CZ" sz="3200" dirty="0"/>
          </a:p>
        </p:txBody>
      </p:sp>
      <p:pic>
        <p:nvPicPr>
          <p:cNvPr id="1026" name="Picture 2" descr="C:\Users\hholeckova\AppData\Local\Microsoft\Windows\Temporary Internet Files\Content.IE5\PX08ZEXA\MC9000787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509120"/>
            <a:ext cx="1051162" cy="197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844824"/>
            <a:ext cx="8458200" cy="4320480"/>
          </a:xfrm>
        </p:spPr>
        <p:txBody>
          <a:bodyPr/>
          <a:lstStyle/>
          <a:p>
            <a:r>
              <a:rPr lang="cs-CZ" dirty="0" smtClean="0"/>
              <a:t>15 </a:t>
            </a:r>
            <a:r>
              <a:rPr lang="en-US" dirty="0" smtClean="0"/>
              <a:t>– </a:t>
            </a:r>
            <a:r>
              <a:rPr lang="cs-CZ" dirty="0" smtClean="0"/>
              <a:t>9=		17</a:t>
            </a:r>
            <a:r>
              <a:rPr lang="en-US" dirty="0" smtClean="0"/>
              <a:t> – </a:t>
            </a:r>
            <a:r>
              <a:rPr lang="cs-CZ" dirty="0" smtClean="0"/>
              <a:t>8=		11</a:t>
            </a:r>
            <a:r>
              <a:rPr lang="en-US" dirty="0" smtClean="0"/>
              <a:t> – </a:t>
            </a:r>
            <a:r>
              <a:rPr lang="cs-CZ" dirty="0" smtClean="0"/>
              <a:t>5=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16 </a:t>
            </a:r>
            <a:r>
              <a:rPr lang="en-US" dirty="0" smtClean="0"/>
              <a:t>– </a:t>
            </a:r>
            <a:r>
              <a:rPr lang="cs-CZ" dirty="0" smtClean="0"/>
              <a:t>9=		14 </a:t>
            </a:r>
            <a:r>
              <a:rPr lang="en-US" dirty="0" smtClean="0"/>
              <a:t>– </a:t>
            </a:r>
            <a:r>
              <a:rPr lang="cs-CZ" dirty="0" smtClean="0"/>
              <a:t>7=		15 </a:t>
            </a:r>
            <a:r>
              <a:rPr lang="en-US" dirty="0" smtClean="0"/>
              <a:t>– </a:t>
            </a:r>
            <a:r>
              <a:rPr lang="cs-CZ" dirty="0" smtClean="0"/>
              <a:t>8=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13 </a:t>
            </a:r>
            <a:r>
              <a:rPr lang="en-US" dirty="0" smtClean="0"/>
              <a:t>– </a:t>
            </a:r>
            <a:r>
              <a:rPr lang="cs-CZ" dirty="0" smtClean="0"/>
              <a:t>7=		12</a:t>
            </a:r>
            <a:r>
              <a:rPr lang="en-US" dirty="0" smtClean="0"/>
              <a:t> – </a:t>
            </a:r>
            <a:r>
              <a:rPr lang="cs-CZ" dirty="0" smtClean="0"/>
              <a:t>6=		11 </a:t>
            </a:r>
            <a:r>
              <a:rPr lang="en-US" dirty="0" smtClean="0"/>
              <a:t>–</a:t>
            </a:r>
            <a:r>
              <a:rPr lang="cs-CZ" dirty="0" smtClean="0"/>
              <a:t> 3=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14 </a:t>
            </a:r>
            <a:r>
              <a:rPr lang="en-US" dirty="0" smtClean="0"/>
              <a:t>– </a:t>
            </a:r>
            <a:r>
              <a:rPr lang="cs-CZ" dirty="0" smtClean="0"/>
              <a:t>8=		16</a:t>
            </a:r>
            <a:r>
              <a:rPr lang="en-US" dirty="0" smtClean="0"/>
              <a:t> – </a:t>
            </a:r>
            <a:r>
              <a:rPr lang="cs-CZ" dirty="0" smtClean="0"/>
              <a:t>7=</a:t>
            </a:r>
            <a:r>
              <a:rPr lang="en-US" dirty="0" smtClean="0"/>
              <a:t>		</a:t>
            </a:r>
            <a:r>
              <a:rPr lang="cs-CZ" dirty="0" smtClean="0"/>
              <a:t>18</a:t>
            </a:r>
            <a:r>
              <a:rPr lang="en-US" dirty="0" smtClean="0"/>
              <a:t> – </a:t>
            </a:r>
            <a:r>
              <a:rPr lang="cs-CZ" dirty="0" smtClean="0"/>
              <a:t>9=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8458200" cy="914400"/>
          </a:xfrm>
        </p:spPr>
        <p:txBody>
          <a:bodyPr>
            <a:noAutofit/>
          </a:bodyPr>
          <a:lstStyle/>
          <a:p>
            <a:r>
              <a:rPr lang="cs-CZ" sz="3200" dirty="0" smtClean="0"/>
              <a:t>Zakroužkujte ty příklady, jejichž výsledkem je číslo 6.</a:t>
            </a:r>
            <a:endParaRPr lang="cs-CZ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POUŽITÉ ZDROJE</a:t>
            </a:r>
          </a:p>
          <a:p>
            <a:endParaRPr lang="cs-CZ" smtClean="0"/>
          </a:p>
          <a:p>
            <a:r>
              <a:rPr lang="cs-CZ" dirty="0" smtClean="0"/>
              <a:t>http</a:t>
            </a:r>
            <a:r>
              <a:rPr lang="cs-CZ" dirty="0"/>
              <a:t>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1900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39</TotalTime>
  <Words>167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                               </vt:lpstr>
      <vt:lpstr>                               </vt:lpstr>
      <vt:lpstr>12,  15,  13,  14,  11,  16,  19,  10.           </vt:lpstr>
      <vt:lpstr>15 – 9=  17 – 8=  11 – 5=  16 – 9=  14 – 7=  15 – 8=  13 – 7=  12 – 6=  11 – 3=  14 – 8=  16 – 7=  18 – 9=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</dc:title>
  <dc:creator>Compaq-610</dc:creator>
  <cp:lastModifiedBy>Holečková Hana</cp:lastModifiedBy>
  <cp:revision>16</cp:revision>
  <dcterms:created xsi:type="dcterms:W3CDTF">2011-11-07T19:26:54Z</dcterms:created>
  <dcterms:modified xsi:type="dcterms:W3CDTF">2012-05-04T10:29:45Z</dcterms:modified>
</cp:coreProperties>
</file>