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7F80F-C7FC-455A-B46C-41CD5F7254C3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BBAFC-5582-4B2B-890B-B5259AE0C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1/Bundesarchiv_B_145_Bild-F009346-0008,_Essen,_Bergm%C3%A4nner_im_Stollen.jpg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upload.wikimedia.org/wikipedia/commons/4/40/Bundesarchiv_Bild_183-13175-0015,_Bergarbeiter_bohrend.jpg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Cooks_050918_15440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hyperlink" Target="http://upload.wikimedia.org/wikipedia/commons/e/ec/Dismantled_wall_showing_brickwork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7/7c/Worker_at_Scaffolding_in_T%C5%99eb%C3%AD%C4%8D,_Czech_Republic.jpg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2.jpeg"/><Relationship Id="rId7" Type="http://schemas.openxmlformats.org/officeDocument/2006/relationships/hyperlink" Target="http://cs.wikipedia.org/wiki/Soubor:Money_(reais).jpg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hyperlink" Target="http://upload.wikimedia.org/wikipedia/commons/4/4f/Credit-cards.jpg" TargetMode="External"/><Relationship Id="rId4" Type="http://schemas.openxmlformats.org/officeDocument/2006/relationships/image" Target="../media/image33.jpeg"/><Relationship Id="rId9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4632" cy="319578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ČLOVĚK A JEHO SVĚT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Povolání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VY_32_INOVACE_povolani_20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221088"/>
            <a:ext cx="8271847" cy="1600455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908720"/>
            <a:ext cx="6912768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POVOLÁNÍ</a:t>
            </a:r>
            <a:endParaRPr lang="cs-CZ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2996952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Vaši rodiče chodí do práce – vykonávají určité povolání.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4581128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Jednou se i vy budete rozhodovat, jaké povolání si vyberete.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789040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Vykonávají práci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fyzickou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nebo práci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duševní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60648"/>
            <a:ext cx="2448273" cy="2448272"/>
          </a:xfrm>
          <a:prstGeom prst="rect">
            <a:avLst/>
          </a:prstGeom>
          <a:noFill/>
        </p:spPr>
      </p:pic>
      <p:pic>
        <p:nvPicPr>
          <p:cNvPr id="2052" name="Picture 4" descr="File:Bundesarchiv B 145 Bild-F009346-0008, Essen, Bergmänner im Stolle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7710" r="7481" b="6389"/>
          <a:stretch>
            <a:fillRect/>
          </a:stretch>
        </p:blipFill>
        <p:spPr bwMode="auto">
          <a:xfrm>
            <a:off x="611560" y="476672"/>
            <a:ext cx="4392488" cy="3593854"/>
          </a:xfrm>
          <a:prstGeom prst="rect">
            <a:avLst/>
          </a:prstGeom>
          <a:noFill/>
        </p:spPr>
      </p:pic>
      <p:pic>
        <p:nvPicPr>
          <p:cNvPr id="2054" name="Picture 6" descr="Soubor:Bundesarchiv Bild 183-13175-0015, Bergarbeiter bohrend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6406" t="5880" r="8181" b="5913"/>
          <a:stretch>
            <a:fillRect/>
          </a:stretch>
        </p:blipFill>
        <p:spPr bwMode="auto">
          <a:xfrm>
            <a:off x="4283968" y="4293096"/>
            <a:ext cx="4176464" cy="2160240"/>
          </a:xfrm>
          <a:prstGeom prst="rect">
            <a:avLst/>
          </a:prstGeom>
          <a:noFill/>
        </p:spPr>
      </p:pic>
      <p:pic>
        <p:nvPicPr>
          <p:cNvPr id="2056" name="Picture 8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4509120"/>
            <a:ext cx="1828801" cy="182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5508104" y="2924944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HORNÍK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upload.wikimedia.org/wikipedia/commons/thumb/1/19/Cooks_050918_154402.jpg/220px-Cooks_050918_1544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548679"/>
            <a:ext cx="4265615" cy="4071725"/>
          </a:xfrm>
          <a:prstGeom prst="rect">
            <a:avLst/>
          </a:prstGeom>
          <a:noFill/>
        </p:spPr>
      </p:pic>
      <p:pic>
        <p:nvPicPr>
          <p:cNvPr id="17412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3568" y="620688"/>
            <a:ext cx="2275655" cy="21602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7414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l="18976" r="17314"/>
          <a:stretch>
            <a:fillRect/>
          </a:stretch>
        </p:blipFill>
        <p:spPr bwMode="auto">
          <a:xfrm>
            <a:off x="827584" y="3861048"/>
            <a:ext cx="1422182" cy="2232248"/>
          </a:xfrm>
          <a:prstGeom prst="rect">
            <a:avLst/>
          </a:prstGeom>
          <a:noFill/>
        </p:spPr>
      </p:pic>
      <p:pic>
        <p:nvPicPr>
          <p:cNvPr id="17416" name="Picture 8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156176" y="4365104"/>
            <a:ext cx="1771599" cy="2016224"/>
          </a:xfrm>
          <a:prstGeom prst="rect">
            <a:avLst/>
          </a:prstGeom>
          <a:noFill/>
        </p:spPr>
      </p:pic>
      <p:sp>
        <p:nvSpPr>
          <p:cNvPr id="6" name="Elipsa 5"/>
          <p:cNvSpPr/>
          <p:nvPr/>
        </p:nvSpPr>
        <p:spPr>
          <a:xfrm>
            <a:off x="7236296" y="5517232"/>
            <a:ext cx="360040" cy="5040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5301208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KUCHAŘ</a:t>
            </a:r>
            <a:endParaRPr lang="cs-CZ" sz="4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Dismantled wall showing brickwor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3602966" cy="2400477"/>
          </a:xfrm>
          <a:prstGeom prst="rect">
            <a:avLst/>
          </a:prstGeom>
          <a:noFill/>
        </p:spPr>
      </p:pic>
      <p:pic>
        <p:nvPicPr>
          <p:cNvPr id="18438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08104" y="620688"/>
            <a:ext cx="2232248" cy="1828800"/>
          </a:xfrm>
          <a:prstGeom prst="rect">
            <a:avLst/>
          </a:prstGeom>
          <a:noFill/>
        </p:spPr>
      </p:pic>
      <p:pic>
        <p:nvPicPr>
          <p:cNvPr id="18440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15152" r="3030" b="18182"/>
          <a:stretch>
            <a:fillRect/>
          </a:stretch>
        </p:blipFill>
        <p:spPr bwMode="auto">
          <a:xfrm>
            <a:off x="755576" y="4293096"/>
            <a:ext cx="2304256" cy="1584176"/>
          </a:xfrm>
          <a:prstGeom prst="rect">
            <a:avLst/>
          </a:prstGeom>
          <a:noFill/>
        </p:spPr>
      </p:pic>
      <p:pic>
        <p:nvPicPr>
          <p:cNvPr id="18442" name="Picture 10" descr="Soubor:Worker at Scaffolding in Třebíč, Czech Republic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3068960"/>
            <a:ext cx="4863579" cy="32403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306896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ZEDNÍK</a:t>
            </a:r>
            <a:endParaRPr lang="cs-CZ" sz="480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2592289" cy="2592288"/>
          </a:xfrm>
          <a:prstGeom prst="rect">
            <a:avLst/>
          </a:prstGeom>
          <a:noFill/>
        </p:spPr>
      </p:pic>
      <p:pic>
        <p:nvPicPr>
          <p:cNvPr id="19460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581128"/>
            <a:ext cx="1828801" cy="1828800"/>
          </a:xfrm>
          <a:prstGeom prst="rect">
            <a:avLst/>
          </a:prstGeom>
          <a:noFill/>
        </p:spPr>
      </p:pic>
      <p:pic>
        <p:nvPicPr>
          <p:cNvPr id="19462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b="2326"/>
          <a:stretch>
            <a:fillRect/>
          </a:stretch>
        </p:blipFill>
        <p:spPr bwMode="auto">
          <a:xfrm>
            <a:off x="5508104" y="476672"/>
            <a:ext cx="3312368" cy="323533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716016" y="4581128"/>
            <a:ext cx="4176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ŠVADLENA</a:t>
            </a:r>
            <a:endParaRPr lang="cs-CZ" sz="48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4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717032"/>
            <a:ext cx="1828801" cy="1828800"/>
          </a:xfrm>
          <a:prstGeom prst="rect">
            <a:avLst/>
          </a:prstGeom>
          <a:noFill/>
        </p:spPr>
      </p:pic>
      <p:pic>
        <p:nvPicPr>
          <p:cNvPr id="19466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20480" y="908720"/>
            <a:ext cx="1512169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t="8889" r="2222" b="8889"/>
          <a:stretch>
            <a:fillRect/>
          </a:stretch>
        </p:blipFill>
        <p:spPr bwMode="auto">
          <a:xfrm>
            <a:off x="395536" y="3429000"/>
            <a:ext cx="3168352" cy="2664296"/>
          </a:xfrm>
          <a:prstGeom prst="rect">
            <a:avLst/>
          </a:prstGeom>
          <a:noFill/>
        </p:spPr>
      </p:pic>
      <p:pic>
        <p:nvPicPr>
          <p:cNvPr id="20484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7966" r="1189" b="19155"/>
          <a:stretch>
            <a:fillRect/>
          </a:stretch>
        </p:blipFill>
        <p:spPr bwMode="auto">
          <a:xfrm>
            <a:off x="6156176" y="620688"/>
            <a:ext cx="2376264" cy="1512168"/>
          </a:xfrm>
          <a:prstGeom prst="rect">
            <a:avLst/>
          </a:prstGeom>
          <a:noFill/>
        </p:spPr>
      </p:pic>
      <p:pic>
        <p:nvPicPr>
          <p:cNvPr id="20486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0688"/>
            <a:ext cx="1828801" cy="18288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483768" y="2348880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KADEŘNICE</a:t>
            </a:r>
          </a:p>
        </p:txBody>
      </p:sp>
      <p:pic>
        <p:nvPicPr>
          <p:cNvPr id="20488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516216" y="3501008"/>
            <a:ext cx="2016224" cy="1828800"/>
          </a:xfrm>
          <a:prstGeom prst="rect">
            <a:avLst/>
          </a:prstGeom>
          <a:noFill/>
        </p:spPr>
      </p:pic>
      <p:pic>
        <p:nvPicPr>
          <p:cNvPr id="20490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978190">
            <a:off x="4158336" y="4095455"/>
            <a:ext cx="1828801" cy="1828800"/>
          </a:xfrm>
          <a:prstGeom prst="rect">
            <a:avLst/>
          </a:prstGeom>
          <a:noFill/>
        </p:spPr>
      </p:pic>
      <p:pic>
        <p:nvPicPr>
          <p:cNvPr id="20492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332656"/>
            <a:ext cx="1656184" cy="1656183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2448273" cy="2448272"/>
          </a:xfrm>
          <a:prstGeom prst="rect">
            <a:avLst/>
          </a:prstGeom>
          <a:noFill/>
        </p:spPr>
      </p:pic>
      <p:pic>
        <p:nvPicPr>
          <p:cNvPr id="2150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620688"/>
            <a:ext cx="1828801" cy="1828800"/>
          </a:xfrm>
          <a:prstGeom prst="rect">
            <a:avLst/>
          </a:prstGeom>
          <a:noFill/>
        </p:spPr>
      </p:pic>
      <p:pic>
        <p:nvPicPr>
          <p:cNvPr id="2151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2664296" cy="2664295"/>
          </a:xfrm>
          <a:prstGeom prst="rect">
            <a:avLst/>
          </a:prstGeom>
          <a:noFill/>
        </p:spPr>
      </p:pic>
      <p:pic>
        <p:nvPicPr>
          <p:cNvPr id="2151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04664"/>
            <a:ext cx="1828801" cy="1828800"/>
          </a:xfrm>
          <a:prstGeom prst="rect">
            <a:avLst/>
          </a:prstGeom>
          <a:noFill/>
        </p:spPr>
      </p:pic>
      <p:pic>
        <p:nvPicPr>
          <p:cNvPr id="2151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3933056"/>
            <a:ext cx="2304256" cy="230425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131840" y="2636912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ZAHRADNÍK</a:t>
            </a:r>
            <a:endParaRPr lang="cs-CZ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16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497299">
            <a:off x="4152341" y="4089463"/>
            <a:ext cx="1828801" cy="1828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t="18518" r="3704" b="18519"/>
          <a:stretch>
            <a:fillRect/>
          </a:stretch>
        </p:blipFill>
        <p:spPr bwMode="auto">
          <a:xfrm>
            <a:off x="539552" y="1700808"/>
            <a:ext cx="3964676" cy="2592288"/>
          </a:xfrm>
          <a:prstGeom prst="rect">
            <a:avLst/>
          </a:prstGeom>
          <a:noFill/>
        </p:spPr>
      </p:pic>
      <p:pic>
        <p:nvPicPr>
          <p:cNvPr id="22532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725144"/>
            <a:ext cx="1828801" cy="1828800"/>
          </a:xfrm>
          <a:prstGeom prst="rect">
            <a:avLst/>
          </a:prstGeom>
          <a:noFill/>
        </p:spPr>
      </p:pic>
      <p:pic>
        <p:nvPicPr>
          <p:cNvPr id="22534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00192" y="332656"/>
            <a:ext cx="2376264" cy="18288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403648" y="548680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PRODAVAČ</a:t>
            </a:r>
            <a:endParaRPr lang="cs-CZ" sz="4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6" name="Picture 8" descr="Soubor:Credit-card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18349">
            <a:off x="894436" y="4689219"/>
            <a:ext cx="2027717" cy="1520788"/>
          </a:xfrm>
          <a:prstGeom prst="rect">
            <a:avLst/>
          </a:prstGeom>
          <a:noFill/>
        </p:spPr>
      </p:pic>
      <p:pic>
        <p:nvPicPr>
          <p:cNvPr id="22538" name="Picture 10" descr="http://upload.wikimedia.org/wikipedia/commons/thumb/b/bb/Money_%28reais%29.jpg/220px-Money_%28reais%29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4653136"/>
            <a:ext cx="2095500" cy="1619251"/>
          </a:xfrm>
          <a:prstGeom prst="rect">
            <a:avLst/>
          </a:prstGeom>
          <a:noFill/>
        </p:spPr>
      </p:pic>
      <p:pic>
        <p:nvPicPr>
          <p:cNvPr id="22542" name="Picture 14" descr="Zobrazit podrobnosti"/>
          <p:cNvPicPr>
            <a:picLocks noChangeAspect="1" noChangeArrowheads="1"/>
          </p:cNvPicPr>
          <p:nvPr/>
        </p:nvPicPr>
        <p:blipFill>
          <a:blip r:embed="rId9" cstate="print"/>
          <a:srcRect l="341" t="7875" r="10678"/>
          <a:stretch>
            <a:fillRect/>
          </a:stretch>
        </p:blipFill>
        <p:spPr bwMode="auto">
          <a:xfrm flipH="1">
            <a:off x="5796136" y="2708920"/>
            <a:ext cx="1800200" cy="1684784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3240362" cy="3240360"/>
          </a:xfrm>
          <a:prstGeom prst="rect">
            <a:avLst/>
          </a:prstGeom>
          <a:noFill/>
        </p:spPr>
      </p:pic>
      <p:pic>
        <p:nvPicPr>
          <p:cNvPr id="23556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708920"/>
            <a:ext cx="1828801" cy="1828800"/>
          </a:xfrm>
          <a:prstGeom prst="rect">
            <a:avLst/>
          </a:prstGeom>
          <a:noFill/>
        </p:spPr>
      </p:pic>
      <p:pic>
        <p:nvPicPr>
          <p:cNvPr id="23558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996952"/>
            <a:ext cx="1828801" cy="1828800"/>
          </a:xfrm>
          <a:prstGeom prst="rect">
            <a:avLst/>
          </a:prstGeom>
          <a:noFill/>
        </p:spPr>
      </p:pic>
      <p:pic>
        <p:nvPicPr>
          <p:cNvPr id="23560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509120"/>
            <a:ext cx="1828801" cy="1828800"/>
          </a:xfrm>
          <a:prstGeom prst="rect">
            <a:avLst/>
          </a:prstGeom>
          <a:noFill/>
        </p:spPr>
      </p:pic>
      <p:pic>
        <p:nvPicPr>
          <p:cNvPr id="23562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47079" flipH="1">
            <a:off x="6501760" y="316677"/>
            <a:ext cx="2016224" cy="1828800"/>
          </a:xfrm>
          <a:prstGeom prst="rect">
            <a:avLst/>
          </a:prstGeom>
          <a:noFill/>
        </p:spPr>
      </p:pic>
      <p:pic>
        <p:nvPicPr>
          <p:cNvPr id="23564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404664"/>
            <a:ext cx="1828801" cy="1828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059832" y="5013176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AUTOMECHANIK</a:t>
            </a:r>
            <a:endParaRPr lang="cs-CZ" sz="4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548680"/>
            <a:ext cx="2548881" cy="2548880"/>
          </a:xfrm>
          <a:prstGeom prst="rect">
            <a:avLst/>
          </a:prstGeom>
          <a:noFill/>
        </p:spPr>
      </p:pic>
      <p:pic>
        <p:nvPicPr>
          <p:cNvPr id="24580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9687" r="1564" b="17314"/>
          <a:stretch>
            <a:fillRect/>
          </a:stretch>
        </p:blipFill>
        <p:spPr bwMode="auto">
          <a:xfrm>
            <a:off x="6228184" y="4725144"/>
            <a:ext cx="2250250" cy="1440160"/>
          </a:xfrm>
          <a:prstGeom prst="rect">
            <a:avLst/>
          </a:prstGeom>
          <a:noFill/>
        </p:spPr>
      </p:pic>
      <p:pic>
        <p:nvPicPr>
          <p:cNvPr id="24582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56992"/>
            <a:ext cx="2952329" cy="2952328"/>
          </a:xfrm>
          <a:prstGeom prst="rect">
            <a:avLst/>
          </a:prstGeom>
          <a:noFill/>
        </p:spPr>
      </p:pic>
      <p:pic>
        <p:nvPicPr>
          <p:cNvPr id="24584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l="19687" r="17314"/>
          <a:stretch>
            <a:fillRect/>
          </a:stretch>
        </p:blipFill>
        <p:spPr bwMode="auto">
          <a:xfrm>
            <a:off x="539552" y="404664"/>
            <a:ext cx="1368152" cy="2171700"/>
          </a:xfrm>
          <a:prstGeom prst="rect">
            <a:avLst/>
          </a:prstGeom>
          <a:noFill/>
        </p:spPr>
      </p:pic>
      <p:pic>
        <p:nvPicPr>
          <p:cNvPr id="24586" name="Picture 10" descr="Zobrazit podrobnosti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408546">
            <a:off x="3460084" y="2389091"/>
            <a:ext cx="1828801" cy="1828800"/>
          </a:xfrm>
          <a:prstGeom prst="rect">
            <a:avLst/>
          </a:prstGeom>
          <a:noFill/>
        </p:spPr>
      </p:pic>
      <p:pic>
        <p:nvPicPr>
          <p:cNvPr id="24590" name="Picture 14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 t="15750" r="5501" b="17314"/>
          <a:stretch>
            <a:fillRect/>
          </a:stretch>
        </p:blipFill>
        <p:spPr bwMode="auto">
          <a:xfrm>
            <a:off x="2843807" y="692696"/>
            <a:ext cx="2134825" cy="1512168"/>
          </a:xfrm>
          <a:prstGeom prst="rect">
            <a:avLst/>
          </a:prstGeom>
          <a:noFill/>
        </p:spPr>
      </p:pic>
      <p:pic>
        <p:nvPicPr>
          <p:cNvPr id="24592" name="Picture 16" descr="Zobrazit podrobnosti"/>
          <p:cNvPicPr>
            <a:picLocks noChangeAspect="1" noChangeArrowheads="1"/>
          </p:cNvPicPr>
          <p:nvPr/>
        </p:nvPicPr>
        <p:blipFill>
          <a:blip r:embed="rId8" cstate="print">
            <a:grayscl/>
          </a:blip>
          <a:srcRect/>
          <a:stretch>
            <a:fillRect/>
          </a:stretch>
        </p:blipFill>
        <p:spPr bwMode="auto">
          <a:xfrm>
            <a:off x="3635896" y="4293096"/>
            <a:ext cx="1828801" cy="197281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292080" y="3429000"/>
            <a:ext cx="313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LÉKAŘ</a:t>
            </a:r>
            <a:endParaRPr lang="cs-CZ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25144"/>
            <a:ext cx="1828800" cy="1828801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l="15750" t="3937" r="17314"/>
          <a:stretch>
            <a:fillRect/>
          </a:stretch>
        </p:blipFill>
        <p:spPr bwMode="auto">
          <a:xfrm>
            <a:off x="6516216" y="404664"/>
            <a:ext cx="1512168" cy="2170156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4664"/>
            <a:ext cx="1828800" cy="1828801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l="15750" r="17314"/>
          <a:stretch>
            <a:fillRect/>
          </a:stretch>
        </p:blipFill>
        <p:spPr bwMode="auto">
          <a:xfrm>
            <a:off x="5940152" y="2852936"/>
            <a:ext cx="1224136" cy="1828801"/>
          </a:xfrm>
          <a:prstGeom prst="rect">
            <a:avLst/>
          </a:prstGeom>
          <a:noFill/>
        </p:spPr>
      </p:pic>
      <p:pic>
        <p:nvPicPr>
          <p:cNvPr id="103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 t="15750" r="5501" b="17314"/>
          <a:stretch>
            <a:fillRect/>
          </a:stretch>
        </p:blipFill>
        <p:spPr bwMode="auto">
          <a:xfrm>
            <a:off x="6228184" y="5013176"/>
            <a:ext cx="2134825" cy="1512168"/>
          </a:xfrm>
          <a:prstGeom prst="rect">
            <a:avLst/>
          </a:prstGeom>
          <a:noFill/>
        </p:spPr>
      </p:pic>
      <p:pic>
        <p:nvPicPr>
          <p:cNvPr id="1036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332656"/>
            <a:ext cx="2088232" cy="2088233"/>
          </a:xfrm>
          <a:prstGeom prst="rect">
            <a:avLst/>
          </a:prstGeom>
          <a:noFill/>
        </p:spPr>
      </p:pic>
      <p:pic>
        <p:nvPicPr>
          <p:cNvPr id="1040" name="Picture 16" descr="Zobrazit podrobnosti"/>
          <p:cNvPicPr>
            <a:picLocks noChangeAspect="1" noChangeArrowheads="1"/>
          </p:cNvPicPr>
          <p:nvPr/>
        </p:nvPicPr>
        <p:blipFill>
          <a:blip r:embed="rId8" cstate="print"/>
          <a:srcRect r="13376"/>
          <a:stretch>
            <a:fillRect/>
          </a:stretch>
        </p:blipFill>
        <p:spPr bwMode="auto">
          <a:xfrm>
            <a:off x="467544" y="2636912"/>
            <a:ext cx="1584176" cy="1828801"/>
          </a:xfrm>
          <a:prstGeom prst="rect">
            <a:avLst/>
          </a:prstGeom>
          <a:noFill/>
        </p:spPr>
      </p:pic>
      <p:pic>
        <p:nvPicPr>
          <p:cNvPr id="1042" name="Picture 18" descr="Zobrazit podrobnosti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4365104"/>
            <a:ext cx="1828800" cy="1828801"/>
          </a:xfrm>
          <a:prstGeom prst="rect">
            <a:avLst/>
          </a:prstGeom>
          <a:noFill/>
        </p:spPr>
      </p:pic>
      <p:pic>
        <p:nvPicPr>
          <p:cNvPr id="1044" name="Picture 20" descr="Zobrazit podrobnosti"/>
          <p:cNvPicPr>
            <a:picLocks noChangeAspect="1" noChangeArrowheads="1"/>
          </p:cNvPicPr>
          <p:nvPr/>
        </p:nvPicPr>
        <p:blipFill>
          <a:blip r:embed="rId10" cstate="print"/>
          <a:srcRect r="5501"/>
          <a:stretch>
            <a:fillRect/>
          </a:stretch>
        </p:blipFill>
        <p:spPr bwMode="auto">
          <a:xfrm>
            <a:off x="7415808" y="2492896"/>
            <a:ext cx="1728192" cy="1828801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555776" y="2708920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UČITEL</a:t>
            </a:r>
            <a:endParaRPr lang="cs-CZ" sz="4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l="15750" r="17314"/>
          <a:stretch>
            <a:fillRect/>
          </a:stretch>
        </p:blipFill>
        <p:spPr bwMode="auto">
          <a:xfrm>
            <a:off x="539552" y="620688"/>
            <a:ext cx="1735188" cy="2592288"/>
          </a:xfrm>
          <a:prstGeom prst="rect">
            <a:avLst/>
          </a:prstGeom>
          <a:noFill/>
        </p:spPr>
      </p:pic>
      <p:pic>
        <p:nvPicPr>
          <p:cNvPr id="266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8051" flipH="1">
            <a:off x="6868988" y="4231176"/>
            <a:ext cx="2016224" cy="1828801"/>
          </a:xfrm>
          <a:prstGeom prst="rect">
            <a:avLst/>
          </a:prstGeom>
          <a:noFill/>
        </p:spPr>
      </p:pic>
      <p:pic>
        <p:nvPicPr>
          <p:cNvPr id="266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17391" r="2174" b="19565"/>
          <a:stretch>
            <a:fillRect/>
          </a:stretch>
        </p:blipFill>
        <p:spPr bwMode="auto">
          <a:xfrm>
            <a:off x="5220072" y="764704"/>
            <a:ext cx="3240360" cy="2088232"/>
          </a:xfrm>
          <a:prstGeom prst="rect">
            <a:avLst/>
          </a:prstGeom>
          <a:noFill/>
        </p:spPr>
      </p:pic>
      <p:pic>
        <p:nvPicPr>
          <p:cNvPr id="2663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l="15750" t="-7874" r="21250" b="-6310"/>
          <a:stretch>
            <a:fillRect/>
          </a:stretch>
        </p:blipFill>
        <p:spPr bwMode="auto">
          <a:xfrm>
            <a:off x="4427984" y="4509120"/>
            <a:ext cx="1152128" cy="2088232"/>
          </a:xfrm>
          <a:prstGeom prst="rect">
            <a:avLst/>
          </a:prstGeom>
          <a:noFill/>
        </p:spPr>
      </p:pic>
      <p:pic>
        <p:nvPicPr>
          <p:cNvPr id="2663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 t="18750" r="3125" b="18750"/>
          <a:stretch>
            <a:fillRect/>
          </a:stretch>
        </p:blipFill>
        <p:spPr bwMode="auto">
          <a:xfrm>
            <a:off x="683568" y="4149080"/>
            <a:ext cx="3013535" cy="1944216"/>
          </a:xfrm>
          <a:prstGeom prst="rect">
            <a:avLst/>
          </a:prstGeom>
          <a:noFill/>
        </p:spPr>
      </p:pic>
      <p:pic>
        <p:nvPicPr>
          <p:cNvPr id="26636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1268760"/>
            <a:ext cx="1828800" cy="18288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283968" y="342900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HASIČ</a:t>
            </a:r>
            <a:endParaRPr lang="cs-CZ" sz="48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3528392" cy="3528394"/>
          </a:xfrm>
          <a:prstGeom prst="rect">
            <a:avLst/>
          </a:prstGeom>
          <a:noFill/>
        </p:spPr>
      </p:pic>
      <p:pic>
        <p:nvPicPr>
          <p:cNvPr id="27652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348880"/>
            <a:ext cx="2520279" cy="2520280"/>
          </a:xfrm>
          <a:prstGeom prst="rect">
            <a:avLst/>
          </a:prstGeom>
          <a:noFill/>
        </p:spPr>
      </p:pic>
      <p:pic>
        <p:nvPicPr>
          <p:cNvPr id="27654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293096"/>
            <a:ext cx="1828800" cy="2044825"/>
          </a:xfrm>
          <a:prstGeom prst="rect">
            <a:avLst/>
          </a:prstGeom>
          <a:noFill/>
        </p:spPr>
      </p:pic>
      <p:pic>
        <p:nvPicPr>
          <p:cNvPr id="27656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76672"/>
            <a:ext cx="1828800" cy="182880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67544" y="4581128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 KOMINÍK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32656"/>
            <a:ext cx="1828800" cy="1828801"/>
          </a:xfrm>
          <a:prstGeom prst="rect">
            <a:avLst/>
          </a:prstGeom>
          <a:noFill/>
        </p:spPr>
      </p:pic>
      <p:pic>
        <p:nvPicPr>
          <p:cNvPr id="28676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2736303" cy="2736304"/>
          </a:xfrm>
          <a:prstGeom prst="rect">
            <a:avLst/>
          </a:prstGeom>
          <a:noFill/>
        </p:spPr>
      </p:pic>
      <p:pic>
        <p:nvPicPr>
          <p:cNvPr id="28678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3789040"/>
            <a:ext cx="2664295" cy="2664296"/>
          </a:xfrm>
          <a:prstGeom prst="rect">
            <a:avLst/>
          </a:prstGeom>
          <a:noFill/>
        </p:spPr>
      </p:pic>
      <p:pic>
        <p:nvPicPr>
          <p:cNvPr id="28680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077072"/>
            <a:ext cx="1828800" cy="1828801"/>
          </a:xfrm>
          <a:prstGeom prst="rect">
            <a:avLst/>
          </a:prstGeom>
          <a:noFill/>
        </p:spPr>
      </p:pic>
      <p:pic>
        <p:nvPicPr>
          <p:cNvPr id="28682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3429000"/>
            <a:ext cx="1828800" cy="182880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419872" y="2492896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INSTALATÉR</a:t>
            </a:r>
            <a:endParaRPr lang="cs-CZ" sz="4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852936"/>
            <a:ext cx="3312368" cy="3312370"/>
          </a:xfrm>
          <a:prstGeom prst="rect">
            <a:avLst/>
          </a:prstGeom>
          <a:noFill/>
        </p:spPr>
      </p:pic>
      <p:pic>
        <p:nvPicPr>
          <p:cNvPr id="29700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32656"/>
            <a:ext cx="3168350" cy="3168352"/>
          </a:xfrm>
          <a:prstGeom prst="rect">
            <a:avLst/>
          </a:prstGeom>
          <a:noFill/>
        </p:spPr>
      </p:pic>
      <p:pic>
        <p:nvPicPr>
          <p:cNvPr id="29702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1828800" cy="1828801"/>
          </a:xfrm>
          <a:prstGeom prst="rect">
            <a:avLst/>
          </a:prstGeom>
          <a:noFill/>
        </p:spPr>
      </p:pic>
      <p:pic>
        <p:nvPicPr>
          <p:cNvPr id="29704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692696"/>
            <a:ext cx="1828800" cy="1828801"/>
          </a:xfrm>
          <a:prstGeom prst="rect">
            <a:avLst/>
          </a:prstGeom>
          <a:noFill/>
        </p:spPr>
      </p:pic>
      <p:pic>
        <p:nvPicPr>
          <p:cNvPr id="29706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4653136"/>
            <a:ext cx="1828800" cy="182880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887416" y="3501008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ZVĚROLÉKAŘ</a:t>
            </a:r>
            <a:endParaRPr lang="cs-CZ" sz="4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8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4509120"/>
            <a:ext cx="1828800" cy="1828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1828800" cy="1828801"/>
          </a:xfrm>
          <a:prstGeom prst="rect">
            <a:avLst/>
          </a:prstGeom>
          <a:noFill/>
        </p:spPr>
      </p:pic>
      <p:pic>
        <p:nvPicPr>
          <p:cNvPr id="30724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509120"/>
            <a:ext cx="1828800" cy="1828801"/>
          </a:xfrm>
          <a:prstGeom prst="rect">
            <a:avLst/>
          </a:prstGeom>
          <a:noFill/>
        </p:spPr>
      </p:pic>
      <p:pic>
        <p:nvPicPr>
          <p:cNvPr id="30726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212976"/>
            <a:ext cx="2664295" cy="2664296"/>
          </a:xfrm>
          <a:prstGeom prst="rect">
            <a:avLst/>
          </a:prstGeom>
          <a:noFill/>
        </p:spPr>
      </p:pic>
      <p:pic>
        <p:nvPicPr>
          <p:cNvPr id="30728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980728"/>
            <a:ext cx="1828800" cy="1828801"/>
          </a:xfrm>
          <a:prstGeom prst="rect">
            <a:avLst/>
          </a:prstGeom>
          <a:noFill/>
        </p:spPr>
      </p:pic>
      <p:pic>
        <p:nvPicPr>
          <p:cNvPr id="30730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76672"/>
            <a:ext cx="2304256" cy="2304257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3573016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PEKAŘ</a:t>
            </a:r>
            <a:endParaRPr lang="cs-CZ" sz="4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717032"/>
            <a:ext cx="2952326" cy="2952328"/>
          </a:xfrm>
          <a:prstGeom prst="rect">
            <a:avLst/>
          </a:prstGeom>
          <a:noFill/>
        </p:spPr>
      </p:pic>
      <p:pic>
        <p:nvPicPr>
          <p:cNvPr id="3174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836712"/>
            <a:ext cx="2664295" cy="3024336"/>
          </a:xfrm>
          <a:prstGeom prst="rect">
            <a:avLst/>
          </a:prstGeom>
          <a:noFill/>
        </p:spPr>
      </p:pic>
      <p:pic>
        <p:nvPicPr>
          <p:cNvPr id="3175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4664"/>
            <a:ext cx="1828800" cy="1828801"/>
          </a:xfrm>
          <a:prstGeom prst="rect">
            <a:avLst/>
          </a:prstGeom>
          <a:noFill/>
        </p:spPr>
      </p:pic>
      <p:pic>
        <p:nvPicPr>
          <p:cNvPr id="3175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340768"/>
            <a:ext cx="1828800" cy="1828801"/>
          </a:xfrm>
          <a:prstGeom prst="rect">
            <a:avLst/>
          </a:prstGeom>
          <a:noFill/>
        </p:spPr>
      </p:pic>
      <p:pic>
        <p:nvPicPr>
          <p:cNvPr id="31754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2708920"/>
            <a:ext cx="1828800" cy="182880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23528" y="494116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UKLÍZEČKA</a:t>
            </a:r>
            <a:endParaRPr lang="cs-CZ" sz="4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56" name="Picture 12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15200" y="476672"/>
            <a:ext cx="1828800" cy="1828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2592287" cy="2592288"/>
          </a:xfrm>
          <a:prstGeom prst="rect">
            <a:avLst/>
          </a:prstGeom>
          <a:noFill/>
        </p:spPr>
      </p:pic>
      <p:pic>
        <p:nvPicPr>
          <p:cNvPr id="32772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653136"/>
            <a:ext cx="1828800" cy="1828801"/>
          </a:xfrm>
          <a:prstGeom prst="rect">
            <a:avLst/>
          </a:prstGeom>
          <a:noFill/>
        </p:spPr>
      </p:pic>
      <p:pic>
        <p:nvPicPr>
          <p:cNvPr id="32774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32656"/>
            <a:ext cx="3600398" cy="3600400"/>
          </a:xfrm>
          <a:prstGeom prst="rect">
            <a:avLst/>
          </a:prstGeom>
          <a:noFill/>
        </p:spPr>
      </p:pic>
      <p:pic>
        <p:nvPicPr>
          <p:cNvPr id="32776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573016"/>
            <a:ext cx="3024336" cy="302433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707904" y="3789040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ŘIDIČ</a:t>
            </a:r>
            <a:endParaRPr lang="cs-CZ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Použité zdroje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10 </a:t>
            </a:r>
            <a:r>
              <a:rPr lang="cs-CZ" sz="1400" dirty="0" err="1" smtClean="0"/>
              <a:t>December</a:t>
            </a:r>
            <a:r>
              <a:rPr lang="cs-CZ" sz="1400" dirty="0" smtClean="0"/>
              <a:t>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10 </a:t>
            </a:r>
            <a:r>
              <a:rPr lang="cs-CZ" sz="1400" dirty="0" err="1" smtClean="0"/>
              <a:t>December</a:t>
            </a:r>
            <a:r>
              <a:rPr lang="cs-CZ" sz="1400" dirty="0" smtClean="0"/>
              <a:t> 2008 [cit. 2011-03-27]. Dostupné z WWW: &lt;File:Bundesarchiv B 145 </a:t>
            </a:r>
            <a:r>
              <a:rPr lang="cs-CZ" sz="1400" dirty="0" err="1" smtClean="0"/>
              <a:t>Bild</a:t>
            </a:r>
            <a:r>
              <a:rPr lang="cs-CZ" sz="1400" dirty="0" smtClean="0"/>
              <a:t>-F009346-0008, Essen, </a:t>
            </a:r>
            <a:r>
              <a:rPr lang="cs-CZ" sz="1400" dirty="0" err="1" smtClean="0"/>
              <a:t>Bergmänner</a:t>
            </a:r>
            <a:r>
              <a:rPr lang="cs-CZ" sz="1400" dirty="0" smtClean="0"/>
              <a:t> </a:t>
            </a:r>
            <a:r>
              <a:rPr lang="cs-CZ" sz="1400" dirty="0" err="1" smtClean="0"/>
              <a:t>im</a:t>
            </a:r>
            <a:r>
              <a:rPr lang="cs-CZ" sz="1400" dirty="0" smtClean="0"/>
              <a:t> </a:t>
            </a:r>
            <a:r>
              <a:rPr lang="cs-CZ" sz="1400" dirty="0" err="1" smtClean="0"/>
              <a:t>Stollen.jpg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3. 12.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3. 12. 2008 [cit. 2011-03-27]. Dostupné z WWW: &lt;Soubor:</a:t>
            </a:r>
            <a:r>
              <a:rPr lang="cs-CZ" sz="1400" dirty="0" err="1" smtClean="0"/>
              <a:t>Bundesarchiv</a:t>
            </a:r>
            <a:r>
              <a:rPr lang="cs-CZ" sz="1400" dirty="0" smtClean="0"/>
              <a:t> </a:t>
            </a:r>
            <a:r>
              <a:rPr lang="cs-CZ" sz="1400" dirty="0" err="1" smtClean="0"/>
              <a:t>Bild</a:t>
            </a:r>
            <a:r>
              <a:rPr lang="cs-CZ" sz="1400" dirty="0" smtClean="0"/>
              <a:t> 183-13175-0015, </a:t>
            </a:r>
            <a:r>
              <a:rPr lang="cs-CZ" sz="1400" dirty="0" err="1" smtClean="0"/>
              <a:t>Bergarbeiter</a:t>
            </a:r>
            <a:r>
              <a:rPr lang="cs-CZ" sz="1400" dirty="0" smtClean="0"/>
              <a:t> </a:t>
            </a:r>
            <a:r>
              <a:rPr lang="cs-CZ" sz="1400" dirty="0" err="1" smtClean="0"/>
              <a:t>bohrend.jpg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4. 7.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4. 7. 2009 [cit. 2011-03-27]. Dostupné z WWW: &lt;Soubor:</a:t>
            </a:r>
            <a:r>
              <a:rPr lang="cs-CZ" sz="1400" dirty="0" err="1" smtClean="0"/>
              <a:t>Cooks</a:t>
            </a:r>
            <a:r>
              <a:rPr lang="cs-CZ" sz="1400" dirty="0" smtClean="0"/>
              <a:t> 050918 154402.jpg&gt;.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8. 5.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8. 5. 2010 [cit. 2011-03-27]. Dostupné z WWW: &lt;Soubor:</a:t>
            </a:r>
            <a:r>
              <a:rPr lang="cs-CZ" sz="1400" dirty="0" err="1" smtClean="0"/>
              <a:t>Dismantled</a:t>
            </a:r>
            <a:r>
              <a:rPr lang="cs-CZ" sz="1400" dirty="0" smtClean="0"/>
              <a:t> </a:t>
            </a:r>
            <a:r>
              <a:rPr lang="cs-CZ" sz="1400" dirty="0" err="1" smtClean="0"/>
              <a:t>wall</a:t>
            </a:r>
            <a:r>
              <a:rPr lang="cs-CZ" sz="1400" dirty="0" smtClean="0"/>
              <a:t> </a:t>
            </a:r>
            <a:r>
              <a:rPr lang="cs-CZ" sz="1400" dirty="0" err="1" smtClean="0"/>
              <a:t>showing</a:t>
            </a:r>
            <a:r>
              <a:rPr lang="cs-CZ" sz="1400" dirty="0" smtClean="0"/>
              <a:t> </a:t>
            </a:r>
            <a:r>
              <a:rPr lang="cs-CZ" sz="1400" dirty="0" err="1" smtClean="0"/>
              <a:t>brickwork.jpg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6. 3.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6. 3. 2009 [cit. 2011-03-27]. Dostupné z WWW: &lt;Soubor:</a:t>
            </a:r>
            <a:r>
              <a:rPr lang="cs-CZ" sz="1400" dirty="0" err="1" smtClean="0"/>
              <a:t>Worker</a:t>
            </a:r>
            <a:r>
              <a:rPr lang="cs-CZ" sz="1400" dirty="0" smtClean="0"/>
              <a:t> </a:t>
            </a:r>
            <a:r>
              <a:rPr lang="cs-CZ" sz="1400" dirty="0" err="1" smtClean="0"/>
              <a:t>at</a:t>
            </a:r>
            <a:r>
              <a:rPr lang="cs-CZ" sz="1400" dirty="0" smtClean="0"/>
              <a:t> </a:t>
            </a:r>
            <a:r>
              <a:rPr lang="cs-CZ" sz="1400" dirty="0" err="1" smtClean="0"/>
              <a:t>Scaffolding</a:t>
            </a:r>
            <a:r>
              <a:rPr lang="cs-CZ" sz="1400" dirty="0" smtClean="0"/>
              <a:t> in Třebíč, </a:t>
            </a:r>
            <a:r>
              <a:rPr lang="cs-CZ" sz="1400" dirty="0" err="1" smtClean="0"/>
              <a:t>Czech</a:t>
            </a:r>
            <a:r>
              <a:rPr lang="cs-CZ" sz="1400" dirty="0" smtClean="0"/>
              <a:t> </a:t>
            </a:r>
            <a:r>
              <a:rPr lang="cs-CZ" sz="1400" dirty="0" err="1" smtClean="0"/>
              <a:t>Republic.jpg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6. 4.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6. 4. 2005 [cit. 2011-03-27]. Dostupné z WWW: &lt;Soubor:</a:t>
            </a:r>
            <a:r>
              <a:rPr lang="cs-CZ" sz="1400" dirty="0" err="1" smtClean="0"/>
              <a:t>Credit</a:t>
            </a:r>
            <a:r>
              <a:rPr lang="cs-CZ" sz="1400" dirty="0" smtClean="0"/>
              <a:t>-</a:t>
            </a:r>
            <a:r>
              <a:rPr lang="cs-CZ" sz="1400" dirty="0" err="1" smtClean="0"/>
              <a:t>cards.jpg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30. 10.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30. 10. 2007 [cit. 2011-03-27]. Dostupné z WWW: &lt;Soubor:Money (</a:t>
            </a:r>
            <a:r>
              <a:rPr lang="cs-CZ" sz="1400" dirty="0" err="1" smtClean="0"/>
              <a:t>reais</a:t>
            </a:r>
            <a:r>
              <a:rPr lang="cs-CZ" sz="1400" dirty="0" smtClean="0"/>
              <a:t>).</a:t>
            </a:r>
            <a:r>
              <a:rPr lang="cs-CZ" sz="1400" dirty="0" err="1" smtClean="0"/>
              <a:t>jpg</a:t>
            </a:r>
            <a:r>
              <a:rPr lang="cs-CZ" sz="1400" dirty="0" smtClean="0"/>
              <a:t>&gt;.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Použité obrázky jsou 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r>
              <a:rPr lang="cs-CZ" sz="140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1400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85</Words>
  <Application>Microsoft Office PowerPoint</Application>
  <PresentationFormat>Předvádění na obrazovce (4:3)</PresentationFormat>
  <Paragraphs>32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ČLOVĚK A JEHO SVĚT Povolání Radka Smetanová  VY_32_INOVACE_povolani_20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JEHO SVĚT Povolání Radka Smetanová  VY_32_INOVACE_povolani_</dc:title>
  <dc:creator>pc</dc:creator>
  <cp:lastModifiedBy>Tabule</cp:lastModifiedBy>
  <cp:revision>25</cp:revision>
  <dcterms:created xsi:type="dcterms:W3CDTF">2011-03-27T18:46:02Z</dcterms:created>
  <dcterms:modified xsi:type="dcterms:W3CDTF">2012-06-15T07:39:19Z</dcterms:modified>
</cp:coreProperties>
</file>