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CA4A6-36A1-46A6-B490-32E38B79EE75}" type="datetimeFigureOut">
              <a:rPr lang="cs-CZ" smtClean="0"/>
              <a:pPr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51167-B4ED-4590-9AB0-999D5D2D31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918648" cy="2547715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JAZYK A JAZYKOVÁ KOMUNIKACE</a:t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5300" b="1" dirty="0" smtClean="0">
                <a:latin typeface="Times New Roman" pitchFamily="18" charset="0"/>
                <a:cs typeface="Times New Roman" pitchFamily="18" charset="0"/>
              </a:rPr>
              <a:t>Párové souhlásky  p x b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VY_32_INOVACE_parovesouhlaskypxb_17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1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437112"/>
            <a:ext cx="7815541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24744"/>
            <a:ext cx="84969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spc="200" dirty="0" smtClean="0">
                <a:ln w="29210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PÁROVÉ</a:t>
            </a:r>
          </a:p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9600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800" b="1" spc="200" dirty="0" smtClean="0">
                <a:ln w="29210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SOUHLÁSKY</a:t>
            </a:r>
          </a:p>
          <a:p>
            <a:r>
              <a:rPr lang="cs-CZ" sz="8800" b="1" spc="200" dirty="0" smtClean="0">
                <a:ln w="29210"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p -- b</a:t>
            </a:r>
            <a:endParaRPr lang="cs-CZ" sz="8800" dirty="0">
              <a:ln w="29210">
                <a:solidFill>
                  <a:srgbClr val="00B050"/>
                </a:solidFill>
              </a:ln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>
            <a:off x="6084168" y="548680"/>
            <a:ext cx="2736304" cy="590465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99592" y="3284984"/>
            <a:ext cx="1512168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8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63888" y="3356992"/>
            <a:ext cx="1296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332656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skle_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4446717" y="4722435"/>
            <a:ext cx="1828800" cy="1828801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4788024" y="537321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C 0.00555 -0.00741 0.00764 -0.01111 0.00955 -0.0213 C 0.01059 -0.03796 0.01024 -0.06042 0.01771 -0.07523 C 0.01823 -0.07732 0.01858 -0.07963 0.01927 -0.08171 C 0.02014 -0.08472 0.02187 -0.08727 0.02257 -0.09028 C 0.02847 -0.11412 0.03125 -0.13843 0.04514 -0.15695 C 0.04774 -0.16806 0.05278 -0.17431 0.05798 -0.18264 C 0.06285 -0.19028 0.06614 -0.20046 0.07257 -0.20625 C 0.09566 -0.22662 0.11632 -0.23982 0.14514 -0.24283 C 0.16389 -0.24468 0.20156 -0.24722 0.20156 -0.24722 C 0.20885 -0.24908 0.21302 -0.25046 0.21927 -0.25579 C 0.22274 -0.26273 0.22708 -0.26597 0.23055 -0.27292 C 0.23524 -0.29283 0.22656 -0.31204 0.21441 -0.32246 C 0.20608 -0.34537 0.21684 -0.31945 0.20642 -0.33542 C 0.20382 -0.33935 0.20226 -0.34398 0.2 -0.34838 C 0.19896 -0.35046 0.1967 -0.35463 0.1967 -0.35463 C 0.19201 -0.37431 0.1967 -0.39468 0.1967 -0.41505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251520" y="476672"/>
            <a:ext cx="3131840" cy="590465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427984" y="2924944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12160" y="2852936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/>
          </a:p>
        </p:txBody>
      </p:sp>
      <p:pic>
        <p:nvPicPr>
          <p:cNvPr id="9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6565940" y="4667404"/>
            <a:ext cx="2087784" cy="2398917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948264" y="5517232"/>
            <a:ext cx="13917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476672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hlé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4.44444E-6 C -0.00105 -0.02107 -0.00261 -0.03611 -0.00487 -0.05602 C -0.0073 -0.11713 -0.01094 -0.17894 -7.22222E-6 -0.23866 C -0.00053 -0.25648 -0.00053 -0.27454 -0.00157 -0.29236 C -0.00209 -0.30185 -0.00383 -0.31111 -0.00487 -0.32037 C -0.00851 -0.35185 -0.00799 -0.31065 -0.00799 -0.33125 " pathEditMode="relative" ptsTypes="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>
            <a:off x="5940152" y="0"/>
            <a:ext cx="3203848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3910148" y="4555423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55576" y="692696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náku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2708920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35896" y="2708920"/>
            <a:ext cx="194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39952" y="551723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7362E-19 -5.55556E-6 C 0.00053 -0.02014 0.00053 -0.04005 0.00157 -0.06019 C 0.00313 -0.09376 0.0382 -0.11181 0.05973 -0.11413 C 0.07101 -0.11528 0.0823 -0.11551 0.09358 -0.11621 C 0.10591 -0.12014 0.11823 -0.12408 0.13073 -0.12686 C 0.14514 -0.13403 0.15226 -0.14399 0.16459 -0.15487 C 0.1691 -0.1588 0.17344 -0.17107 0.17743 -0.17639 C 0.17848 -0.18102 0.18125 -0.18473 0.1823 -0.18936 C 0.18803 -0.2169 0.18386 -0.24653 0.18386 -0.27524 " pathEditMode="relative" ptsTypes="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404664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stro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0" y="0"/>
            <a:ext cx="3456384" cy="6453336"/>
          </a:xfrm>
          <a:prstGeom prst="rect">
            <a:avLst/>
          </a:prstGeom>
          <a:noFill/>
        </p:spPr>
      </p:pic>
      <p:pic>
        <p:nvPicPr>
          <p:cNvPr id="4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6565940" y="4483414"/>
            <a:ext cx="2087784" cy="239891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499992" y="2564904"/>
            <a:ext cx="1224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56176" y="2636912"/>
            <a:ext cx="80021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530120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C 0.00052 -0.01968 -0.00799 -0.09375 0.021 -0.10324 C 0.03211 -0.11806 0.04236 -0.11875 0.05659 -0.12477 C 0.06354 -0.13079 0.06927 -0.13125 0.07743 -0.13334 C 0.0835 -0.13496 0.08923 -0.13797 0.09531 -0.13982 C 0.10277 -0.14653 0.11059 -0.15255 0.11944 -0.15486 C 0.12708 -0.1625 0.13489 -0.16459 0.14357 -0.16991 C 0.15833 -0.17894 0.17326 -0.18473 0.18871 -0.19144 C 0.19913 -0.20162 0.19288 -0.1963 0.20816 -0.20648 C 0.21198 -0.20903 0.21441 -0.21412 0.21788 -0.21713 C 0.21996 -0.22153 0.22222 -0.2257 0.2243 -0.2301 C 0.22534 -0.23218 0.22743 -0.23658 0.22743 -0.23658 C 0.22656 -0.25949 0.2243 -0.28449 0.2243 -0.30764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>
            <a:off x="5940152" y="0"/>
            <a:ext cx="3203848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4054164" y="4555423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55576" y="908720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Jaku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3140968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3140968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3968" y="537321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11111E-6 C 0.01059 -0.05833 -0.00868 -0.12175 0.00642 -0.17847 C 0.00851 -0.20393 0.00851 -0.19282 0.01285 -0.21064 C 0.01476 -0.25185 0.01771 -0.28726 0.01771 -0.32893 " pathEditMode="relative" ptsTypes="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179512" y="0"/>
            <a:ext cx="3240360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6286411" y="4411406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131840" y="836712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náky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35896" y="2852936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36096" y="2852936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4208" y="522920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6.93889E-18 C 0.00035 -0.00277 0.00209 -0.02152 0.00313 -0.02592 C 0.00382 -0.02893 0.00556 -0.03148 0.00643 -0.03449 C 0.00712 -0.03657 0.00747 -0.03888 0.00799 -0.04097 C 0.00851 -0.04953 0.00782 -0.05833 0.00955 -0.06666 C 0.01233 -0.08009 0.01927 -0.0824 0.02743 -0.08611 C 0.07518 -0.1074 0.00018 -0.09537 0.12257 -0.09907 C 0.12952 -0.10208 0.13629 -0.10393 0.14358 -0.10555 C 0.15608 -0.11365 0.16719 -0.12546 0.18056 -0.13125 C 0.19827 -0.15486 0.1717 -0.12083 0.19184 -0.14213 C 0.19532 -0.14583 0.19775 -0.15138 0.20157 -0.15486 C 0.20313 -0.15625 0.20486 -0.15787 0.20643 -0.15926 C 0.20747 -0.16134 0.20868 -0.16342 0.20955 -0.16574 C 0.21025 -0.16782 0.21042 -0.17013 0.21129 -0.17222 C 0.2132 -0.17662 0.21771 -0.18495 0.21771 -0.18495 C 0.21632 -0.22361 0.21285 -0.25787 0.21285 -0.29676 " pathEditMode="relative" ptsTypes="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>
            <a:off x="5940152" y="0"/>
            <a:ext cx="3203848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4270188" y="4411406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115616" y="692696"/>
            <a:ext cx="4608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Fili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3068960"/>
            <a:ext cx="1728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2924944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52292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06 -0.00093 C 0.01615 -0.02894 0.01198 -0.06806 0.02049 -0.09329 C 0.03594 -0.13866 0.06215 -0.13982 0.09462 -0.14723 C 0.10816 -0.15024 0.09792 -0.15278 0.12205 -0.15371 C 0.15747 -0.1551 0.19306 -0.15649 0.22847 -0.15787 C 0.23906 -0.16875 0.23403 -0.16621 0.2382 -0.18149 C 0.23889 -0.1838 0.24045 -0.18565 0.24132 -0.18797 C 0.24323 -0.19352 0.2441 -0.19977 0.24618 -0.20533 C 0.24722 -0.20811 0.24844 -0.21112 0.24948 -0.21389 C 0.24844 -0.275 0.25955 -0.29977 0.22691 -0.32778 C 0.22483 -0.33218 0.21927 -0.33588 0.22049 -0.34075 C 0.22153 -0.34514 0.2217 -0.35 0.22361 -0.35371 C 0.22465 -0.35556 0.22847 -0.35579 0.22847 -0.35556 " pathEditMode="relative" rAng="0" ptsTypes="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-17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251520" y="188640"/>
            <a:ext cx="3528392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6565940" y="4411409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779912" y="620688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stře_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2636912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68144" y="2708920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522920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2.59259E-6 C 0.00105 -0.0088 0.00226 -0.01944 0.00487 -0.02801 C 0.01459 -0.05833 0.00678 -0.03565 0.01615 -0.05162 C 0.02605 -0.06852 0.02518 -0.06921 0.04028 -0.07963 C 0.054 -0.08889 0.03369 -0.07847 0.05313 -0.09028 C 0.07553 -0.1037 0.1007 -0.10579 0.12414 -0.11412 C 0.13178 -0.1206 0.1415 -0.12755 0.15001 -0.13125 C 0.1573 -0.13866 0.16268 -0.14884 0.16771 -0.15926 C 0.16893 -0.16204 0.17014 -0.16481 0.17101 -0.16782 C 0.17223 -0.17199 0.17414 -0.18079 0.17414 -0.18079 C 0.17501 -0.21551 0.17744 -0.24954 0.17744 -0.28403 " pathEditMode="relative" ptsTypes="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>
            <a:off x="5940152" y="0"/>
            <a:ext cx="3203848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4198180" y="4196756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99592" y="764704"/>
            <a:ext cx="5472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slou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2996952"/>
            <a:ext cx="1656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3068960"/>
            <a:ext cx="11521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5013176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.0044 C 0.01528 -0.03171 0.01198 -0.04699 0.0283 -0.07292 C 0.03386 -0.08195 0.02847 -0.07801 0.03646 -0.08148 C 0.04479 -0.08982 0.04514 -0.09375 0.05573 -0.09653 C 0.06754 -0.10718 0.08056 -0.10949 0.09445 -0.11158 C 0.12622 -0.12593 0.16111 -0.12384 0.19132 -0.14398 C 0.19288 -0.14607 0.19427 -0.14861 0.19601 -0.15046 C 0.19809 -0.15278 0.2007 -0.1544 0.20261 -0.15695 C 0.21268 -0.17014 0.22205 -0.18704 0.2283 -0.20417 C 0.22778 -0.22199 0.22795 -0.24005 0.22674 -0.25787 C 0.22535 -0.27685 0.21858 -0.29445 0.21858 -0.31389 " pathEditMode="relative" rAng="0" ptsTypes="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0" y="-15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0" y="0"/>
            <a:ext cx="3600400" cy="6453336"/>
          </a:xfrm>
          <a:prstGeom prst="rect">
            <a:avLst/>
          </a:prstGeom>
          <a:noFill/>
        </p:spPr>
      </p:pic>
      <p:pic>
        <p:nvPicPr>
          <p:cNvPr id="3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6358420" y="4411406"/>
            <a:ext cx="2087784" cy="239891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139952" y="620688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vti</a:t>
            </a: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3068960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24128" y="3068960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cs-CZ" sz="960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88224" y="530120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77778E-6 C 0.00052 -0.00996 0.00087 -0.02015 0.00173 -0.0301 C 0.00225 -0.03658 0.0059 -0.0419 0.00816 -0.04723 C 0.01701 -0.06853 0.02552 -0.09422 0.04201 -0.10741 C 0.05121 -0.11482 0.06423 -0.11621 0.0743 -0.11829 C 0.08906 -0.12107 0.1033 -0.1264 0.11788 -0.13103 C 0.13107 -0.14167 0.14462 -0.14792 0.15816 -0.15695 C 0.16805 -0.16343 0.15798 -0.15857 0.16788 -0.1676 C 0.17083 -0.17038 0.17448 -0.17153 0.17743 -0.17408 C 0.17899 -0.17686 0.18055 -0.1801 0.18229 -0.18265 C 0.18541 -0.18728 0.19201 -0.19561 0.19201 -0.19561 C 0.19514 -0.2044 0.1993 -0.21228 0.20173 -0.22153 C 0.20052 -0.25626 0.20121 -0.3095 0.18559 -0.3419 C 0.1842 -0.35024 0.18385 -0.36135 0.17916 -0.3676 " pathEditMode="relative" ptsTypes="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179512" y="188640"/>
            <a:ext cx="3600400" cy="6453336"/>
          </a:xfrm>
          <a:prstGeom prst="rect">
            <a:avLst/>
          </a:prstGeom>
          <a:noFill/>
        </p:spPr>
      </p:pic>
      <p:sp>
        <p:nvSpPr>
          <p:cNvPr id="3" name="Zaoblený obdélníkový popisek 2"/>
          <p:cNvSpPr/>
          <p:nvPr/>
        </p:nvSpPr>
        <p:spPr>
          <a:xfrm>
            <a:off x="3059832" y="908720"/>
            <a:ext cx="5184576" cy="2232248"/>
          </a:xfrm>
          <a:prstGeom prst="wedgeRoundRectCallout">
            <a:avLst>
              <a:gd name="adj1" fmla="val -64311"/>
              <a:gd name="adj2" fmla="val 58340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Nyní si vezmi školní sešit a opiš tato slova.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35896" y="3861048"/>
            <a:ext cx="504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Čá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ry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chru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holu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pohy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zu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půva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chlu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zásy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skořá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klu_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drá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_,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sli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_.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7626781" y="5520152"/>
            <a:ext cx="1049561" cy="120597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24328" y="58772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>
            <a:off x="5759624" y="188640"/>
            <a:ext cx="3384376" cy="645333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51520" y="2924944"/>
            <a:ext cx="59766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Čá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ry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ka, chru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holu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pohy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zu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půva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so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chlu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zásy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skořá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ka, klu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ko, drá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, sli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1907704" y="332656"/>
            <a:ext cx="3960440" cy="2016224"/>
          </a:xfrm>
          <a:prstGeom prst="wedgeRoundRectCallout">
            <a:avLst>
              <a:gd name="adj1" fmla="val 86475"/>
              <a:gd name="adj2" fmla="val 10123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Proveď kontrolu.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" descr="Zobrazit podrobnosti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47496">
            <a:off x="4962485" y="5520151"/>
            <a:ext cx="1049561" cy="120597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932040" y="587727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DALŠÍ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rcRect l="23611" t="-1250" r="23611" b="-1250"/>
          <a:stretch>
            <a:fillRect/>
          </a:stretch>
        </p:blipFill>
        <p:spPr bwMode="auto">
          <a:xfrm flipH="1">
            <a:off x="179512" y="188640"/>
            <a:ext cx="3600400" cy="6453336"/>
          </a:xfrm>
          <a:prstGeom prst="rect">
            <a:avLst/>
          </a:prstGeom>
          <a:noFill/>
        </p:spPr>
      </p:pic>
      <p:sp>
        <p:nvSpPr>
          <p:cNvPr id="3" name="Zaoblený obdélníkový popisek 2"/>
          <p:cNvSpPr/>
          <p:nvPr/>
        </p:nvSpPr>
        <p:spPr>
          <a:xfrm>
            <a:off x="3671392" y="836712"/>
            <a:ext cx="5221088" cy="1872208"/>
          </a:xfrm>
          <a:prstGeom prst="wedgeRoundRectCallout">
            <a:avLst>
              <a:gd name="adj1" fmla="val -78800"/>
              <a:gd name="adj2" fmla="val 85486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Kdo měl cvičení bez chyby, získává velkou  </a:t>
            </a:r>
            <a:r>
              <a:rPr lang="cs-CZ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                                Výborně – gratuluji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Použitelné </a:t>
            </a:r>
            <a:r>
              <a:rPr lang="cs-CZ" dirty="0" smtClean="0"/>
              <a:t>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Použité obrázky jsou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81251418"/>
      </p:ext>
    </p:extLst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171</Words>
  <Application>Microsoft Office PowerPoint</Application>
  <PresentationFormat>Předvádění na obrazovce (4:3)</PresentationFormat>
  <Paragraphs>54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JAZYK A JAZYKOVÁ KOMUNIKACE Párové souhlásky  p x b Radka Smetanová VY_32_INOVACE_parovesouhlaskypxb_17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Použitelné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Tabule</cp:lastModifiedBy>
  <cp:revision>54</cp:revision>
  <dcterms:created xsi:type="dcterms:W3CDTF">2011-05-01T16:55:27Z</dcterms:created>
  <dcterms:modified xsi:type="dcterms:W3CDTF">2012-06-15T09:15:40Z</dcterms:modified>
</cp:coreProperties>
</file>