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1"/>
  </p:notesMasterIdLst>
  <p:sldIdLst>
    <p:sldId id="256" r:id="rId2"/>
    <p:sldId id="257" r:id="rId3"/>
    <p:sldId id="258" r:id="rId4"/>
    <p:sldId id="259" r:id="rId5"/>
    <p:sldId id="260" r:id="rId6"/>
    <p:sldId id="261" r:id="rId7"/>
    <p:sldId id="263" r:id="rId8"/>
    <p:sldId id="262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ED6DDE6-E3DD-4BDE-84E6-6F727D4A1BD1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F461964-329F-49E8-9098-2269EB2F794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0303086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F461964-329F-49E8-9098-2269EB2F7945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F461964-329F-49E8-9098-2269EB2F7945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F461964-329F-49E8-9098-2269EB2F7945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F461964-329F-49E8-9098-2269EB2F7945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F461964-329F-49E8-9098-2269EB2F7945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F461964-329F-49E8-9098-2269EB2F7945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F461964-329F-49E8-9098-2269EB2F7945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F461964-329F-49E8-9098-2269EB2F7945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F461964-329F-49E8-9098-2269EB2F7945}" type="slidenum">
              <a:rPr lang="cs-CZ" smtClean="0"/>
              <a:pPr/>
              <a:t>9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6304"/>
            <a:ext cx="8814816" cy="2505456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64234" y="381001"/>
            <a:ext cx="8229600" cy="2209800"/>
          </a:xfrm>
        </p:spPr>
        <p:txBody>
          <a:bodyPr lIns="45720" rIns="228600" anchor="b">
            <a:normAutofit/>
          </a:bodyPr>
          <a:lstStyle>
            <a:lvl1pPr marL="0" algn="r">
              <a:defRPr sz="480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133600" y="2819400"/>
            <a:ext cx="6560234" cy="1752600"/>
          </a:xfrm>
        </p:spPr>
        <p:txBody>
          <a:bodyPr lIns="45720" rIns="246888"/>
          <a:lstStyle>
            <a:lvl1pPr marL="0" indent="0" algn="r">
              <a:spcBef>
                <a:spcPts val="0"/>
              </a:spcBef>
              <a:buNone/>
              <a:defRPr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A90CB980-0D4A-4B72-9769-5CA8F21FEDC4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D9FCC3E7-6B62-4AC8-BA88-B95BDE1B7B6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Zástupný symbol pro zápatí 11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masterClrMapping/>
  </p:clrMapOvr>
  <p:transition>
    <p:wip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90CB980-0D4A-4B72-9769-5CA8F21FEDC4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9FCC3E7-6B62-4AC8-BA88-B95BDE1B7B6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1000128" y="3267456"/>
            <a:ext cx="74066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498230"/>
            <a:ext cx="7772400" cy="2731008"/>
          </a:xfrm>
        </p:spPr>
        <p:txBody>
          <a:bodyPr rIns="100584"/>
          <a:lstStyle>
            <a:lvl1pPr algn="r">
              <a:buNone/>
              <a:defRPr sz="4000" b="1" cap="none">
                <a:solidFill>
                  <a:schemeClr val="accent1">
                    <a:tint val="95000"/>
                    <a:satMod val="200000"/>
                  </a:schemeClr>
                </a:solidFill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287713"/>
            <a:ext cx="7772400" cy="1509712"/>
          </a:xfrm>
        </p:spPr>
        <p:txBody>
          <a:bodyPr rIns="128016" anchor="t"/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A90CB980-0D4A-4B72-9769-5CA8F21FEDC4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D9FCC3E7-6B62-4AC8-BA88-B95BDE1B7B6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wip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90CB980-0D4A-4B72-9769-5CA8F21FEDC4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D9FCC3E7-6B62-4AC8-BA88-B95BDE1B7B6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p:transition>
    <p:wip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>
            <a:off x="616744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4800600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1948"/>
            <a:ext cx="8229600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941763"/>
          </a:xfrm>
        </p:spPr>
        <p:txBody>
          <a:bodyPr lIns="9144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941763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90CB980-0D4A-4B72-9769-5CA8F21FEDC4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D9FCC3E7-6B62-4AC8-BA88-B95BDE1B7B6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3218"/>
            <a:ext cx="822960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90CB980-0D4A-4B72-9769-5CA8F21FEDC4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9FCC3E7-6B62-4AC8-BA88-B95BDE1B7B6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p:transition>
    <p:wip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90CB980-0D4A-4B72-9769-5CA8F21FEDC4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9FCC3E7-6B62-4AC8-BA88-B95BDE1B7B6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5057552" y="105765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963136" y="304800"/>
            <a:ext cx="3931920" cy="762000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963136" y="1107560"/>
            <a:ext cx="3931920" cy="1066800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228600" y="2209800"/>
            <a:ext cx="8666456" cy="3977640"/>
          </a:xfrm>
        </p:spPr>
        <p:txBody>
          <a:bodyPr/>
          <a:lstStyle>
            <a:lvl1pPr marL="292608">
              <a:defRPr sz="3200"/>
            </a:lvl1pPr>
            <a:lvl2pPr marL="594360">
              <a:defRPr sz="2800"/>
            </a:lvl2pPr>
            <a:lvl3pPr marL="822960">
              <a:defRPr sz="2400"/>
            </a:lvl3pPr>
            <a:lvl4pPr marL="1051560">
              <a:defRPr sz="2000"/>
            </a:lvl4pPr>
            <a:lvl5pPr marL="1261872"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9" name="Zástupný symbol pro datum 8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A90CB980-0D4A-4B72-9769-5CA8F21FEDC4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D9FCC3E7-6B62-4AC8-BA88-B95BDE1B7B6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wip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0443" y="4724400"/>
            <a:ext cx="5486400" cy="664536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040443" y="5388936"/>
            <a:ext cx="5486400" cy="912255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04800" y="249864"/>
            <a:ext cx="8534400" cy="4343400"/>
          </a:xfrm>
          <a:prstGeom prst="round2DiagRect">
            <a:avLst>
              <a:gd name="adj1" fmla="val 11403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  <a:extLst/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Klepnutím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A90CB980-0D4A-4B72-9769-5CA8F21FEDC4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D9FCC3E7-6B62-4AC8-BA88-B95BDE1B7B6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masterClrMapping/>
  </p:clrMapOvr>
  <p:transition>
    <p:wip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90CB980-0D4A-4B72-9769-5CA8F21FEDC4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9FCC3E7-6B62-4AC8-BA88-B95BDE1B7B6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90CB980-0D4A-4B72-9769-5CA8F21FEDC4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9FCC3E7-6B62-4AC8-BA88-B95BDE1B7B6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7085"/>
            <a:ext cx="8810846" cy="6565392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1295400" y="6400800"/>
            <a:ext cx="4212264" cy="274320"/>
          </a:xfrm>
          <a:prstGeom prst="rect">
            <a:avLst/>
          </a:prstGeom>
        </p:spPr>
        <p:txBody>
          <a:bodyPr/>
          <a:lstStyle>
            <a:lvl1pPr algn="r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562600" y="6400800"/>
            <a:ext cx="3002280" cy="274320"/>
          </a:xfrm>
          <a:prstGeom prst="rect">
            <a:avLst/>
          </a:prstGeom>
        </p:spPr>
        <p:txBody>
          <a:bodyPr/>
          <a:lstStyle>
            <a:lvl1pPr algn="l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fld id="{A90CB980-0D4A-4B72-9769-5CA8F21FEDC4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638952" y="6514568"/>
            <a:ext cx="464288" cy="274320"/>
          </a:xfrm>
          <a:prstGeom prst="rect">
            <a:avLst/>
          </a:prstGeom>
        </p:spPr>
        <p:txBody>
          <a:bodyPr anchor="ctr"/>
          <a:lstStyle>
            <a:lvl1pPr algn="r" eaLnBrk="1" latinLnBrk="0" hangingPunct="1">
              <a:defRPr kumimoji="0" sz="1600">
                <a:solidFill>
                  <a:schemeClr val="tx2">
                    <a:shade val="90000"/>
                  </a:schemeClr>
                </a:solidFill>
                <a:effectLst/>
              </a:defRPr>
            </a:lvl1pPr>
            <a:extLst/>
          </a:lstStyle>
          <a:p>
            <a:fld id="{D9FCC3E7-6B62-4AC8-BA88-B95BDE1B7B6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53536"/>
            <a:ext cx="8229600" cy="1143000"/>
          </a:xfrm>
          <a:prstGeom prst="rect">
            <a:avLst/>
          </a:prstGeom>
        </p:spPr>
        <p:txBody>
          <a:bodyPr rIns="91440" anchor="b">
            <a:normAutofit/>
            <a:scene3d>
              <a:camera prst="orthographicFront"/>
              <a:lightRig rig="soft" dir="t">
                <a:rot lat="0" lon="0" rev="2400000"/>
              </a:lightRig>
            </a:scene3d>
            <a:sp3d>
              <a:bevelT w="19050" h="127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46237"/>
            <a:ext cx="8229600" cy="452628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>
    <p:wipe/>
  </p:transition>
  <p:txStyles>
    <p:titleStyle>
      <a:lvl1pPr marL="54864" algn="r" rtl="0" eaLnBrk="1" latinLnBrk="0" hangingPunct="1">
        <a:spcBef>
          <a:spcPct val="0"/>
        </a:spcBef>
        <a:buNone/>
        <a:defRPr kumimoji="0" sz="4600" kern="1200">
          <a:solidFill>
            <a:schemeClr val="tx2">
              <a:tint val="100000"/>
              <a:shade val="90000"/>
              <a:satMod val="250000"/>
              <a:alpha val="100000"/>
            </a:schemeClr>
          </a:solidFill>
          <a:effectLst>
            <a:outerShdw blurRad="38100" dist="25500" dir="5400000" algn="tl" rotWithShape="0">
              <a:srgbClr val="000000">
                <a:satMod val="180000"/>
                <a:alpha val="7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92100" indent="-292100" algn="l" rtl="0" eaLnBrk="1" latinLnBrk="0" hangingPunct="1">
        <a:spcBef>
          <a:spcPts val="0"/>
        </a:spcBef>
        <a:buClr>
          <a:schemeClr val="accent1"/>
        </a:buClr>
        <a:buSzPct val="70000"/>
        <a:buFont typeface="Wingdings 2"/>
        <a:buChar char="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28600" algn="l" rtl="0" eaLnBrk="1" latinLnBrk="0" hangingPunct="1">
        <a:spcBef>
          <a:spcPts val="400"/>
        </a:spcBef>
        <a:buClr>
          <a:schemeClr val="accent2"/>
        </a:buClr>
        <a:buSzPct val="90000"/>
        <a:buFontTx/>
        <a:buChar char="•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192024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467544" y="260648"/>
            <a:ext cx="8229600" cy="2209800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 flipV="1">
            <a:off x="2267744" y="6560840"/>
            <a:ext cx="6560234" cy="297160"/>
          </a:xfrm>
        </p:spPr>
        <p:txBody>
          <a:bodyPr>
            <a:normAutofit fontScale="47500" lnSpcReduction="20000"/>
          </a:bodyPr>
          <a:lstStyle/>
          <a:p>
            <a:endParaRPr lang="cs-CZ" dirty="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486192739"/>
              </p:ext>
            </p:extLst>
          </p:nvPr>
        </p:nvGraphicFramePr>
        <p:xfrm>
          <a:off x="827584" y="2780928"/>
          <a:ext cx="7128792" cy="3640206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7128792"/>
              </a:tblGrid>
              <a:tr h="896302"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Název</a:t>
                      </a:r>
                      <a:r>
                        <a:rPr lang="cs-CZ" sz="2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školy: </a:t>
                      </a:r>
                      <a:r>
                        <a:rPr lang="cs-CZ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Základní škola a Mateřská škola při dětské léčebně, Janské Lázně, Horní promenáda 268</a:t>
                      </a:r>
                    </a:p>
                  </a:txBody>
                  <a:tcPr/>
                </a:tc>
              </a:tr>
              <a:tr h="548992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Autor: </a:t>
                      </a:r>
                      <a:r>
                        <a:rPr lang="cs-CZ" sz="2400" dirty="0" smtClean="0">
                          <a:latin typeface="Times New Roman" pitchFamily="18" charset="0"/>
                          <a:cs typeface="Times New Roman" pitchFamily="18" charset="0"/>
                        </a:rPr>
                        <a:t>Mgr. Milena</a:t>
                      </a:r>
                      <a:r>
                        <a:rPr lang="cs-CZ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2400" baseline="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Hainišová</a:t>
                      </a:r>
                      <a:r>
                        <a:rPr lang="cs-CZ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</a:p>
                    <a:p>
                      <a:r>
                        <a:rPr lang="cs-CZ" sz="2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Datum: </a:t>
                      </a:r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9.1.2012</a:t>
                      </a:r>
                    </a:p>
                  </a:txBody>
                  <a:tcPr/>
                </a:tc>
              </a:tr>
              <a:tr h="548992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Název: </a:t>
                      </a:r>
                      <a:r>
                        <a:rPr lang="cs-CZ" sz="2400" dirty="0" smtClean="0">
                          <a:latin typeface="Times New Roman" pitchFamily="18" charset="0"/>
                          <a:cs typeface="Times New Roman" pitchFamily="18" charset="0"/>
                        </a:rPr>
                        <a:t>VY_32_INOVACE_05_DĚJEPIS</a:t>
                      </a:r>
                      <a:endParaRPr lang="cs-CZ" sz="2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548992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Téma: </a:t>
                      </a:r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Pravěk</a:t>
                      </a:r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a starověk - Keltové</a:t>
                      </a:r>
                      <a:r>
                        <a:rPr lang="cs-CZ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</a:p>
                    <a:p>
                      <a:r>
                        <a:rPr lang="cs-CZ" sz="2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Ročník: </a:t>
                      </a:r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6.-7.</a:t>
                      </a:r>
                      <a:endParaRPr lang="cs-CZ" sz="2400" b="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548992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Číslo projektu: </a:t>
                      </a:r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CZ.1.07/1.4.00/21.2979</a:t>
                      </a:r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187624" y="836712"/>
            <a:ext cx="6336704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>
    <p:wip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dirty="0" smtClean="0"/>
              <a:t>Keltové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>
              <a:buNone/>
            </a:pPr>
            <a:r>
              <a:rPr lang="cs-CZ" b="1" dirty="0" smtClean="0"/>
              <a:t>1.   Vytvoř dvojice ze slov:</a:t>
            </a:r>
          </a:p>
          <a:p>
            <a:pPr marL="514350" indent="-514350">
              <a:buNone/>
            </a:pPr>
            <a:r>
              <a:rPr lang="cs-CZ" dirty="0" smtClean="0"/>
              <a:t>       keltská mince</a:t>
            </a:r>
          </a:p>
          <a:p>
            <a:pPr marL="514350" indent="-514350">
              <a:buNone/>
            </a:pPr>
            <a:r>
              <a:rPr lang="cs-CZ" dirty="0" smtClean="0"/>
              <a:t>       zemědělské nářadí</a:t>
            </a:r>
          </a:p>
          <a:p>
            <a:pPr marL="514350" indent="-514350">
              <a:buNone/>
            </a:pPr>
            <a:r>
              <a:rPr lang="cs-CZ" dirty="0" smtClean="0"/>
              <a:t>       duhovka</a:t>
            </a:r>
          </a:p>
          <a:p>
            <a:pPr marL="514350" indent="-514350">
              <a:buNone/>
            </a:pPr>
            <a:r>
              <a:rPr lang="cs-CZ" dirty="0" smtClean="0"/>
              <a:t>       jantar</a:t>
            </a:r>
          </a:p>
          <a:p>
            <a:pPr marL="514350" indent="-514350">
              <a:buNone/>
            </a:pPr>
            <a:r>
              <a:rPr lang="cs-CZ" dirty="0" smtClean="0"/>
              <a:t>       oppidum</a:t>
            </a:r>
          </a:p>
          <a:p>
            <a:pPr marL="514350" indent="-514350">
              <a:buNone/>
            </a:pPr>
            <a:r>
              <a:rPr lang="cs-CZ" dirty="0" smtClean="0"/>
              <a:t>       zkamenělá pryskyřice</a:t>
            </a:r>
          </a:p>
          <a:p>
            <a:pPr marL="514350" indent="-514350">
              <a:buNone/>
            </a:pPr>
            <a:r>
              <a:rPr lang="cs-CZ" dirty="0" smtClean="0"/>
              <a:t>       radlice</a:t>
            </a:r>
          </a:p>
          <a:p>
            <a:pPr marL="514350" indent="-514350">
              <a:buNone/>
            </a:pPr>
            <a:r>
              <a:rPr lang="cs-CZ" dirty="0" smtClean="0"/>
              <a:t>       opevněné sídliště</a:t>
            </a:r>
            <a:endParaRPr lang="cs-CZ" dirty="0"/>
          </a:p>
        </p:txBody>
      </p:sp>
    </p:spTree>
  </p:cSld>
  <p:clrMapOvr>
    <a:masterClrMapping/>
  </p:clrMapOvr>
  <p:transition>
    <p:wip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pPr>
              <a:buNone/>
            </a:pPr>
            <a:r>
              <a:rPr lang="cs-CZ" b="1" dirty="0" smtClean="0"/>
              <a:t>Řešení:</a:t>
            </a:r>
          </a:p>
          <a:p>
            <a:pPr marL="514350" indent="-514350">
              <a:buNone/>
            </a:pPr>
            <a:r>
              <a:rPr lang="cs-CZ" dirty="0" smtClean="0"/>
              <a:t>     </a:t>
            </a:r>
          </a:p>
          <a:p>
            <a:pPr marL="514350" indent="-514350">
              <a:buNone/>
            </a:pPr>
            <a:r>
              <a:rPr lang="cs-CZ" dirty="0" smtClean="0"/>
              <a:t>      keltská mince                      duhovka</a:t>
            </a:r>
          </a:p>
          <a:p>
            <a:pPr marL="514350" indent="-514350">
              <a:buNone/>
            </a:pPr>
            <a:endParaRPr lang="cs-CZ" dirty="0" smtClean="0"/>
          </a:p>
          <a:p>
            <a:pPr marL="514350" indent="-514350">
              <a:buNone/>
            </a:pPr>
            <a:r>
              <a:rPr lang="cs-CZ" dirty="0" smtClean="0"/>
              <a:t>      radlice                                   zemědělské nářadí</a:t>
            </a:r>
          </a:p>
          <a:p>
            <a:pPr marL="514350" indent="-514350">
              <a:buNone/>
            </a:pPr>
            <a:r>
              <a:rPr lang="cs-CZ" dirty="0" smtClean="0"/>
              <a:t>       </a:t>
            </a:r>
          </a:p>
          <a:p>
            <a:pPr marL="514350" indent="-514350">
              <a:buNone/>
            </a:pPr>
            <a:r>
              <a:rPr lang="cs-CZ" dirty="0" smtClean="0"/>
              <a:t>      jantar                                  </a:t>
            </a:r>
            <a:r>
              <a:rPr lang="cs-CZ" dirty="0" smtClean="0"/>
              <a:t>zkamenělá </a:t>
            </a:r>
            <a:r>
              <a:rPr lang="cs-CZ" dirty="0" smtClean="0"/>
              <a:t>pryskyřice</a:t>
            </a:r>
          </a:p>
          <a:p>
            <a:pPr marL="514350" indent="-514350">
              <a:buNone/>
            </a:pPr>
            <a:r>
              <a:rPr lang="cs-CZ" dirty="0" smtClean="0"/>
              <a:t>      </a:t>
            </a:r>
          </a:p>
          <a:p>
            <a:pPr marL="514350" indent="-514350">
              <a:buNone/>
            </a:pPr>
            <a:r>
              <a:rPr lang="cs-CZ" dirty="0" smtClean="0"/>
              <a:t>      oppidum                               opevněné sídliště</a:t>
            </a:r>
          </a:p>
          <a:p>
            <a:pPr marL="514350" indent="-514350">
              <a:buNone/>
            </a:pPr>
            <a:r>
              <a:rPr lang="cs-CZ" dirty="0" smtClean="0"/>
              <a:t>             </a:t>
            </a:r>
          </a:p>
          <a:p>
            <a:pPr marL="514350" indent="-514350">
              <a:buNone/>
            </a:pPr>
            <a:r>
              <a:rPr lang="cs-CZ" dirty="0" smtClean="0"/>
              <a:t>       </a:t>
            </a:r>
            <a:endParaRPr lang="cs-CZ" dirty="0"/>
          </a:p>
        </p:txBody>
      </p:sp>
      <p:cxnSp>
        <p:nvCxnSpPr>
          <p:cNvPr id="5" name="Přímá spojovací šipka 4"/>
          <p:cNvCxnSpPr/>
          <p:nvPr/>
        </p:nvCxnSpPr>
        <p:spPr>
          <a:xfrm>
            <a:off x="3491880" y="2636912"/>
            <a:ext cx="1368152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šipka 7"/>
          <p:cNvCxnSpPr/>
          <p:nvPr/>
        </p:nvCxnSpPr>
        <p:spPr>
          <a:xfrm>
            <a:off x="2699792" y="3429000"/>
            <a:ext cx="2304256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šipka 10"/>
          <p:cNvCxnSpPr/>
          <p:nvPr/>
        </p:nvCxnSpPr>
        <p:spPr>
          <a:xfrm>
            <a:off x="2267744" y="4149080"/>
            <a:ext cx="2520280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šipka 13"/>
          <p:cNvCxnSpPr/>
          <p:nvPr/>
        </p:nvCxnSpPr>
        <p:spPr>
          <a:xfrm>
            <a:off x="2843808" y="4869160"/>
            <a:ext cx="2016224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>
    <p:wip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46236"/>
            <a:ext cx="8229600" cy="4735092"/>
          </a:xfrm>
        </p:spPr>
        <p:txBody>
          <a:bodyPr>
            <a:normAutofit fontScale="85000" lnSpcReduction="20000"/>
          </a:bodyPr>
          <a:lstStyle/>
          <a:p>
            <a:pPr>
              <a:buNone/>
            </a:pPr>
            <a:r>
              <a:rPr lang="cs-CZ" b="1" dirty="0" smtClean="0"/>
              <a:t>2. Doplň věty:</a:t>
            </a:r>
          </a:p>
          <a:p>
            <a:pPr>
              <a:buNone/>
            </a:pPr>
            <a:r>
              <a:rPr lang="cs-CZ" dirty="0" smtClean="0"/>
              <a:t>     Doba železná se dělí na období  . . . . . . . . . .  a  </a:t>
            </a:r>
          </a:p>
          <a:p>
            <a:pPr>
              <a:buNone/>
            </a:pPr>
            <a:r>
              <a:rPr lang="cs-CZ" dirty="0" smtClean="0"/>
              <a:t>     . . . . . . . .  </a:t>
            </a:r>
            <a:r>
              <a:rPr lang="cs-CZ" dirty="0" smtClean="0"/>
              <a:t>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     Keltové žili na našem území v době  . . . . . . . .  . 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     Po Keltech přicházejí  . . . . . . .  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     Keltové používali k mletí obilí . . . . . . .</a:t>
            </a:r>
          </a:p>
          <a:p>
            <a:pPr>
              <a:buNone/>
            </a:pPr>
            <a:r>
              <a:rPr lang="cs-CZ" dirty="0" smtClean="0"/>
              <a:t>     . . . . . . . . .   . . . . . .  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     . . . . . .  byla keltská opevněná hradiště.</a:t>
            </a:r>
          </a:p>
          <a:p>
            <a:pPr>
              <a:buNone/>
            </a:pPr>
            <a:r>
              <a:rPr lang="cs-CZ" dirty="0" smtClean="0"/>
              <a:t>     </a:t>
            </a:r>
          </a:p>
          <a:p>
            <a:pPr>
              <a:buNone/>
            </a:pPr>
            <a:r>
              <a:rPr lang="cs-CZ" dirty="0" smtClean="0"/>
              <a:t>     </a:t>
            </a:r>
            <a:endParaRPr lang="cs-CZ" dirty="0"/>
          </a:p>
        </p:txBody>
      </p:sp>
    </p:spTree>
  </p:cSld>
  <p:clrMapOvr>
    <a:masterClrMapping/>
  </p:clrMapOvr>
  <p:transition>
    <p:wip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Ř</a:t>
            </a:r>
            <a:r>
              <a:rPr lang="cs-CZ" b="1" dirty="0" smtClean="0"/>
              <a:t>ešení:     </a:t>
            </a:r>
          </a:p>
          <a:p>
            <a:pPr>
              <a:buNone/>
            </a:pPr>
            <a:r>
              <a:rPr lang="cs-CZ" dirty="0" smtClean="0"/>
              <a:t>     Doba železná se dělí na období</a:t>
            </a:r>
            <a:r>
              <a:rPr lang="cs-CZ" dirty="0" smtClean="0">
                <a:solidFill>
                  <a:srgbClr val="FF0000"/>
                </a:solidFill>
              </a:rPr>
              <a:t>   </a:t>
            </a:r>
          </a:p>
          <a:p>
            <a:pPr>
              <a:buNone/>
            </a:pPr>
            <a:r>
              <a:rPr lang="cs-CZ" dirty="0" smtClean="0">
                <a:solidFill>
                  <a:srgbClr val="FF0000"/>
                </a:solidFill>
              </a:rPr>
              <a:t>     halštatské a laténské</a:t>
            </a:r>
            <a:r>
              <a:rPr lang="cs-CZ" dirty="0" smtClean="0"/>
              <a:t>.</a:t>
            </a:r>
          </a:p>
          <a:p>
            <a:pPr>
              <a:buNone/>
            </a:pPr>
            <a:r>
              <a:rPr lang="cs-CZ" dirty="0" smtClean="0"/>
              <a:t>     Keltové žili na našem území v době  </a:t>
            </a:r>
          </a:p>
          <a:p>
            <a:pPr>
              <a:buNone/>
            </a:pPr>
            <a:r>
              <a:rPr lang="cs-CZ" dirty="0" smtClean="0"/>
              <a:t>    </a:t>
            </a:r>
            <a:r>
              <a:rPr lang="cs-CZ" dirty="0" smtClean="0">
                <a:solidFill>
                  <a:srgbClr val="FF0000"/>
                </a:solidFill>
              </a:rPr>
              <a:t> laténské</a:t>
            </a:r>
            <a:r>
              <a:rPr lang="cs-CZ" dirty="0" smtClean="0"/>
              <a:t>.</a:t>
            </a:r>
          </a:p>
          <a:p>
            <a:pPr>
              <a:buNone/>
            </a:pPr>
            <a:r>
              <a:rPr lang="cs-CZ" dirty="0" smtClean="0"/>
              <a:t>     Po Keltech </a:t>
            </a:r>
            <a:r>
              <a:rPr lang="cs-CZ" dirty="0" smtClean="0"/>
              <a:t>přicházejí </a:t>
            </a:r>
            <a:r>
              <a:rPr lang="cs-CZ" dirty="0" smtClean="0">
                <a:solidFill>
                  <a:srgbClr val="FF0000"/>
                </a:solidFill>
              </a:rPr>
              <a:t>Germáni</a:t>
            </a:r>
            <a:r>
              <a:rPr lang="cs-CZ" dirty="0" smtClean="0"/>
              <a:t>.</a:t>
            </a:r>
          </a:p>
          <a:p>
            <a:pPr>
              <a:buNone/>
            </a:pPr>
            <a:r>
              <a:rPr lang="cs-CZ" dirty="0" smtClean="0"/>
              <a:t>     Keltové používali k mletí obilí </a:t>
            </a:r>
            <a:r>
              <a:rPr lang="cs-CZ" dirty="0" smtClean="0">
                <a:solidFill>
                  <a:srgbClr val="FF0000"/>
                </a:solidFill>
              </a:rPr>
              <a:t>rotační  </a:t>
            </a:r>
            <a:endParaRPr lang="cs-CZ" dirty="0" smtClean="0">
              <a:solidFill>
                <a:srgbClr val="FF0000"/>
              </a:solidFill>
            </a:endParaRPr>
          </a:p>
          <a:p>
            <a:pPr>
              <a:buNone/>
            </a:pPr>
            <a:r>
              <a:rPr lang="cs-CZ" dirty="0" smtClean="0">
                <a:solidFill>
                  <a:srgbClr val="FF0000"/>
                </a:solidFill>
              </a:rPr>
              <a:t>     dvoudílné mlýnky</a:t>
            </a:r>
            <a:r>
              <a:rPr lang="cs-CZ" dirty="0" smtClean="0"/>
              <a:t>.</a:t>
            </a:r>
          </a:p>
          <a:p>
            <a:pPr>
              <a:buNone/>
            </a:pPr>
            <a:r>
              <a:rPr lang="cs-CZ" dirty="0" smtClean="0"/>
              <a:t>     </a:t>
            </a:r>
            <a:r>
              <a:rPr lang="cs-CZ" dirty="0" smtClean="0">
                <a:solidFill>
                  <a:srgbClr val="FF0000"/>
                </a:solidFill>
              </a:rPr>
              <a:t>Oppida</a:t>
            </a:r>
            <a:r>
              <a:rPr lang="cs-CZ" dirty="0" smtClean="0"/>
              <a:t> </a:t>
            </a:r>
            <a:r>
              <a:rPr lang="cs-CZ" dirty="0" smtClean="0"/>
              <a:t>byla </a:t>
            </a:r>
            <a:r>
              <a:rPr lang="cs-CZ" dirty="0" smtClean="0"/>
              <a:t>keltská opevněná hradiště.</a:t>
            </a:r>
            <a:endParaRPr lang="cs-CZ" dirty="0"/>
          </a:p>
        </p:txBody>
      </p:sp>
    </p:spTree>
  </p:cSld>
  <p:clrMapOvr>
    <a:masterClrMapping/>
  </p:clrMapOvr>
  <p:transition>
    <p:wip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>
              <a:buNone/>
            </a:pPr>
            <a:r>
              <a:rPr lang="cs-CZ" sz="3400" b="1" dirty="0" smtClean="0"/>
              <a:t>3. Označ správnou odpověď:</a:t>
            </a:r>
          </a:p>
          <a:p>
            <a:pPr>
              <a:buNone/>
            </a:pPr>
            <a:endParaRPr lang="cs-CZ" sz="3400" b="1" dirty="0" smtClean="0"/>
          </a:p>
          <a:p>
            <a:pPr>
              <a:buNone/>
            </a:pPr>
            <a:r>
              <a:rPr lang="cs-CZ" dirty="0" smtClean="0"/>
              <a:t>   </a:t>
            </a:r>
            <a:r>
              <a:rPr lang="cs-CZ" b="1" dirty="0" smtClean="0"/>
              <a:t>Keltové uměli vyrábět </a:t>
            </a:r>
            <a:r>
              <a:rPr lang="cs-CZ" b="1" dirty="0" smtClean="0"/>
              <a:t>čtyř- </a:t>
            </a:r>
            <a:r>
              <a:rPr lang="cs-CZ" b="1" dirty="0" smtClean="0"/>
              <a:t>a dvoukolové vozy. Jak se toto řemeslo nazývá?</a:t>
            </a:r>
          </a:p>
          <a:p>
            <a:pPr>
              <a:buNone/>
            </a:pPr>
            <a:r>
              <a:rPr lang="cs-CZ" dirty="0" smtClean="0"/>
              <a:t>    a) </a:t>
            </a:r>
            <a:r>
              <a:rPr lang="cs-CZ" dirty="0" err="1" smtClean="0"/>
              <a:t>vozařství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    b) kolářství</a:t>
            </a:r>
          </a:p>
          <a:p>
            <a:pPr>
              <a:buNone/>
            </a:pPr>
            <a:r>
              <a:rPr lang="cs-CZ" dirty="0" smtClean="0"/>
              <a:t>    c) tesařství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        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ransition>
    <p:wip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46236"/>
            <a:ext cx="8229600" cy="4807099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 </a:t>
            </a:r>
            <a:r>
              <a:rPr lang="cs-CZ" b="1" dirty="0" smtClean="0"/>
              <a:t>V době halštatské </a:t>
            </a:r>
            <a:r>
              <a:rPr lang="cs-CZ" b="1" dirty="0" smtClean="0"/>
              <a:t>se </a:t>
            </a:r>
            <a:r>
              <a:rPr lang="cs-CZ" b="1" dirty="0" smtClean="0"/>
              <a:t>k nám </a:t>
            </a:r>
            <a:r>
              <a:rPr lang="cs-CZ" b="1" dirty="0" smtClean="0"/>
              <a:t>dováželo:</a:t>
            </a:r>
            <a:endParaRPr lang="cs-CZ" b="1" dirty="0" smtClean="0"/>
          </a:p>
          <a:p>
            <a:pPr>
              <a:buNone/>
            </a:pPr>
            <a:r>
              <a:rPr lang="cs-CZ" dirty="0" smtClean="0"/>
              <a:t>    a) sklo</a:t>
            </a:r>
          </a:p>
          <a:p>
            <a:pPr>
              <a:buNone/>
            </a:pPr>
            <a:r>
              <a:rPr lang="cs-CZ" dirty="0" smtClean="0"/>
              <a:t>    b) smaragdy</a:t>
            </a:r>
          </a:p>
          <a:p>
            <a:pPr>
              <a:buNone/>
            </a:pPr>
            <a:r>
              <a:rPr lang="cs-CZ" dirty="0" smtClean="0"/>
              <a:t>    c) vosk a med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b="1" dirty="0" smtClean="0"/>
              <a:t> Druidové byli:</a:t>
            </a:r>
          </a:p>
          <a:p>
            <a:pPr>
              <a:buNone/>
            </a:pPr>
            <a:r>
              <a:rPr lang="cs-CZ" dirty="0" smtClean="0"/>
              <a:t>     a) kněží</a:t>
            </a:r>
          </a:p>
          <a:p>
            <a:pPr>
              <a:buNone/>
            </a:pPr>
            <a:r>
              <a:rPr lang="cs-CZ" dirty="0" smtClean="0"/>
              <a:t>     b) vojáci</a:t>
            </a:r>
          </a:p>
          <a:p>
            <a:pPr lvl="1">
              <a:buNone/>
            </a:pPr>
            <a:r>
              <a:rPr lang="cs-CZ" dirty="0" smtClean="0"/>
              <a:t>  </a:t>
            </a:r>
            <a:r>
              <a:rPr lang="cs-CZ" sz="3200" dirty="0" smtClean="0"/>
              <a:t>c) otroci</a:t>
            </a:r>
            <a:endParaRPr lang="cs-CZ" sz="3200" dirty="0"/>
          </a:p>
        </p:txBody>
      </p:sp>
    </p:spTree>
  </p:cSld>
  <p:clrMapOvr>
    <a:masterClrMapping/>
  </p:clrMapOvr>
  <p:transition>
    <p:wip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pPr>
              <a:buNone/>
            </a:pPr>
            <a:r>
              <a:rPr lang="cs-CZ" sz="3400" b="1" dirty="0" smtClean="0"/>
              <a:t>Řešení: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    </a:t>
            </a:r>
            <a:r>
              <a:rPr lang="cs-CZ" b="1" dirty="0" smtClean="0"/>
              <a:t>Keltové uměli vyrábět čtyř- a dvoukolové vozy. Jak se toto řemeslo nazývá?</a:t>
            </a:r>
          </a:p>
          <a:p>
            <a:pPr>
              <a:buNone/>
            </a:pPr>
            <a:r>
              <a:rPr lang="cs-CZ" dirty="0" smtClean="0"/>
              <a:t>    a) </a:t>
            </a:r>
            <a:r>
              <a:rPr lang="cs-CZ" dirty="0" err="1" smtClean="0"/>
              <a:t>vozařství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    </a:t>
            </a:r>
            <a:r>
              <a:rPr lang="cs-CZ" dirty="0" smtClean="0">
                <a:solidFill>
                  <a:srgbClr val="FF0000"/>
                </a:solidFill>
              </a:rPr>
              <a:t>b) kolářství</a:t>
            </a:r>
          </a:p>
          <a:p>
            <a:pPr>
              <a:buNone/>
            </a:pPr>
            <a:r>
              <a:rPr lang="cs-CZ" dirty="0" smtClean="0"/>
              <a:t>    c) tesařství</a:t>
            </a:r>
          </a:p>
          <a:p>
            <a:pPr>
              <a:buNone/>
            </a:pPr>
            <a:endParaRPr lang="cs-CZ" b="1" dirty="0" smtClean="0"/>
          </a:p>
          <a:p>
            <a:pPr>
              <a:buNone/>
            </a:pPr>
            <a:r>
              <a:rPr lang="cs-CZ" b="1" dirty="0" smtClean="0"/>
              <a:t>    V době halštatské </a:t>
            </a:r>
            <a:r>
              <a:rPr lang="cs-CZ" b="1" dirty="0" smtClean="0"/>
              <a:t>se </a:t>
            </a:r>
            <a:r>
              <a:rPr lang="cs-CZ" b="1" dirty="0" smtClean="0"/>
              <a:t>k nám </a:t>
            </a:r>
            <a:r>
              <a:rPr lang="cs-CZ" b="1" dirty="0" smtClean="0"/>
              <a:t>dováželo:</a:t>
            </a:r>
            <a:endParaRPr lang="cs-CZ" b="1" dirty="0" smtClean="0"/>
          </a:p>
          <a:p>
            <a:pPr>
              <a:buNone/>
            </a:pPr>
            <a:r>
              <a:rPr lang="cs-CZ" dirty="0" smtClean="0">
                <a:solidFill>
                  <a:srgbClr val="FF0000"/>
                </a:solidFill>
              </a:rPr>
              <a:t>    a) sklo</a:t>
            </a:r>
          </a:p>
          <a:p>
            <a:pPr>
              <a:buNone/>
            </a:pPr>
            <a:r>
              <a:rPr lang="cs-CZ" dirty="0" smtClean="0"/>
              <a:t>    b) smaragdy</a:t>
            </a:r>
          </a:p>
          <a:p>
            <a:pPr>
              <a:buNone/>
            </a:pPr>
            <a:r>
              <a:rPr lang="cs-CZ" dirty="0" smtClean="0"/>
              <a:t>    c) vosk a med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     </a:t>
            </a:r>
            <a:r>
              <a:rPr lang="cs-CZ" b="1" dirty="0" smtClean="0"/>
              <a:t>Druidové byli:</a:t>
            </a:r>
          </a:p>
          <a:p>
            <a:pPr>
              <a:buNone/>
            </a:pPr>
            <a:r>
              <a:rPr lang="cs-CZ" dirty="0" smtClean="0"/>
              <a:t> </a:t>
            </a:r>
            <a:r>
              <a:rPr lang="cs-CZ" dirty="0" smtClean="0">
                <a:solidFill>
                  <a:srgbClr val="FF0000"/>
                </a:solidFill>
              </a:rPr>
              <a:t>    a) kněží</a:t>
            </a:r>
          </a:p>
          <a:p>
            <a:pPr>
              <a:buNone/>
            </a:pPr>
            <a:r>
              <a:rPr lang="cs-CZ" dirty="0" smtClean="0"/>
              <a:t>     b) vojáci</a:t>
            </a:r>
          </a:p>
          <a:p>
            <a:pPr>
              <a:buNone/>
            </a:pPr>
            <a:r>
              <a:rPr lang="cs-CZ" dirty="0" smtClean="0"/>
              <a:t>     c) otroci</a:t>
            </a:r>
            <a:endParaRPr lang="cs-CZ" dirty="0"/>
          </a:p>
        </p:txBody>
      </p:sp>
    </p:spTree>
  </p:cSld>
  <p:clrMapOvr>
    <a:masterClrMapping/>
  </p:clrMapOvr>
  <p:transition>
    <p:wip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Zdroj:</a:t>
            </a:r>
          </a:p>
          <a:p>
            <a:pPr>
              <a:buNone/>
            </a:pPr>
            <a:r>
              <a:rPr lang="cs-CZ" dirty="0" smtClean="0"/>
              <a:t>Vlastní tvorba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Anotace:</a:t>
            </a:r>
          </a:p>
          <a:p>
            <a:pPr>
              <a:buNone/>
            </a:pPr>
            <a:r>
              <a:rPr lang="cs-CZ" dirty="0" smtClean="0"/>
              <a:t>Žáci si zopakují a prověří svoje znalosti </a:t>
            </a:r>
            <a:r>
              <a:rPr lang="cs-CZ" smtClean="0"/>
              <a:t>o </a:t>
            </a:r>
            <a:r>
              <a:rPr lang="cs-CZ" smtClean="0"/>
              <a:t>Keltech.</a:t>
            </a:r>
            <a:endParaRPr lang="cs-CZ" dirty="0"/>
          </a:p>
        </p:txBody>
      </p:sp>
    </p:spTree>
  </p:cSld>
  <p:clrMapOvr>
    <a:masterClrMapping/>
  </p:clrMapOvr>
  <p:transition>
    <p:wip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Lití písma">
  <a:themeElements>
    <a:clrScheme name="Lití písma">
      <a:dk1>
        <a:sysClr val="windowText" lastClr="000000"/>
      </a:dk1>
      <a:lt1>
        <a:sysClr val="window" lastClr="FFFFFF"/>
      </a:lt1>
      <a:dk2>
        <a:srgbClr val="676A55"/>
      </a:dk2>
      <a:lt2>
        <a:srgbClr val="EAEBDE"/>
      </a:lt2>
      <a:accent1>
        <a:srgbClr val="72A376"/>
      </a:accent1>
      <a:accent2>
        <a:srgbClr val="B0CCB0"/>
      </a:accent2>
      <a:accent3>
        <a:srgbClr val="A8CDD7"/>
      </a:accent3>
      <a:accent4>
        <a:srgbClr val="C0BEAF"/>
      </a:accent4>
      <a:accent5>
        <a:srgbClr val="CEC597"/>
      </a:accent5>
      <a:accent6>
        <a:srgbClr val="E8B7B7"/>
      </a:accent6>
      <a:hlink>
        <a:srgbClr val="DB5353"/>
      </a:hlink>
      <a:folHlink>
        <a:srgbClr val="903638"/>
      </a:folHlink>
    </a:clrScheme>
    <a:fontScheme name="Lití písma">
      <a:maj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微軟正黑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標楷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Lití písma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80000"/>
              </a:schemeClr>
            </a:gs>
            <a:gs pos="62000">
              <a:schemeClr val="phClr">
                <a:tint val="30000"/>
                <a:satMod val="180000"/>
              </a:schemeClr>
            </a:gs>
            <a:gs pos="100000">
              <a:schemeClr val="phClr">
                <a:tint val="22000"/>
                <a:satMod val="18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58000"/>
                <a:satMod val="150000"/>
              </a:schemeClr>
            </a:gs>
            <a:gs pos="72000">
              <a:schemeClr val="phClr">
                <a:tint val="90000"/>
                <a:satMod val="135000"/>
              </a:schemeClr>
            </a:gs>
            <a:gs pos="100000">
              <a:schemeClr val="phClr">
                <a:tint val="8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80000"/>
            </a:schemeClr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000000"/>
            </a:lightRig>
          </a:scene3d>
          <a:sp3d prstMaterial="matte">
            <a:bevelT w="63500" h="63500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5000"/>
                <a:satMod val="400000"/>
              </a:schemeClr>
            </a:gs>
            <a:gs pos="20000">
              <a:schemeClr val="phClr">
                <a:tint val="80000"/>
                <a:satMod val="355000"/>
              </a:schemeClr>
            </a:gs>
            <a:gs pos="100000">
              <a:schemeClr val="phClr">
                <a:tint val="95000"/>
                <a:shade val="55000"/>
                <a:satMod val="355000"/>
              </a:schemeClr>
            </a:gs>
          </a:gsLst>
          <a:path path="circle">
            <a:fillToRect l="67500" t="35000" r="32500" b="65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0"/>
                <a:satMod val="120000"/>
              </a:schemeClr>
              <a:schemeClr val="phClr">
                <a:tint val="70000"/>
                <a:satMod val="250000"/>
              </a:schemeClr>
            </a:duotone>
          </a:blip>
          <a:tile tx="0" ty="0" sx="50000" sy="50000" flip="none" algn="t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Foundry</Template>
  <TotalTime>56</TotalTime>
  <Words>419</Words>
  <Application>Microsoft Office PowerPoint</Application>
  <PresentationFormat>Předvádění na obrazovce (4:3)</PresentationFormat>
  <Paragraphs>98</Paragraphs>
  <Slides>9</Slides>
  <Notes>9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Lití písma</vt:lpstr>
      <vt:lpstr>Snímek 1</vt:lpstr>
      <vt:lpstr>Keltové</vt:lpstr>
      <vt:lpstr>Snímek 3</vt:lpstr>
      <vt:lpstr>Snímek 4</vt:lpstr>
      <vt:lpstr>Snímek 5</vt:lpstr>
      <vt:lpstr>Snímek 6</vt:lpstr>
      <vt:lpstr>Snímek 7</vt:lpstr>
      <vt:lpstr>Snímek 8</vt:lpstr>
      <vt:lpstr>Snímek 9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Milena</dc:creator>
  <cp:lastModifiedBy>U1</cp:lastModifiedBy>
  <cp:revision>19</cp:revision>
  <dcterms:created xsi:type="dcterms:W3CDTF">2011-11-08T12:24:23Z</dcterms:created>
  <dcterms:modified xsi:type="dcterms:W3CDTF">2012-03-05T23:02:37Z</dcterms:modified>
</cp:coreProperties>
</file>