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60" r:id="rId3"/>
    <p:sldId id="259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0C688A-E4B8-4FB8-84A6-C2FCDA73E2E2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7F84260D-4965-4EA4-9D40-D43C6025658D}">
      <dgm:prSet phldrT="[Text]" custT="1"/>
      <dgm:spPr/>
      <dgm:t>
        <a:bodyPr/>
        <a:lstStyle/>
        <a:p>
          <a:endParaRPr lang="cs-CZ" sz="2000" dirty="0" smtClean="0"/>
        </a:p>
        <a:p>
          <a:endParaRPr lang="cs-CZ" sz="2000" dirty="0" smtClean="0"/>
        </a:p>
        <a:p>
          <a:endParaRPr lang="cs-CZ" sz="2000" dirty="0" smtClean="0"/>
        </a:p>
        <a:p>
          <a:endParaRPr lang="cs-CZ" sz="2000" dirty="0" smtClean="0"/>
        </a:p>
        <a:p>
          <a:r>
            <a:rPr lang="cs-CZ" sz="2000" dirty="0" smtClean="0"/>
            <a:t>Panovník</a:t>
          </a:r>
        </a:p>
        <a:p>
          <a:r>
            <a:rPr lang="cs-CZ" sz="2000" dirty="0" smtClean="0"/>
            <a:t>a jeho rodina</a:t>
          </a:r>
        </a:p>
        <a:p>
          <a:endParaRPr lang="cs-CZ" sz="2000" dirty="0" smtClean="0"/>
        </a:p>
        <a:p>
          <a:endParaRPr lang="cs-CZ" sz="2000" dirty="0"/>
        </a:p>
      </dgm:t>
    </dgm:pt>
    <dgm:pt modelId="{F1E138D3-44E9-4B66-9F5A-C198D509B2BB}" type="parTrans" cxnId="{DB441DC3-8188-4733-9453-CCD4E62BB496}">
      <dgm:prSet/>
      <dgm:spPr/>
      <dgm:t>
        <a:bodyPr/>
        <a:lstStyle/>
        <a:p>
          <a:endParaRPr lang="cs-CZ" sz="2000"/>
        </a:p>
      </dgm:t>
    </dgm:pt>
    <dgm:pt modelId="{A11361C4-4D8C-4DED-A265-9898C70E0D66}" type="sibTrans" cxnId="{DB441DC3-8188-4733-9453-CCD4E62BB496}">
      <dgm:prSet/>
      <dgm:spPr/>
      <dgm:t>
        <a:bodyPr/>
        <a:lstStyle/>
        <a:p>
          <a:endParaRPr lang="cs-CZ" sz="2000"/>
        </a:p>
      </dgm:t>
    </dgm:pt>
    <dgm:pt modelId="{4B84C88D-8D97-4D05-BC92-C4240974882A}">
      <dgm:prSet phldrT="[Text]" custT="1"/>
      <dgm:spPr/>
      <dgm:t>
        <a:bodyPr/>
        <a:lstStyle/>
        <a:p>
          <a:r>
            <a:rPr lang="cs-CZ" sz="2000" dirty="0" smtClean="0"/>
            <a:t>Kněží, úředníci, </a:t>
          </a:r>
        </a:p>
        <a:p>
          <a:r>
            <a:rPr lang="cs-CZ" sz="2000" dirty="0" smtClean="0"/>
            <a:t>vojenští hodnostáři</a:t>
          </a:r>
          <a:endParaRPr lang="cs-CZ" sz="2000" dirty="0"/>
        </a:p>
      </dgm:t>
    </dgm:pt>
    <dgm:pt modelId="{E3B1A3C2-E75F-41E4-954F-EC864BE648D1}" type="parTrans" cxnId="{485647DD-5667-4CA8-BA72-0A1FE3C810F9}">
      <dgm:prSet/>
      <dgm:spPr/>
      <dgm:t>
        <a:bodyPr/>
        <a:lstStyle/>
        <a:p>
          <a:endParaRPr lang="cs-CZ" sz="2000"/>
        </a:p>
      </dgm:t>
    </dgm:pt>
    <dgm:pt modelId="{65A9DC94-4E84-41B1-AE4E-F10FB32C42CF}" type="sibTrans" cxnId="{485647DD-5667-4CA8-BA72-0A1FE3C810F9}">
      <dgm:prSet/>
      <dgm:spPr/>
      <dgm:t>
        <a:bodyPr/>
        <a:lstStyle/>
        <a:p>
          <a:endParaRPr lang="cs-CZ" sz="2000"/>
        </a:p>
      </dgm:t>
    </dgm:pt>
    <dgm:pt modelId="{446631FC-6B1D-44A2-9DAF-0F70AB65C5C3}">
      <dgm:prSet phldrT="[Text]" custT="1"/>
      <dgm:spPr/>
      <dgm:t>
        <a:bodyPr/>
        <a:lstStyle/>
        <a:p>
          <a:r>
            <a:rPr lang="cs-CZ" sz="2000" dirty="0" smtClean="0"/>
            <a:t>Řemeslníci, obchodníci, zemědělci</a:t>
          </a:r>
          <a:endParaRPr lang="cs-CZ" sz="2000" dirty="0"/>
        </a:p>
      </dgm:t>
    </dgm:pt>
    <dgm:pt modelId="{C4A95452-B1D8-476C-AD83-DBFBDDDFE0F8}" type="parTrans" cxnId="{23D7943F-249D-407A-B8AF-AD055479CAE6}">
      <dgm:prSet/>
      <dgm:spPr/>
      <dgm:t>
        <a:bodyPr/>
        <a:lstStyle/>
        <a:p>
          <a:endParaRPr lang="cs-CZ" sz="2000"/>
        </a:p>
      </dgm:t>
    </dgm:pt>
    <dgm:pt modelId="{9CD6F182-3586-433E-9452-1568EB8A29A6}" type="sibTrans" cxnId="{23D7943F-249D-407A-B8AF-AD055479CAE6}">
      <dgm:prSet/>
      <dgm:spPr/>
      <dgm:t>
        <a:bodyPr/>
        <a:lstStyle/>
        <a:p>
          <a:endParaRPr lang="cs-CZ" sz="2000"/>
        </a:p>
      </dgm:t>
    </dgm:pt>
    <dgm:pt modelId="{2CED9D2F-59E2-4BE2-9B37-FFBEE7DCFFFE}" type="pres">
      <dgm:prSet presAssocID="{A40C688A-E4B8-4FB8-84A6-C2FCDA73E2E2}" presName="Name0" presStyleCnt="0">
        <dgm:presLayoutVars>
          <dgm:dir/>
          <dgm:animLvl val="lvl"/>
          <dgm:resizeHandles val="exact"/>
        </dgm:presLayoutVars>
      </dgm:prSet>
      <dgm:spPr/>
    </dgm:pt>
    <dgm:pt modelId="{D2E0F6BC-507D-452A-9AA4-5829E211F499}" type="pres">
      <dgm:prSet presAssocID="{7F84260D-4965-4EA4-9D40-D43C6025658D}" presName="Name8" presStyleCnt="0"/>
      <dgm:spPr/>
    </dgm:pt>
    <dgm:pt modelId="{FD3E2B5B-70C9-4A4B-9A37-2F80F1AF6D7B}" type="pres">
      <dgm:prSet presAssocID="{7F84260D-4965-4EA4-9D40-D43C6025658D}" presName="level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728CD6-396C-405F-B6F9-B2B5B2EAA6F0}" type="pres">
      <dgm:prSet presAssocID="{7F84260D-4965-4EA4-9D40-D43C6025658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93834B-A335-45CE-8AFE-ED836792B0AF}" type="pres">
      <dgm:prSet presAssocID="{4B84C88D-8D97-4D05-BC92-C4240974882A}" presName="Name8" presStyleCnt="0"/>
      <dgm:spPr/>
    </dgm:pt>
    <dgm:pt modelId="{9FF6A137-80AC-4AC6-9C85-DDAB7B083561}" type="pres">
      <dgm:prSet presAssocID="{4B84C88D-8D97-4D05-BC92-C4240974882A}" presName="level" presStyleLbl="node1" presStyleIdx="1" presStyleCnt="3" custScaleY="8219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E8D2DA-8813-4E94-902A-FC319F043000}" type="pres">
      <dgm:prSet presAssocID="{4B84C88D-8D97-4D05-BC92-C4240974882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7D0243-CB4B-4979-891B-D2B64991C310}" type="pres">
      <dgm:prSet presAssocID="{446631FC-6B1D-44A2-9DAF-0F70AB65C5C3}" presName="Name8" presStyleCnt="0"/>
      <dgm:spPr/>
    </dgm:pt>
    <dgm:pt modelId="{D40FE912-E36C-49E3-B528-AE40B36F1D09}" type="pres">
      <dgm:prSet presAssocID="{446631FC-6B1D-44A2-9DAF-0F70AB65C5C3}" presName="level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9FA9C8-DE9B-4B2F-BB31-E5E7EB1F0D2E}" type="pres">
      <dgm:prSet presAssocID="{446631FC-6B1D-44A2-9DAF-0F70AB65C5C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5647DD-5667-4CA8-BA72-0A1FE3C810F9}" srcId="{A40C688A-E4B8-4FB8-84A6-C2FCDA73E2E2}" destId="{4B84C88D-8D97-4D05-BC92-C4240974882A}" srcOrd="1" destOrd="0" parTransId="{E3B1A3C2-E75F-41E4-954F-EC864BE648D1}" sibTransId="{65A9DC94-4E84-41B1-AE4E-F10FB32C42CF}"/>
    <dgm:cxn modelId="{573DD6EA-A1B3-435C-A975-FFC5DC7B0BD3}" type="presOf" srcId="{4B84C88D-8D97-4D05-BC92-C4240974882A}" destId="{9FF6A137-80AC-4AC6-9C85-DDAB7B083561}" srcOrd="0" destOrd="0" presId="urn:microsoft.com/office/officeart/2005/8/layout/pyramid1"/>
    <dgm:cxn modelId="{A1F6BC93-8F95-4E41-AD14-CD93F024AEFB}" type="presOf" srcId="{446631FC-6B1D-44A2-9DAF-0F70AB65C5C3}" destId="{999FA9C8-DE9B-4B2F-BB31-E5E7EB1F0D2E}" srcOrd="1" destOrd="0" presId="urn:microsoft.com/office/officeart/2005/8/layout/pyramid1"/>
    <dgm:cxn modelId="{23D7943F-249D-407A-B8AF-AD055479CAE6}" srcId="{A40C688A-E4B8-4FB8-84A6-C2FCDA73E2E2}" destId="{446631FC-6B1D-44A2-9DAF-0F70AB65C5C3}" srcOrd="2" destOrd="0" parTransId="{C4A95452-B1D8-476C-AD83-DBFBDDDFE0F8}" sibTransId="{9CD6F182-3586-433E-9452-1568EB8A29A6}"/>
    <dgm:cxn modelId="{97E7F3CE-903D-4A4F-98BD-0C17558A2512}" type="presOf" srcId="{7F84260D-4965-4EA4-9D40-D43C6025658D}" destId="{FD3E2B5B-70C9-4A4B-9A37-2F80F1AF6D7B}" srcOrd="0" destOrd="0" presId="urn:microsoft.com/office/officeart/2005/8/layout/pyramid1"/>
    <dgm:cxn modelId="{F4D390F5-3F85-4779-AC0E-E794E73AAB1A}" type="presOf" srcId="{A40C688A-E4B8-4FB8-84A6-C2FCDA73E2E2}" destId="{2CED9D2F-59E2-4BE2-9B37-FFBEE7DCFFFE}" srcOrd="0" destOrd="0" presId="urn:microsoft.com/office/officeart/2005/8/layout/pyramid1"/>
    <dgm:cxn modelId="{C52EC076-C99F-4EF7-9E58-4C48F60C9013}" type="presOf" srcId="{4B84C88D-8D97-4D05-BC92-C4240974882A}" destId="{6BE8D2DA-8813-4E94-902A-FC319F043000}" srcOrd="1" destOrd="0" presId="urn:microsoft.com/office/officeart/2005/8/layout/pyramid1"/>
    <dgm:cxn modelId="{BA4BE90C-FFDE-493A-BF41-2522C25D4AAA}" type="presOf" srcId="{7F84260D-4965-4EA4-9D40-D43C6025658D}" destId="{BE728CD6-396C-405F-B6F9-B2B5B2EAA6F0}" srcOrd="1" destOrd="0" presId="urn:microsoft.com/office/officeart/2005/8/layout/pyramid1"/>
    <dgm:cxn modelId="{71487DC7-CC5D-4F91-B181-37EF0D55742F}" type="presOf" srcId="{446631FC-6B1D-44A2-9DAF-0F70AB65C5C3}" destId="{D40FE912-E36C-49E3-B528-AE40B36F1D09}" srcOrd="0" destOrd="0" presId="urn:microsoft.com/office/officeart/2005/8/layout/pyramid1"/>
    <dgm:cxn modelId="{DB441DC3-8188-4733-9453-CCD4E62BB496}" srcId="{A40C688A-E4B8-4FB8-84A6-C2FCDA73E2E2}" destId="{7F84260D-4965-4EA4-9D40-D43C6025658D}" srcOrd="0" destOrd="0" parTransId="{F1E138D3-44E9-4B66-9F5A-C198D509B2BB}" sibTransId="{A11361C4-4D8C-4DED-A265-9898C70E0D66}"/>
    <dgm:cxn modelId="{CF28E303-7561-4387-BEFE-FD69D8F25956}" type="presParOf" srcId="{2CED9D2F-59E2-4BE2-9B37-FFBEE7DCFFFE}" destId="{D2E0F6BC-507D-452A-9AA4-5829E211F499}" srcOrd="0" destOrd="0" presId="urn:microsoft.com/office/officeart/2005/8/layout/pyramid1"/>
    <dgm:cxn modelId="{FE3E0932-46BE-455C-B86C-F63095DCE858}" type="presParOf" srcId="{D2E0F6BC-507D-452A-9AA4-5829E211F499}" destId="{FD3E2B5B-70C9-4A4B-9A37-2F80F1AF6D7B}" srcOrd="0" destOrd="0" presId="urn:microsoft.com/office/officeart/2005/8/layout/pyramid1"/>
    <dgm:cxn modelId="{79FBBB6A-41DC-4494-8CA3-150B1A366AB1}" type="presParOf" srcId="{D2E0F6BC-507D-452A-9AA4-5829E211F499}" destId="{BE728CD6-396C-405F-B6F9-B2B5B2EAA6F0}" srcOrd="1" destOrd="0" presId="urn:microsoft.com/office/officeart/2005/8/layout/pyramid1"/>
    <dgm:cxn modelId="{E629FD6E-E846-4D87-B58B-2203AAB655F7}" type="presParOf" srcId="{2CED9D2F-59E2-4BE2-9B37-FFBEE7DCFFFE}" destId="{CD93834B-A335-45CE-8AFE-ED836792B0AF}" srcOrd="1" destOrd="0" presId="urn:microsoft.com/office/officeart/2005/8/layout/pyramid1"/>
    <dgm:cxn modelId="{803B546A-3D72-4387-9688-3E5A4E9DD38D}" type="presParOf" srcId="{CD93834B-A335-45CE-8AFE-ED836792B0AF}" destId="{9FF6A137-80AC-4AC6-9C85-DDAB7B083561}" srcOrd="0" destOrd="0" presId="urn:microsoft.com/office/officeart/2005/8/layout/pyramid1"/>
    <dgm:cxn modelId="{00DDD761-3C0F-4D47-BDA0-860FD33B20F8}" type="presParOf" srcId="{CD93834B-A335-45CE-8AFE-ED836792B0AF}" destId="{6BE8D2DA-8813-4E94-902A-FC319F043000}" srcOrd="1" destOrd="0" presId="urn:microsoft.com/office/officeart/2005/8/layout/pyramid1"/>
    <dgm:cxn modelId="{CF8D1935-AC33-4206-B3E9-18202823B858}" type="presParOf" srcId="{2CED9D2F-59E2-4BE2-9B37-FFBEE7DCFFFE}" destId="{F17D0243-CB4B-4979-891B-D2B64991C310}" srcOrd="2" destOrd="0" presId="urn:microsoft.com/office/officeart/2005/8/layout/pyramid1"/>
    <dgm:cxn modelId="{9F64075B-7FCB-4971-A5D1-46A0B6B9117B}" type="presParOf" srcId="{F17D0243-CB4B-4979-891B-D2B64991C310}" destId="{D40FE912-E36C-49E3-B528-AE40B36F1D09}" srcOrd="0" destOrd="0" presId="urn:microsoft.com/office/officeart/2005/8/layout/pyramid1"/>
    <dgm:cxn modelId="{2B07396E-67E6-43A1-8B90-2289CE066EB0}" type="presParOf" srcId="{F17D0243-CB4B-4979-891B-D2B64991C310}" destId="{999FA9C8-DE9B-4B2F-BB31-E5E7EB1F0D2E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D3E2B5B-70C9-4A4B-9A37-2F80F1AF6D7B}">
      <dsp:nvSpPr>
        <dsp:cNvPr id="0" name=""/>
        <dsp:cNvSpPr/>
      </dsp:nvSpPr>
      <dsp:spPr>
        <a:xfrm>
          <a:off x="1967880" y="0"/>
          <a:ext cx="2160238" cy="1440159"/>
        </a:xfrm>
        <a:prstGeom prst="trapezoid">
          <a:avLst>
            <a:gd name="adj" fmla="val 7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Panovník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 jeho rodina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967880" y="0"/>
        <a:ext cx="2160238" cy="1440159"/>
      </dsp:txXfrm>
    </dsp:sp>
    <dsp:sp modelId="{9FF6A137-80AC-4AC6-9C85-DDAB7B083561}">
      <dsp:nvSpPr>
        <dsp:cNvPr id="0" name=""/>
        <dsp:cNvSpPr/>
      </dsp:nvSpPr>
      <dsp:spPr>
        <a:xfrm>
          <a:off x="1080119" y="1440159"/>
          <a:ext cx="3935761" cy="1183681"/>
        </a:xfrm>
        <a:prstGeom prst="trapezoid">
          <a:avLst>
            <a:gd name="adj" fmla="val 7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Kněží, úředníci, 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vojenští hodnostáři</a:t>
          </a:r>
          <a:endParaRPr lang="cs-CZ" sz="2000" kern="1200" dirty="0"/>
        </a:p>
      </dsp:txBody>
      <dsp:txXfrm>
        <a:off x="1768877" y="1440159"/>
        <a:ext cx="2558244" cy="1183681"/>
      </dsp:txXfrm>
    </dsp:sp>
    <dsp:sp modelId="{D40FE912-E36C-49E3-B528-AE40B36F1D09}">
      <dsp:nvSpPr>
        <dsp:cNvPr id="0" name=""/>
        <dsp:cNvSpPr/>
      </dsp:nvSpPr>
      <dsp:spPr>
        <a:xfrm>
          <a:off x="0" y="2623840"/>
          <a:ext cx="6096000" cy="1440159"/>
        </a:xfrm>
        <a:prstGeom prst="trapezoid">
          <a:avLst>
            <a:gd name="adj" fmla="val 7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Řemeslníci, obchodníci, zemědělci</a:t>
          </a:r>
          <a:endParaRPr lang="cs-CZ" sz="2000" kern="1200" dirty="0"/>
        </a:p>
      </dsp:txBody>
      <dsp:txXfrm>
        <a:off x="1066799" y="2623840"/>
        <a:ext cx="3962400" cy="1440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7A9517-2334-49C4-B401-DE29B430A542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212579-3DB5-44DB-8E41-CC5364BE52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81564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212579-3DB5-44DB-8E41-CC5364BE520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212579-3DB5-44DB-8E41-CC5364BE520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212579-3DB5-44DB-8E41-CC5364BE520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212579-3DB5-44DB-8E41-CC5364BE520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212579-3DB5-44DB-8E41-CC5364BE520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212579-3DB5-44DB-8E41-CC5364BE520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212579-3DB5-44DB-8E41-CC5364BE520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00E2-7463-4EB4-8115-3A3D29343DF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775BCF-7615-4A77-9016-633A33904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00E2-7463-4EB4-8115-3A3D29343DF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775BCF-7615-4A77-9016-633A33904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00E2-7463-4EB4-8115-3A3D29343DF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75BCF-7615-4A77-9016-633A339044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00E2-7463-4EB4-8115-3A3D29343DF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75BCF-7615-4A77-9016-633A33904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00E2-7463-4EB4-8115-3A3D29343DF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775BCF-7615-4A77-9016-633A339044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00E2-7463-4EB4-8115-3A3D29343DF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75BCF-7615-4A77-9016-633A33904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00E2-7463-4EB4-8115-3A3D29343DF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75BCF-7615-4A77-9016-633A33904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00E2-7463-4EB4-8115-3A3D29343DF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75BCF-7615-4A77-9016-633A33904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00E2-7463-4EB4-8115-3A3D29343DF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75BCF-7615-4A77-9016-633A339044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00E2-7463-4EB4-8115-3A3D29343DF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75BCF-7615-4A77-9016-633A33904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00E2-7463-4EB4-8115-3A3D29343DF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75BCF-7615-4A77-9016-633A33904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6F100E2-7463-4EB4-8115-3A3D29343DF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775BCF-7615-4A77-9016-633A339044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Dokument_aplikace_Microsoft_Office_Word_97-_20031.doc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949280"/>
            <a:ext cx="8458200" cy="12650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5805264"/>
            <a:ext cx="7791400" cy="7200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259632" y="620688"/>
          <a:ext cx="6696744" cy="1502668"/>
        </p:xfrm>
        <a:graphic>
          <a:graphicData uri="http://schemas.openxmlformats.org/presentationml/2006/ole">
            <p:oleObj spid="_x0000_s1030" name="Document" r:id="rId4" imgW="5750420" imgH="1790188" progId="Word.Document.8">
              <p:embed/>
            </p:oleObj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61115843"/>
              </p:ext>
            </p:extLst>
          </p:nvPr>
        </p:nvGraphicFramePr>
        <p:xfrm>
          <a:off x="1043608" y="2420888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3.1.2012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VY_32_INOVACE_10_DĚJEPIS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Pravěk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starověk – Starověký Egypt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6.-7.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Starověký Egypt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Egypt vznikl v </a:t>
            </a:r>
            <a:r>
              <a:rPr lang="cs-CZ" dirty="0" smtClean="0">
                <a:solidFill>
                  <a:srgbClr val="FF0000"/>
                </a:solidFill>
              </a:rPr>
              <a:t>údolí řeky  Nil </a:t>
            </a:r>
            <a:r>
              <a:rPr lang="cs-CZ" dirty="0" smtClean="0"/>
              <a:t>(pravidelné </a:t>
            </a:r>
            <a:r>
              <a:rPr lang="cs-CZ" dirty="0" smtClean="0"/>
              <a:t>záplavy, úrodná půda, sklizeň 2-3 krát ročně).</a:t>
            </a:r>
          </a:p>
          <a:p>
            <a:pPr>
              <a:buNone/>
            </a:pPr>
            <a:r>
              <a:rPr lang="cs-CZ" dirty="0" smtClean="0"/>
              <a:t>Pěstování pšenice, ječmene, zeleniny, luštěnin, chov dobytka, koz, kachen).</a:t>
            </a:r>
          </a:p>
          <a:p>
            <a:pPr>
              <a:buNone/>
            </a:pPr>
            <a:r>
              <a:rPr lang="cs-CZ" dirty="0" smtClean="0"/>
              <a:t>Rozvinuté řemeslo a obchod.</a:t>
            </a:r>
          </a:p>
          <a:p>
            <a:pPr>
              <a:buNone/>
            </a:pPr>
            <a:r>
              <a:rPr lang="cs-CZ" dirty="0" smtClean="0"/>
              <a:t>V první polovině </a:t>
            </a:r>
            <a:r>
              <a:rPr lang="cs-CZ" dirty="0" smtClean="0">
                <a:solidFill>
                  <a:srgbClr val="FF0000"/>
                </a:solidFill>
              </a:rPr>
              <a:t>3. tisíciletí př.n.l. </a:t>
            </a:r>
            <a:r>
              <a:rPr lang="cs-CZ" dirty="0" smtClean="0"/>
              <a:t>se sjednotil Horní a Dolní Egypt. Vznikl </a:t>
            </a:r>
            <a:r>
              <a:rPr lang="cs-CZ" dirty="0" smtClean="0">
                <a:solidFill>
                  <a:srgbClr val="FF0000"/>
                </a:solidFill>
              </a:rPr>
              <a:t>centralizovaný stát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(faraon </a:t>
            </a:r>
            <a:r>
              <a:rPr lang="cs-CZ" dirty="0" err="1" smtClean="0"/>
              <a:t>Meni</a:t>
            </a:r>
            <a:r>
              <a:rPr lang="cs-CZ" dirty="0" smtClean="0"/>
              <a:t>).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200" b="1" dirty="0" smtClean="0"/>
              <a:t>Mapa starověkého Egypta</a:t>
            </a:r>
            <a:br>
              <a:rPr lang="cs-CZ" sz="2200" b="1" dirty="0" smtClean="0"/>
            </a:br>
            <a:r>
              <a:rPr lang="cs-CZ" sz="2200" dirty="0" smtClean="0"/>
              <a:t>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4098" name="Picture 2" descr="C:\Users\Milena\Desktop\2011-11-16 m egypt\m egypt 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700808"/>
            <a:ext cx="6552728" cy="424847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Složení egyptské společnosti: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691680" y="213285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Vládce Egypta byl </a:t>
            </a:r>
            <a:r>
              <a:rPr lang="cs-CZ" dirty="0" smtClean="0">
                <a:solidFill>
                  <a:srgbClr val="FF0000"/>
                </a:solidFill>
              </a:rPr>
              <a:t>faraon</a:t>
            </a:r>
            <a:r>
              <a:rPr lang="cs-CZ" dirty="0" smtClean="0"/>
              <a:t>. Měl neomezenou moc a byl ztělesněním boha.</a:t>
            </a:r>
          </a:p>
          <a:p>
            <a:pPr>
              <a:buNone/>
            </a:pPr>
            <a:r>
              <a:rPr lang="cs-CZ" dirty="0" smtClean="0"/>
              <a:t>Důležitou </a:t>
            </a:r>
            <a:r>
              <a:rPr lang="cs-CZ" dirty="0" smtClean="0"/>
              <a:t>osobou </a:t>
            </a:r>
            <a:r>
              <a:rPr lang="cs-CZ" dirty="0" smtClean="0"/>
              <a:t>byl </a:t>
            </a:r>
            <a:r>
              <a:rPr lang="cs-CZ" dirty="0" smtClean="0">
                <a:solidFill>
                  <a:srgbClr val="FF0000"/>
                </a:solidFill>
              </a:rPr>
              <a:t>vezír</a:t>
            </a:r>
            <a:r>
              <a:rPr lang="cs-CZ" dirty="0" smtClean="0"/>
              <a:t>, který řídil státní správu.</a:t>
            </a:r>
          </a:p>
          <a:p>
            <a:pPr>
              <a:buNone/>
            </a:pPr>
            <a:r>
              <a:rPr lang="cs-CZ" dirty="0" smtClean="0"/>
              <a:t>Dějiny Egypta dělíme na 4 období:</a:t>
            </a:r>
          </a:p>
          <a:p>
            <a:pPr>
              <a:buNone/>
            </a:pPr>
            <a:r>
              <a:rPr lang="cs-CZ" dirty="0" smtClean="0"/>
              <a:t>    Stará říše</a:t>
            </a:r>
          </a:p>
          <a:p>
            <a:pPr>
              <a:buNone/>
            </a:pPr>
            <a:r>
              <a:rPr lang="cs-CZ" dirty="0" smtClean="0"/>
              <a:t>    Střední říše</a:t>
            </a:r>
          </a:p>
          <a:p>
            <a:pPr>
              <a:buNone/>
            </a:pPr>
            <a:r>
              <a:rPr lang="cs-CZ" dirty="0" smtClean="0"/>
              <a:t>    Nová říše</a:t>
            </a:r>
          </a:p>
          <a:p>
            <a:pPr>
              <a:buNone/>
            </a:pPr>
            <a:r>
              <a:rPr lang="cs-CZ" dirty="0" smtClean="0"/>
              <a:t>    Pozdní říše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Největšího rozkvětu zažíval Egypt za královny </a:t>
            </a:r>
            <a:r>
              <a:rPr lang="cs-CZ" dirty="0" err="1" smtClean="0">
                <a:solidFill>
                  <a:srgbClr val="FF0000"/>
                </a:solidFill>
              </a:rPr>
              <a:t>Hatšepsut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Thutmose</a:t>
            </a:r>
            <a:r>
              <a:rPr lang="cs-CZ" dirty="0" smtClean="0">
                <a:solidFill>
                  <a:srgbClr val="FF0000"/>
                </a:solidFill>
              </a:rPr>
              <a:t> III. </a:t>
            </a:r>
            <a:r>
              <a:rPr lang="cs-CZ" dirty="0" smtClean="0"/>
              <a:t>(období </a:t>
            </a:r>
            <a:r>
              <a:rPr lang="cs-CZ" dirty="0" smtClean="0"/>
              <a:t>Nové říše).</a:t>
            </a:r>
          </a:p>
          <a:p>
            <a:pPr>
              <a:buNone/>
            </a:pPr>
            <a:r>
              <a:rPr lang="cs-CZ" dirty="0" smtClean="0"/>
              <a:t>Od 7. století př.n.l. moc státu slábne.</a:t>
            </a:r>
          </a:p>
          <a:p>
            <a:pPr>
              <a:buNone/>
            </a:pPr>
            <a:r>
              <a:rPr lang="cs-CZ" dirty="0" smtClean="0"/>
              <a:t>Egypt se dostal pod nadvládu Asýrie, Persie a Makedonie.</a:t>
            </a:r>
          </a:p>
          <a:p>
            <a:pPr>
              <a:buNone/>
            </a:pPr>
            <a:r>
              <a:rPr lang="cs-CZ" dirty="0" smtClean="0"/>
              <a:t>Roku 30 př.n.l. se stal římskou </a:t>
            </a:r>
            <a:r>
              <a:rPr lang="cs-CZ" dirty="0" smtClean="0"/>
              <a:t>provincií.</a:t>
            </a:r>
            <a:endParaRPr lang="cs-CZ" smtClean="0"/>
          </a:p>
          <a:p>
            <a:pPr>
              <a:buNone/>
            </a:pPr>
            <a:r>
              <a:rPr lang="cs-CZ" smtClean="0"/>
              <a:t>Poslední </a:t>
            </a:r>
            <a:r>
              <a:rPr lang="cs-CZ" dirty="0" smtClean="0"/>
              <a:t>egyptskou královnou byla </a:t>
            </a:r>
            <a:r>
              <a:rPr lang="cs-CZ" dirty="0" smtClean="0">
                <a:solidFill>
                  <a:srgbClr val="FF0000"/>
                </a:solidFill>
              </a:rPr>
              <a:t>Kleopatra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i="1" dirty="0" smtClean="0"/>
              <a:t>Dějepis pro 6.ročník základní školy a 1. ročník osmiletého gymnázia</a:t>
            </a:r>
            <a:r>
              <a:rPr lang="cs-CZ" dirty="0" smtClean="0"/>
              <a:t>. Praha: SPN-pedagogické nakladatelství, akciová společnost, 1997. ISBN 80-85937-59-X.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se seznámí s dějinami Egypta, příčinami vzniku, klíčovými momenty státu a příčinami zániku.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48</TotalTime>
  <Words>282</Words>
  <Application>Microsoft Office PowerPoint</Application>
  <PresentationFormat>Předvádění na obrazovce (4:3)</PresentationFormat>
  <Paragraphs>50</Paragraphs>
  <Slides>7</Slides>
  <Notes>7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Document</vt:lpstr>
      <vt:lpstr>Snímek 1</vt:lpstr>
      <vt:lpstr>Starověký Egypt</vt:lpstr>
      <vt:lpstr> Mapa starověkého Egypta   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U1</cp:lastModifiedBy>
  <cp:revision>24</cp:revision>
  <dcterms:created xsi:type="dcterms:W3CDTF">2011-11-16T21:20:18Z</dcterms:created>
  <dcterms:modified xsi:type="dcterms:W3CDTF">2012-03-05T22:23:44Z</dcterms:modified>
</cp:coreProperties>
</file>