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9" r:id="rId5"/>
    <p:sldId id="262" r:id="rId6"/>
    <p:sldId id="263" r:id="rId7"/>
    <p:sldId id="260" r:id="rId8"/>
    <p:sldId id="266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78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F7F75C-3B3D-4235-A24D-3D87AEF68640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6502617C-B458-414B-B8F9-9B9089E0D80F}">
      <dgm:prSet phldrT="[Text]"/>
      <dgm:spPr>
        <a:solidFill>
          <a:schemeClr val="tx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Vltava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EFC0C5FB-31FA-4904-8F2B-65F0AA2A65F0}" type="parTrans" cxnId="{D5EB37F0-24A6-4AF7-85C9-C2DC4D841CC3}">
      <dgm:prSet/>
      <dgm:spPr/>
      <dgm:t>
        <a:bodyPr/>
        <a:lstStyle/>
        <a:p>
          <a:endParaRPr lang="cs-CZ"/>
        </a:p>
      </dgm:t>
    </dgm:pt>
    <dgm:pt modelId="{E7490EA8-21B2-4954-943A-45ACE38F21EA}" type="sibTrans" cxnId="{D5EB37F0-24A6-4AF7-85C9-C2DC4D841CC3}">
      <dgm:prSet/>
      <dgm:spPr/>
      <dgm:t>
        <a:bodyPr/>
        <a:lstStyle/>
        <a:p>
          <a:endParaRPr lang="cs-CZ"/>
        </a:p>
      </dgm:t>
    </dgm:pt>
    <dgm:pt modelId="{B1AF81FA-17BB-438E-B451-0D5CEABC8CC9}">
      <dgm:prSet phldrT="[Text]"/>
      <dgm:spPr/>
      <dgm:t>
        <a:bodyPr/>
        <a:lstStyle/>
        <a:p>
          <a:r>
            <a:rPr lang="cs-CZ" dirty="0" smtClean="0"/>
            <a:t>Lužnice</a:t>
          </a:r>
          <a:endParaRPr lang="cs-CZ" dirty="0"/>
        </a:p>
      </dgm:t>
    </dgm:pt>
    <dgm:pt modelId="{83C31B2C-D8D6-4165-928C-D7C6597F2A8F}" type="parTrans" cxnId="{71480EAC-F5B8-44CC-8E75-A88F4B7A4392}">
      <dgm:prSet/>
      <dgm:spPr/>
      <dgm:t>
        <a:bodyPr/>
        <a:lstStyle/>
        <a:p>
          <a:endParaRPr lang="cs-CZ"/>
        </a:p>
      </dgm:t>
    </dgm:pt>
    <dgm:pt modelId="{B6149586-5233-41A9-B5E0-A5C6E22968F4}" type="sibTrans" cxnId="{71480EAC-F5B8-44CC-8E75-A88F4B7A4392}">
      <dgm:prSet/>
      <dgm:spPr/>
      <dgm:t>
        <a:bodyPr/>
        <a:lstStyle/>
        <a:p>
          <a:endParaRPr lang="cs-CZ"/>
        </a:p>
      </dgm:t>
    </dgm:pt>
    <dgm:pt modelId="{2724EEF8-E5B6-4F02-B65D-4678CDF873BE}">
      <dgm:prSet phldrT="[Text]"/>
      <dgm:spPr/>
      <dgm:t>
        <a:bodyPr/>
        <a:lstStyle/>
        <a:p>
          <a:r>
            <a:rPr lang="cs-CZ" dirty="0" smtClean="0"/>
            <a:t>Berounka</a:t>
          </a:r>
          <a:endParaRPr lang="cs-CZ" dirty="0"/>
        </a:p>
      </dgm:t>
    </dgm:pt>
    <dgm:pt modelId="{56F07831-DF5B-4DD5-B12C-EDAE814E1F02}" type="parTrans" cxnId="{BAE7EC2A-12FD-41A2-9C91-581C1CBBE0FC}">
      <dgm:prSet/>
      <dgm:spPr/>
      <dgm:t>
        <a:bodyPr/>
        <a:lstStyle/>
        <a:p>
          <a:endParaRPr lang="cs-CZ"/>
        </a:p>
      </dgm:t>
    </dgm:pt>
    <dgm:pt modelId="{931D8D64-9A0B-4848-8C1A-D98336F60E26}" type="sibTrans" cxnId="{BAE7EC2A-12FD-41A2-9C91-581C1CBBE0FC}">
      <dgm:prSet/>
      <dgm:spPr/>
      <dgm:t>
        <a:bodyPr/>
        <a:lstStyle/>
        <a:p>
          <a:endParaRPr lang="cs-CZ"/>
        </a:p>
      </dgm:t>
    </dgm:pt>
    <dgm:pt modelId="{10FD693D-6D79-4270-AC6F-9AA69E064F22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Sázava</a:t>
          </a:r>
          <a:endParaRPr lang="cs-CZ" dirty="0"/>
        </a:p>
      </dgm:t>
    </dgm:pt>
    <dgm:pt modelId="{89A42CD9-B0A4-4EAE-A709-58162837A49D}" type="parTrans" cxnId="{38F42DC6-2484-463F-9669-BB73BB2D4B0D}">
      <dgm:prSet/>
      <dgm:spPr/>
      <dgm:t>
        <a:bodyPr/>
        <a:lstStyle/>
        <a:p>
          <a:endParaRPr lang="cs-CZ"/>
        </a:p>
      </dgm:t>
    </dgm:pt>
    <dgm:pt modelId="{D1660E3B-B136-496C-94D6-379765495289}" type="sibTrans" cxnId="{38F42DC6-2484-463F-9669-BB73BB2D4B0D}">
      <dgm:prSet/>
      <dgm:spPr/>
      <dgm:t>
        <a:bodyPr/>
        <a:lstStyle/>
        <a:p>
          <a:endParaRPr lang="cs-CZ"/>
        </a:p>
      </dgm:t>
    </dgm:pt>
    <dgm:pt modelId="{8487588B-4E08-4FE6-8BD4-FB18F4A3C78E}" type="pres">
      <dgm:prSet presAssocID="{9AF7F75C-3B3D-4235-A24D-3D87AEF68640}" presName="compositeShape" presStyleCnt="0">
        <dgm:presLayoutVars>
          <dgm:dir/>
          <dgm:resizeHandles/>
        </dgm:presLayoutVars>
      </dgm:prSet>
      <dgm:spPr/>
    </dgm:pt>
    <dgm:pt modelId="{7C7ED149-204A-4576-B5A1-C27E998DBD3D}" type="pres">
      <dgm:prSet presAssocID="{9AF7F75C-3B3D-4235-A24D-3D87AEF68640}" presName="pyramid" presStyleLbl="node1" presStyleIdx="0" presStyleCnt="1"/>
      <dgm:spPr/>
    </dgm:pt>
    <dgm:pt modelId="{96FF615F-F941-45F8-BB93-815643C7BEFC}" type="pres">
      <dgm:prSet presAssocID="{9AF7F75C-3B3D-4235-A24D-3D87AEF68640}" presName="theList" presStyleCnt="0"/>
      <dgm:spPr/>
    </dgm:pt>
    <dgm:pt modelId="{92016602-ED25-4B92-8CE2-88F959BF8CE8}" type="pres">
      <dgm:prSet presAssocID="{6502617C-B458-414B-B8F9-9B9089E0D80F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739C61-85C1-4B2B-861A-677EAF6D3002}" type="pres">
      <dgm:prSet presAssocID="{6502617C-B458-414B-B8F9-9B9089E0D80F}" presName="aSpace" presStyleCnt="0"/>
      <dgm:spPr/>
    </dgm:pt>
    <dgm:pt modelId="{B98D78DC-0C3B-474C-A49A-E614043AFF22}" type="pres">
      <dgm:prSet presAssocID="{B1AF81FA-17BB-438E-B451-0D5CEABC8CC9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5C8EF6-05D8-4CAC-98F9-A782EEEFB76F}" type="pres">
      <dgm:prSet presAssocID="{B1AF81FA-17BB-438E-B451-0D5CEABC8CC9}" presName="aSpace" presStyleCnt="0"/>
      <dgm:spPr/>
    </dgm:pt>
    <dgm:pt modelId="{D56429AE-BA56-4B60-8896-01F3B33E55C3}" type="pres">
      <dgm:prSet presAssocID="{2724EEF8-E5B6-4F02-B65D-4678CDF873BE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579BE7-D035-4BC9-AC88-C5C5D933FCC3}" type="pres">
      <dgm:prSet presAssocID="{2724EEF8-E5B6-4F02-B65D-4678CDF873BE}" presName="aSpace" presStyleCnt="0"/>
      <dgm:spPr/>
    </dgm:pt>
    <dgm:pt modelId="{E1EBC51C-91FE-43C8-B1D7-D3BE2748717F}" type="pres">
      <dgm:prSet presAssocID="{10FD693D-6D79-4270-AC6F-9AA69E064F22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66CE35-B614-45BD-AE91-2658B65765C7}" type="pres">
      <dgm:prSet presAssocID="{10FD693D-6D79-4270-AC6F-9AA69E064F22}" presName="aSpace" presStyleCnt="0"/>
      <dgm:spPr/>
    </dgm:pt>
  </dgm:ptLst>
  <dgm:cxnLst>
    <dgm:cxn modelId="{71480EAC-F5B8-44CC-8E75-A88F4B7A4392}" srcId="{9AF7F75C-3B3D-4235-A24D-3D87AEF68640}" destId="{B1AF81FA-17BB-438E-B451-0D5CEABC8CC9}" srcOrd="1" destOrd="0" parTransId="{83C31B2C-D8D6-4165-928C-D7C6597F2A8F}" sibTransId="{B6149586-5233-41A9-B5E0-A5C6E22968F4}"/>
    <dgm:cxn modelId="{D91078C7-2ACC-4A7F-856F-8F4769FDE89E}" type="presOf" srcId="{9AF7F75C-3B3D-4235-A24D-3D87AEF68640}" destId="{8487588B-4E08-4FE6-8BD4-FB18F4A3C78E}" srcOrd="0" destOrd="0" presId="urn:microsoft.com/office/officeart/2005/8/layout/pyramid2"/>
    <dgm:cxn modelId="{4E7DD2D0-2911-4042-A324-FF776B99B67F}" type="presOf" srcId="{2724EEF8-E5B6-4F02-B65D-4678CDF873BE}" destId="{D56429AE-BA56-4B60-8896-01F3B33E55C3}" srcOrd="0" destOrd="0" presId="urn:microsoft.com/office/officeart/2005/8/layout/pyramid2"/>
    <dgm:cxn modelId="{D5EB37F0-24A6-4AF7-85C9-C2DC4D841CC3}" srcId="{9AF7F75C-3B3D-4235-A24D-3D87AEF68640}" destId="{6502617C-B458-414B-B8F9-9B9089E0D80F}" srcOrd="0" destOrd="0" parTransId="{EFC0C5FB-31FA-4904-8F2B-65F0AA2A65F0}" sibTransId="{E7490EA8-21B2-4954-943A-45ACE38F21EA}"/>
    <dgm:cxn modelId="{B6504C9C-6D7C-4140-AE8D-D8B62B2067BF}" type="presOf" srcId="{B1AF81FA-17BB-438E-B451-0D5CEABC8CC9}" destId="{B98D78DC-0C3B-474C-A49A-E614043AFF22}" srcOrd="0" destOrd="0" presId="urn:microsoft.com/office/officeart/2005/8/layout/pyramid2"/>
    <dgm:cxn modelId="{38F42DC6-2484-463F-9669-BB73BB2D4B0D}" srcId="{9AF7F75C-3B3D-4235-A24D-3D87AEF68640}" destId="{10FD693D-6D79-4270-AC6F-9AA69E064F22}" srcOrd="3" destOrd="0" parTransId="{89A42CD9-B0A4-4EAE-A709-58162837A49D}" sibTransId="{D1660E3B-B136-496C-94D6-379765495289}"/>
    <dgm:cxn modelId="{EC1856C2-3EFF-40C5-9964-8B7986623420}" type="presOf" srcId="{6502617C-B458-414B-B8F9-9B9089E0D80F}" destId="{92016602-ED25-4B92-8CE2-88F959BF8CE8}" srcOrd="0" destOrd="0" presId="urn:microsoft.com/office/officeart/2005/8/layout/pyramid2"/>
    <dgm:cxn modelId="{BAE7EC2A-12FD-41A2-9C91-581C1CBBE0FC}" srcId="{9AF7F75C-3B3D-4235-A24D-3D87AEF68640}" destId="{2724EEF8-E5B6-4F02-B65D-4678CDF873BE}" srcOrd="2" destOrd="0" parTransId="{56F07831-DF5B-4DD5-B12C-EDAE814E1F02}" sibTransId="{931D8D64-9A0B-4848-8C1A-D98336F60E26}"/>
    <dgm:cxn modelId="{251D7416-FA85-4592-A93E-244D6C9CF398}" type="presOf" srcId="{10FD693D-6D79-4270-AC6F-9AA69E064F22}" destId="{E1EBC51C-91FE-43C8-B1D7-D3BE2748717F}" srcOrd="0" destOrd="0" presId="urn:microsoft.com/office/officeart/2005/8/layout/pyramid2"/>
    <dgm:cxn modelId="{92F47E38-B884-4E35-BCB7-3DF613FAE9AE}" type="presParOf" srcId="{8487588B-4E08-4FE6-8BD4-FB18F4A3C78E}" destId="{7C7ED149-204A-4576-B5A1-C27E998DBD3D}" srcOrd="0" destOrd="0" presId="urn:microsoft.com/office/officeart/2005/8/layout/pyramid2"/>
    <dgm:cxn modelId="{F80380FD-F5DF-4CAE-808F-E4A617D13FAA}" type="presParOf" srcId="{8487588B-4E08-4FE6-8BD4-FB18F4A3C78E}" destId="{96FF615F-F941-45F8-BB93-815643C7BEFC}" srcOrd="1" destOrd="0" presId="urn:microsoft.com/office/officeart/2005/8/layout/pyramid2"/>
    <dgm:cxn modelId="{75BE9316-D2CA-4AEE-AE7F-F0E414CA34A0}" type="presParOf" srcId="{96FF615F-F941-45F8-BB93-815643C7BEFC}" destId="{92016602-ED25-4B92-8CE2-88F959BF8CE8}" srcOrd="0" destOrd="0" presId="urn:microsoft.com/office/officeart/2005/8/layout/pyramid2"/>
    <dgm:cxn modelId="{D6DF22D7-B351-495C-AB9D-DAF9E415C26D}" type="presParOf" srcId="{96FF615F-F941-45F8-BB93-815643C7BEFC}" destId="{42739C61-85C1-4B2B-861A-677EAF6D3002}" srcOrd="1" destOrd="0" presId="urn:microsoft.com/office/officeart/2005/8/layout/pyramid2"/>
    <dgm:cxn modelId="{28482162-6A60-4426-BB4D-3FC56DC0589A}" type="presParOf" srcId="{96FF615F-F941-45F8-BB93-815643C7BEFC}" destId="{B98D78DC-0C3B-474C-A49A-E614043AFF22}" srcOrd="2" destOrd="0" presId="urn:microsoft.com/office/officeart/2005/8/layout/pyramid2"/>
    <dgm:cxn modelId="{DEF049B1-B18B-4BAA-B73C-7E8D2BA68746}" type="presParOf" srcId="{96FF615F-F941-45F8-BB93-815643C7BEFC}" destId="{9F5C8EF6-05D8-4CAC-98F9-A782EEEFB76F}" srcOrd="3" destOrd="0" presId="urn:microsoft.com/office/officeart/2005/8/layout/pyramid2"/>
    <dgm:cxn modelId="{A704F2E3-20E2-4B1E-A985-10BB6AD34AC4}" type="presParOf" srcId="{96FF615F-F941-45F8-BB93-815643C7BEFC}" destId="{D56429AE-BA56-4B60-8896-01F3B33E55C3}" srcOrd="4" destOrd="0" presId="urn:microsoft.com/office/officeart/2005/8/layout/pyramid2"/>
    <dgm:cxn modelId="{EBE6F415-C30D-41F3-8249-98879BC56395}" type="presParOf" srcId="{96FF615F-F941-45F8-BB93-815643C7BEFC}" destId="{BF579BE7-D035-4BC9-AC88-C5C5D933FCC3}" srcOrd="5" destOrd="0" presId="urn:microsoft.com/office/officeart/2005/8/layout/pyramid2"/>
    <dgm:cxn modelId="{3F35509A-50C3-4A11-8EA1-A886BA1E8D5E}" type="presParOf" srcId="{96FF615F-F941-45F8-BB93-815643C7BEFC}" destId="{E1EBC51C-91FE-43C8-B1D7-D3BE2748717F}" srcOrd="6" destOrd="0" presId="urn:microsoft.com/office/officeart/2005/8/layout/pyramid2"/>
    <dgm:cxn modelId="{D8426184-0101-455C-B40A-7D48FBD8D65D}" type="presParOf" srcId="{96FF615F-F941-45F8-BB93-815643C7BEFC}" destId="{D966CE35-B614-45BD-AE91-2658B65765C7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7ED149-204A-4576-B5A1-C27E998DBD3D}">
      <dsp:nvSpPr>
        <dsp:cNvPr id="0" name=""/>
        <dsp:cNvSpPr/>
      </dsp:nvSpPr>
      <dsp:spPr>
        <a:xfrm>
          <a:off x="711199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16602-ED25-4B92-8CE2-88F959BF8CE8}">
      <dsp:nvSpPr>
        <dsp:cNvPr id="0" name=""/>
        <dsp:cNvSpPr/>
      </dsp:nvSpPr>
      <dsp:spPr>
        <a:xfrm>
          <a:off x="2743199" y="406796"/>
          <a:ext cx="2641600" cy="722312"/>
        </a:xfrm>
        <a:prstGeom prst="roundRect">
          <a:avLst/>
        </a:prstGeom>
        <a:solidFill>
          <a:schemeClr val="tx2">
            <a:lumMod val="40000"/>
            <a:lumOff val="60000"/>
            <a:alpha val="9000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" action="ppaction://hlinksldjump"/>
            </a:rPr>
            <a:t>Vltava</a:t>
          </a:r>
          <a:endParaRPr lang="cs-CZ" sz="3000" kern="1200" dirty="0"/>
        </a:p>
      </dsp:txBody>
      <dsp:txXfrm>
        <a:off x="2778459" y="442056"/>
        <a:ext cx="2571080" cy="651792"/>
      </dsp:txXfrm>
    </dsp:sp>
    <dsp:sp modelId="{B98D78DC-0C3B-474C-A49A-E614043AFF22}">
      <dsp:nvSpPr>
        <dsp:cNvPr id="0" name=""/>
        <dsp:cNvSpPr/>
      </dsp:nvSpPr>
      <dsp:spPr>
        <a:xfrm>
          <a:off x="2743199" y="1219398"/>
          <a:ext cx="2641600" cy="72231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Lužnice</a:t>
          </a:r>
          <a:endParaRPr lang="cs-CZ" sz="3000" kern="1200" dirty="0"/>
        </a:p>
      </dsp:txBody>
      <dsp:txXfrm>
        <a:off x="2778459" y="1254658"/>
        <a:ext cx="2571080" cy="651792"/>
      </dsp:txXfrm>
    </dsp:sp>
    <dsp:sp modelId="{D56429AE-BA56-4B60-8896-01F3B33E55C3}">
      <dsp:nvSpPr>
        <dsp:cNvPr id="0" name=""/>
        <dsp:cNvSpPr/>
      </dsp:nvSpPr>
      <dsp:spPr>
        <a:xfrm>
          <a:off x="2743199" y="2032000"/>
          <a:ext cx="2641600" cy="72231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Berounka</a:t>
          </a:r>
          <a:endParaRPr lang="cs-CZ" sz="3000" kern="1200" dirty="0"/>
        </a:p>
      </dsp:txBody>
      <dsp:txXfrm>
        <a:off x="2778459" y="2067260"/>
        <a:ext cx="2571080" cy="651792"/>
      </dsp:txXfrm>
    </dsp:sp>
    <dsp:sp modelId="{E1EBC51C-91FE-43C8-B1D7-D3BE2748717F}">
      <dsp:nvSpPr>
        <dsp:cNvPr id="0" name=""/>
        <dsp:cNvSpPr/>
      </dsp:nvSpPr>
      <dsp:spPr>
        <a:xfrm>
          <a:off x="2743199" y="2844601"/>
          <a:ext cx="2641600" cy="72231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" action="ppaction://hlinksldjump"/>
            </a:rPr>
            <a:t>Sázava</a:t>
          </a:r>
          <a:endParaRPr lang="cs-CZ" sz="3000" kern="1200" dirty="0"/>
        </a:p>
      </dsp:txBody>
      <dsp:txXfrm>
        <a:off x="2778459" y="2879861"/>
        <a:ext cx="2571080" cy="651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5D67685-D2F4-4857-9A4E-346C3A6C2272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6605F12-8545-42C5-BFE5-F74658E6D79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hyperlink" Target="http://upload.wikimedia.org/wikipedia/commons/8/8f/Weir_Herbertov.jpg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Lipno_nad_Vltavou,_p%C5%99ehradn%C3%AD_hr%C3%A1z,_p%C5%99ehrada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zemepis.com/images/mapycr/rekycr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0826" y="134076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Řeky ČR</a:t>
            </a:r>
            <a:br>
              <a:rPr lang="cs-CZ" dirty="0" smtClean="0"/>
            </a:br>
            <a:r>
              <a:rPr lang="cs-CZ" dirty="0" smtClean="0"/>
              <a:t>Člověk a jeho svět </a:t>
            </a:r>
            <a:r>
              <a:rPr lang="cs-CZ" dirty="0" smtClean="0"/>
              <a:t>– </a:t>
            </a:r>
            <a:r>
              <a:rPr lang="cs-CZ" sz="2800" dirty="0" smtClean="0"/>
              <a:t>vlastivěda</a:t>
            </a:r>
            <a:br>
              <a:rPr lang="cs-CZ" sz="2800" dirty="0" smtClean="0"/>
            </a:br>
            <a:r>
              <a:rPr lang="cs-CZ" sz="2800" dirty="0" smtClean="0"/>
              <a:t>4.ročník</a:t>
            </a:r>
            <a:br>
              <a:rPr lang="cs-CZ" sz="2800" dirty="0" smtClean="0"/>
            </a:br>
            <a:r>
              <a:rPr lang="cs-CZ" sz="2800" dirty="0" smtClean="0"/>
              <a:t>školní rok 2010/11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2497832"/>
          </a:xfrm>
        </p:spPr>
        <p:txBody>
          <a:bodyPr/>
          <a:lstStyle/>
          <a:p>
            <a:r>
              <a:rPr lang="cs-CZ" dirty="0" smtClean="0"/>
              <a:t>Mgr. Iva </a:t>
            </a:r>
            <a:r>
              <a:rPr lang="cs-CZ" dirty="0" err="1" smtClean="0"/>
              <a:t>Štancíková</a:t>
            </a:r>
            <a:endParaRPr lang="cs-CZ" dirty="0" smtClean="0"/>
          </a:p>
          <a:p>
            <a:r>
              <a:rPr lang="cs-CZ" dirty="0" smtClean="0"/>
              <a:t>VY_32_INOVACE_stredoceskykraj_04</a:t>
            </a:r>
            <a:endParaRPr lang="cs-CZ" dirty="0"/>
          </a:p>
        </p:txBody>
      </p:sp>
      <p:pic>
        <p:nvPicPr>
          <p:cNvPr id="1026" name="Picture 2" descr="C:\Users\student\AppData\Local\Microsoft\Windows\Temporary Internet Files\Content.IE5\Z8OBGQBB\opvk_hor_zakladni_logolink_bar_c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5104"/>
            <a:ext cx="612068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047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Řeky v Čechách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07746453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Soubor:Weir Herbertov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204865"/>
            <a:ext cx="2915817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726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 Sázava přítokem Vltavy?</a:t>
            </a:r>
            <a:endParaRPr lang="cs-CZ" dirty="0"/>
          </a:p>
        </p:txBody>
      </p:sp>
      <p:sp>
        <p:nvSpPr>
          <p:cNvPr id="3" name="Obdélník se zakulaceným příčným rohem 2"/>
          <p:cNvSpPr/>
          <p:nvPr/>
        </p:nvSpPr>
        <p:spPr>
          <a:xfrm>
            <a:off x="827584" y="2420888"/>
            <a:ext cx="2016224" cy="144016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 flipH="1">
            <a:off x="4860032" y="3356991"/>
            <a:ext cx="2016224" cy="1418455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7170" name="Picture 2" descr="C:\Users\student\AppData\Local\Microsoft\Windows\Temporary Internet Files\Content.IE5\Z8OBGQBB\MC900280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289" y="4365104"/>
            <a:ext cx="2123038" cy="169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942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2 -0.15301 C 0.021 -0.1625 0.04236 -0.16389 0.06979 -0.16504 C 0.07413 -0.16574 0.07847 -0.16527 0.08264 -0.16689 C 0.08663 -0.16851 0.10121 -0.18287 0.10451 -0.18726 C 0.10538 -0.19074 0.10607 -0.19398 0.10694 -0.19745 C 0.10746 -0.1993 0.10833 -0.20277 0.10833 -0.20277 C 0.10885 -0.21921 0.11094 -0.25231 0.10833 -0.26944 C 0.10781 -0.27338 0.09739 -0.27546 0.09548 -0.27615 C 0.08559 -0.28518 0.07396 -0.30324 0.06215 -0.30694 C 0.03003 -0.3375 -0.03681 -0.32523 -0.06476 -0.32569 C -0.08906 -0.33055 -0.11233 -0.33773 -0.13663 -0.33935 C -0.14966 -0.34444 -0.14236 -0.34282 -0.15834 -0.34282 L -0.11476 -0.28819 L -0.09306 -0.30856 " pathEditMode="relative" ptsTypes="fffffffffffAAA">
                                      <p:cBhvr>
                                        <p:cTn id="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779912" y="332656"/>
            <a:ext cx="3813175" cy="2430462"/>
          </a:xfrm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dirty="0" smtClean="0"/>
              <a:t>Vltava – základní údaje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4294967295"/>
          </p:nvPr>
        </p:nvSpPr>
        <p:spPr>
          <a:xfrm>
            <a:off x="2915817" y="2852936"/>
            <a:ext cx="6228184" cy="235406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Teplá Vltava, která je považována za hlavní pramennou větev, pramení na východním svahu Černé hory (1 315 m) na Šumavě ve výšce 1 172 m nad mořem jako Černý potok. Jeho pramen je znám jako chráněné území Pramen Vltavy. Od soutoku obou hlavních pramenných toků Teplé a Studené Vltavy tak řeka po zbytek své cesty nese jméno Vltava.</a:t>
            </a:r>
          </a:p>
          <a:p>
            <a:endParaRPr lang="cs-CZ" dirty="0"/>
          </a:p>
        </p:txBody>
      </p:sp>
      <p:pic>
        <p:nvPicPr>
          <p:cNvPr id="3074" name="Picture 2" descr="Jezero nádrže Lipno I u hráze přehrady">
            <a:hlinkClick r:id="rId2" tooltip="Jezero nádrže Lipno I u hráze přehrady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1905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8552" y="-10964234"/>
            <a:ext cx="4572000" cy="1117228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Teplá Vltava, která je považována za hlavní pramennou větev, pramení na východním svahu Černé hory (1 315 m) na Šumavě ve výšce 1 172 m nad mořem jako Černý potok. Jeho pramen je znám jako chráněné území Pramen Vltavy. Od soutoku obou hlavních pramenných toků Teplé a Studené Vltavy tak řeka po zbytek své cesty nese jméno Vltava.</a:t>
            </a:r>
          </a:p>
          <a:p>
            <a:endParaRPr lang="cs-CZ" dirty="0" smtClean="0"/>
          </a:p>
          <a:p>
            <a:r>
              <a:rPr lang="cs-CZ" dirty="0" smtClean="0"/>
              <a:t>Vltava před nádrží Lipno U Nové Pece se Vltava rozlévá do širokého a dlouhého přehradního jezera, které vzniklo přehrazením jejího toku u obce Lipno nad Vltavou.</a:t>
            </a:r>
          </a:p>
          <a:p>
            <a:r>
              <a:rPr lang="cs-CZ" dirty="0" smtClean="0"/>
              <a:t>Za Vyšším Brodem protéká Vltava otevřenější krajinou . Její tok směřuje k hradu Rožmberk.</a:t>
            </a:r>
          </a:p>
          <a:p>
            <a:r>
              <a:rPr lang="cs-CZ" dirty="0" smtClean="0"/>
              <a:t>Protéká Týnem nad Vltavou a za ním přibírá vody řeky Lužnice.</a:t>
            </a:r>
          </a:p>
          <a:p>
            <a:endParaRPr lang="cs-CZ" dirty="0" smtClean="0"/>
          </a:p>
          <a:p>
            <a:r>
              <a:rPr lang="cs-CZ" dirty="0" smtClean="0"/>
              <a:t>Až k Týnu nad Vltavou však již zasahuje hladina dalšího stupně Vltavské kaskády, Orlické přehrady, pojmenované podle známého zámku </a:t>
            </a:r>
            <a:r>
              <a:rPr lang="cs-CZ" dirty="0" smtClean="0"/>
              <a:t>Orlík dál </a:t>
            </a:r>
            <a:r>
              <a:rPr lang="cs-CZ" dirty="0" smtClean="0"/>
              <a:t>V úseku před Prahou zadržují vody Vltavy ještě další čtyři přehrady Vltavské kaskády - Kamýcká, Slapská, Štěchovická a Vranská.</a:t>
            </a:r>
          </a:p>
          <a:p>
            <a:endParaRPr lang="cs-CZ" dirty="0" smtClean="0"/>
          </a:p>
          <a:p>
            <a:r>
              <a:rPr lang="cs-CZ" dirty="0" smtClean="0"/>
              <a:t> se zprava vlévá řeka Sázava, o něco dále na okraji Prahy za Zbraslaví zleva řeka Berounka. Po průtoku hlavním městem se Vltava teprve v Kralupech nad Vltavou vymaňuje z úzkého údolí do roviny a u Mělníka ve výšce 156 m n. m. se vlévá do Labe. Ačkoliv je k místu soutoku delší a </a:t>
            </a:r>
            <a:r>
              <a:rPr lang="cs-CZ" dirty="0" err="1" smtClean="0"/>
              <a:t>vodnější</a:t>
            </a:r>
            <a:r>
              <a:rPr lang="cs-CZ" dirty="0" smtClean="0"/>
              <a:t>, nese tok dále oproti zvyklostem jméno Labe. To protéká Německem a ústí do Severního moře.</a:t>
            </a:r>
          </a:p>
          <a:p>
            <a:endParaRPr lang="cs-CZ" dirty="0" smtClean="0"/>
          </a:p>
          <a:p>
            <a:r>
              <a:rPr lang="cs-CZ" dirty="0" smtClean="0"/>
              <a:t>[editovat] Větší přítoky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517232"/>
            <a:ext cx="2332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Přehradní nádrž Lipno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83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872" y="328472"/>
            <a:ext cx="8229600" cy="1252728"/>
          </a:xfrm>
        </p:spPr>
        <p:txBody>
          <a:bodyPr/>
          <a:lstStyle/>
          <a:p>
            <a:r>
              <a:rPr lang="cs-CZ" dirty="0" smtClean="0"/>
              <a:t>Přítoky Vltavy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556792"/>
            <a:ext cx="81369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0000"/>
                </a:solidFill>
              </a:rPr>
              <a:t>Sázava</a:t>
            </a:r>
            <a:r>
              <a:rPr lang="cs-CZ" sz="3600" dirty="0" smtClean="0"/>
              <a:t> je řeka v kraji Vysočina a ve Středočeském kraji .  Vodáci a trampové ji často nazývají </a:t>
            </a:r>
            <a:r>
              <a:rPr lang="cs-CZ" sz="3600" dirty="0" smtClean="0">
                <a:solidFill>
                  <a:srgbClr val="FF0000"/>
                </a:solidFill>
              </a:rPr>
              <a:t>Zlatá řeka</a:t>
            </a:r>
            <a:r>
              <a:rPr lang="cs-CZ" sz="3600" dirty="0" smtClean="0"/>
              <a:t>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717032"/>
            <a:ext cx="3477809" cy="2608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179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 descr="C:\Users\student\AppData\Local\Microsoft\Windows\Temporary Internet Files\Content.IE5\8BTIIBVV\MP900407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924" y="389335"/>
            <a:ext cx="4247076" cy="282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1340768"/>
            <a:ext cx="349450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Levý přítok </a:t>
            </a:r>
            <a:r>
              <a:rPr lang="cs-CZ" sz="3600" dirty="0" smtClean="0"/>
              <a:t>Vltavy – vyber</a:t>
            </a:r>
          </a:p>
          <a:p>
            <a:endParaRPr lang="cs-CZ" sz="3600" dirty="0"/>
          </a:p>
          <a:p>
            <a:r>
              <a:rPr lang="cs-CZ" sz="3600" dirty="0" smtClean="0"/>
              <a:t>Berounka</a:t>
            </a:r>
          </a:p>
          <a:p>
            <a:endParaRPr lang="cs-CZ" sz="3600" dirty="0"/>
          </a:p>
          <a:p>
            <a:r>
              <a:rPr lang="cs-CZ" sz="3600" dirty="0" smtClean="0"/>
              <a:t>          Lužnice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88024" y="3693895"/>
            <a:ext cx="29523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Pravý přítok </a:t>
            </a:r>
            <a:r>
              <a:rPr lang="cs-CZ" sz="3600" dirty="0" smtClean="0"/>
              <a:t>Vltavy – vyber</a:t>
            </a:r>
          </a:p>
          <a:p>
            <a:r>
              <a:rPr lang="cs-CZ" sz="3600" dirty="0" smtClean="0"/>
              <a:t>Sázava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sz="3600" dirty="0" smtClean="0"/>
              <a:t>Otava</a:t>
            </a:r>
            <a:endParaRPr lang="cs-CZ" sz="3600" dirty="0"/>
          </a:p>
        </p:txBody>
      </p:sp>
      <p:pic>
        <p:nvPicPr>
          <p:cNvPr id="1026" name="Picture 2" descr="C:\Users\tabule\AppData\Local\Microsoft\Windows\Temporary Internet Files\Content.IE5\1KGHW1D5\MC9001960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201" y="5125056"/>
            <a:ext cx="1840687" cy="115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abule\AppData\Local\Microsoft\Windows\Temporary Internet Files\Content.IE5\1KGHW1D5\MC9001960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942" y="5397672"/>
            <a:ext cx="1840687" cy="115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991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C 0.01042 -0.00903 0.01389 -0.01042 0.025 -0.01528 C 0.02674 -0.01482 0.03993 -0.01157 0.04236 -0.01019 C 0.04444 -0.00903 0.04601 -0.00625 0.04809 -0.00509 C 0.05365 -0.00185 0.06042 -0.00185 0.06545 0.00255 C 0.07292 0.00903 0.06892 0.00671 0.07691 0.01018 C 0.09045 0.02222 0.08472 0.01713 0.09427 0.02569 C 0.0993 0.03009 0.11163 0.03333 0.11163 0.03333 C 0.12049 0.03125 0.12986 0.03148 0.13854 0.02824 C 0.1408 0.02755 0.14219 0.02454 0.14427 0.02315 C 0.15035 0.01921 0.15712 0.01574 0.16354 0.01273 C 0.16996 3.33333E-6 0.18021 -0.00486 0.18663 -0.01782 C 0.18993 -0.03148 0.18733 -0.02338 0.19618 -0.04097 C 0.1974 -0.04352 0.2 -0.04861 0.2 -0.04861 C 0.1934 -0.07593 0.20365 -0.03588 0.19427 -0.06412 C 0.18351 -0.0963 0.19896 -0.06227 0.18281 -0.09491 C 0.17361 -0.11343 0.17292 -0.10278 0.16163 -0.11782 C 0.15069 -0.13241 0.13767 -0.14213 0.125 -0.15394 C 0.12292 -0.15602 0.11979 -0.15509 0.11736 -0.15648 C 0.10799 -0.16157 0.09983 -0.17014 0.09045 -0.17431 C 0.08837 -0.18264 0.08854 -0.17917 0.08854 -0.18449 " pathEditMode="relative" ptsTypes="ffffffffffffff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741E-7 C 0.00156 -0.01435 0.00191 -0.02778 0.00955 -0.03866 C 0.01302 -0.05671 0.01893 -0.07199 0.02882 -0.08472 C 0.03004 -0.0882 0.03004 -0.09329 0.03264 -0.09491 C 0.04149 -0.10093 0.04497 -0.07917 0.04792 -0.07454 C 0.04948 -0.07222 0.05191 -0.07107 0.05382 -0.06921 C 0.05712 -0.05625 0.06702 -0.04445 0.07292 -0.03333 C 0.08195 -0.01597 0.08959 0.00162 0.1 0.01782 C 0.10799 0.03009 0.10799 0.03403 0.11337 0.04606 C 0.11615 0.05231 0.11979 0.0581 0.12292 0.06412 C 0.12431 0.06667 0.12691 0.07176 0.12691 0.07176 C 0.13733 0.06898 0.15174 0.05903 0.15955 0.04861 C 0.16667 0.03912 0.16268 0.04213 0.17101 0.03842 C 0.17761 0.02963 0.1816 0.02176 0.19028 0.01782 C 0.20886 -0.00695 0.18663 0.025 0.19792 0.00254 C 0.20243 -0.00625 0.2099 -0.01227 0.21719 -0.01551 C 0.22448 -0.02523 0.22952 -0.02639 0.23837 -0.03333 C 0.24323 -0.03704 0.24792 -0.04097 0.25191 -0.0463 C 0.25382 -0.04884 0.25538 -0.05185 0.25764 -0.05394 C 0.2599 -0.05625 0.26302 -0.05671 0.26528 -0.05903 C 0.27778 -0.07083 0.26441 -0.06389 0.27691 -0.06921 C 0.27813 -0.07176 0.27865 -0.07593 0.28073 -0.07708 C 0.28264 -0.07801 0.2849 -0.07616 0.28646 -0.07454 C 0.29358 -0.0669 0.29219 -0.05116 0.29601 -0.04121 C 0.29705 -0.03843 0.29861 -0.03588 0.3 -0.03333 C 0.30226 -0.02176 0.30521 -0.0088 0.31146 -7.40741E-7 C 0.3158 0.01713 0.31354 0.01042 0.31719 0.02037 " pathEditMode="relative" ptsTypes="ffffffffffffffffffffffffffA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tudent\AppData\Local\Microsoft\Windows\Temporary Internet Files\Content.IE5\8BTIIBVV\MP90042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838" y="0"/>
            <a:ext cx="45943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tudent\AppData\Local\Microsoft\Windows\Temporary Internet Files\Content.IE5\8BTIIBVV\MP90042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838" y="0"/>
            <a:ext cx="45943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0688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Karlův most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7696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okhelp.cz/images/zemepis/cr-relief-640x3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67921"/>
            <a:ext cx="6096000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20082" y="3244334"/>
            <a:ext cx="23038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http://www.okhelp.cz</a:t>
            </a:r>
          </a:p>
        </p:txBody>
      </p:sp>
    </p:spTree>
    <p:extLst>
      <p:ext uri="{BB962C8B-B14F-4D97-AF65-F5344CB8AC3E}">
        <p14:creationId xmlns:p14="http://schemas.microsoft.com/office/powerpoint/2010/main" val="1180840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zemepis.com/images/mapycr/rekycr_smal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7143750" cy="504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923928" y="1988840"/>
            <a:ext cx="1872208" cy="10801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6228184" y="2528900"/>
            <a:ext cx="1656184" cy="14041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23728" y="1700808"/>
            <a:ext cx="792088" cy="153017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411760" y="4581128"/>
            <a:ext cx="1368152" cy="6480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899592" y="4005064"/>
            <a:ext cx="2376264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2050" idx="2"/>
          </p:cNvCxnSpPr>
          <p:nvPr/>
        </p:nvCxnSpPr>
        <p:spPr>
          <a:xfrm flipH="1" flipV="1">
            <a:off x="4644009" y="4005064"/>
            <a:ext cx="115490" cy="23135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907704" y="1556792"/>
            <a:ext cx="1122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Berounka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3933056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1926124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Labe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84368" y="2528900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Morava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87724" y="5301208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Lužnice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5949280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Sázava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57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132856"/>
            <a:ext cx="595840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2.9.2006, last </a:t>
            </a:r>
            <a:r>
              <a:rPr lang="cs-CZ" dirty="0" err="1"/>
              <a:t>modified</a:t>
            </a:r>
            <a:r>
              <a:rPr lang="cs-CZ" dirty="0"/>
              <a:t> on 2.9.2006 [cit. 2011-06-14]. Dostupné z WWW: &lt;</a:t>
            </a:r>
            <a:r>
              <a:rPr lang="cs-CZ" dirty="0" err="1"/>
              <a:t>Soubor:Sázava</a:t>
            </a:r>
            <a:r>
              <a:rPr lang="cs-CZ" dirty="0"/>
              <a:t> River (CZE) </a:t>
            </a:r>
            <a:r>
              <a:rPr lang="cs-CZ" dirty="0" err="1"/>
              <a:t>at</a:t>
            </a:r>
            <a:r>
              <a:rPr lang="cs-CZ" dirty="0"/>
              <a:t> Kliment</a:t>
            </a:r>
            <a:r>
              <a:rPr lang="cs-CZ" dirty="0" smtClean="0"/>
              <a:t>&gt;.</a:t>
            </a:r>
          </a:p>
          <a:p>
            <a:endParaRPr lang="cs-CZ" dirty="0">
              <a:effectLst/>
            </a:endParaRPr>
          </a:p>
          <a:p>
            <a:r>
              <a:rPr lang="cs-CZ" dirty="0"/>
              <a:t>S%C3%A1zava. In </a:t>
            </a:r>
            <a:r>
              <a:rPr lang="cs-CZ" dirty="0" err="1"/>
              <a:t>Wikipedia</a:t>
            </a:r>
            <a:r>
              <a:rPr lang="cs-CZ" dirty="0"/>
              <a:t> 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9. 3. 2011, last </a:t>
            </a:r>
            <a:r>
              <a:rPr lang="cs-CZ" dirty="0" err="1"/>
              <a:t>modified</a:t>
            </a:r>
            <a:r>
              <a:rPr lang="cs-CZ" dirty="0"/>
              <a:t> on 9. 3. 2011 [cit. 2011-03-10]. Dostupné z WWW: &lt;http://cs.wikipedia.org/wiki/S%C3%A1zava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i="1" dirty="0" smtClean="0"/>
              <a:t>Http</a:t>
            </a:r>
            <a:r>
              <a:rPr lang="cs-CZ" i="1" dirty="0"/>
              <a:t>://www.zemepis.com/images/mapycr/rekycr_small.jpg</a:t>
            </a:r>
            <a:r>
              <a:rPr lang="cs-CZ" dirty="0"/>
              <a:t> [online]. 31.10.2011 [cit. 2011-10-31]. Http://www.zemepis.com/</a:t>
            </a:r>
            <a:r>
              <a:rPr lang="cs-CZ" dirty="0" err="1"/>
              <a:t>images</a:t>
            </a:r>
            <a:r>
              <a:rPr lang="cs-CZ" dirty="0"/>
              <a:t>/</a:t>
            </a:r>
            <a:r>
              <a:rPr lang="cs-CZ" dirty="0" err="1"/>
              <a:t>mapycr</a:t>
            </a:r>
            <a:r>
              <a:rPr lang="cs-CZ" dirty="0"/>
              <a:t>/rekycr_small.jpg. Dostupné z WWW: &lt;http://www.zemepis.com/</a:t>
            </a:r>
            <a:r>
              <a:rPr lang="cs-CZ" dirty="0" err="1"/>
              <a:t>images</a:t>
            </a:r>
            <a:r>
              <a:rPr lang="cs-CZ" dirty="0"/>
              <a:t>/</a:t>
            </a:r>
            <a:r>
              <a:rPr lang="cs-CZ" dirty="0" err="1"/>
              <a:t>mapycr</a:t>
            </a:r>
            <a:r>
              <a:rPr lang="cs-CZ" dirty="0"/>
              <a:t>/rekycr_small.jpg&gt;.</a:t>
            </a:r>
          </a:p>
          <a:p>
            <a:endParaRPr lang="cs-CZ" dirty="0" smtClean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9035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288</TotalTime>
  <Words>407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Řeky ČR Člověk a jeho svět – vlastivěda 4.ročník školní rok 2010/11</vt:lpstr>
      <vt:lpstr>Řeky v Čechách</vt:lpstr>
      <vt:lpstr>Je Sázava přítokem Vltavy?</vt:lpstr>
      <vt:lpstr>Vltava – základní údaje</vt:lpstr>
      <vt:lpstr>Přítoky Vltavy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Student školy</dc:creator>
  <cp:lastModifiedBy>Tabule</cp:lastModifiedBy>
  <cp:revision>26</cp:revision>
  <dcterms:created xsi:type="dcterms:W3CDTF">2011-03-10T12:42:03Z</dcterms:created>
  <dcterms:modified xsi:type="dcterms:W3CDTF">2011-10-31T06:41:27Z</dcterms:modified>
</cp:coreProperties>
</file>