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12"/>
  </p:notesMasterIdLst>
  <p:sldIdLst>
    <p:sldId id="256" r:id="rId2"/>
    <p:sldId id="257" r:id="rId3"/>
    <p:sldId id="258" r:id="rId4"/>
    <p:sldId id="264" r:id="rId5"/>
    <p:sldId id="259" r:id="rId6"/>
    <p:sldId id="260" r:id="rId7"/>
    <p:sldId id="262" r:id="rId8"/>
    <p:sldId id="261" r:id="rId9"/>
    <p:sldId id="263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60FFBD-874C-4B43-BE24-48C4B197A562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B13089-46CD-44FD-9212-6DE98CFE4FE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167804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B13089-46CD-44FD-9212-6DE98CFE4FE6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B13089-46CD-44FD-9212-6DE98CFE4FE6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B13089-46CD-44FD-9212-6DE98CFE4FE6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B13089-46CD-44FD-9212-6DE98CFE4FE6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B13089-46CD-44FD-9212-6DE98CFE4FE6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B13089-46CD-44FD-9212-6DE98CFE4FE6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B13089-46CD-44FD-9212-6DE98CFE4FE6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B13089-46CD-44FD-9212-6DE98CFE4FE6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B13089-46CD-44FD-9212-6DE98CFE4FE6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B13089-46CD-44FD-9212-6DE98CFE4FE6}" type="slidenum">
              <a:rPr lang="cs-CZ" smtClean="0"/>
              <a:pPr/>
              <a:t>10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E0949D33-7FB7-49A2-8D80-0F6E496588F7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5B06E06B-E2D5-4F55-B858-CBB5A2E7D48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E0949D33-7FB7-49A2-8D80-0F6E496588F7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5B06E06B-E2D5-4F55-B858-CBB5A2E7D48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E0949D33-7FB7-49A2-8D80-0F6E496588F7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5B06E06B-E2D5-4F55-B858-CBB5A2E7D48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49D33-7FB7-49A2-8D80-0F6E496588F7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06E06B-E2D5-4F55-B858-CBB5A2E7D48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49D33-7FB7-49A2-8D80-0F6E496588F7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06E06B-E2D5-4F55-B858-CBB5A2E7D48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0949D33-7FB7-49A2-8D80-0F6E496588F7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B06E06B-E2D5-4F55-B858-CBB5A2E7D48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49D33-7FB7-49A2-8D80-0F6E496588F7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06E06B-E2D5-4F55-B858-CBB5A2E7D48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E0949D33-7FB7-49A2-8D80-0F6E496588F7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5B06E06B-E2D5-4F55-B858-CBB5A2E7D48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0949D33-7FB7-49A2-8D80-0F6E496588F7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B06E06B-E2D5-4F55-B858-CBB5A2E7D48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49D33-7FB7-49A2-8D80-0F6E496588F7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06E06B-E2D5-4F55-B858-CBB5A2E7D48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49D33-7FB7-49A2-8D80-0F6E496588F7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06E06B-E2D5-4F55-B858-CBB5A2E7D48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E0949D33-7FB7-49A2-8D80-0F6E496588F7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5B06E06B-E2D5-4F55-B858-CBB5A2E7D48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>
    <p:wipe dir="r"/>
  </p:transition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47664" y="6381328"/>
            <a:ext cx="5238328" cy="45719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 flipV="1">
            <a:off x="2286000" y="6374921"/>
            <a:ext cx="5094312" cy="45719"/>
          </a:xfrm>
        </p:spPr>
        <p:txBody>
          <a:bodyPr>
            <a:normAutofit fontScale="25000" lnSpcReduction="20000"/>
          </a:bodyPr>
          <a:lstStyle/>
          <a:p>
            <a:endParaRPr lang="cs-CZ" dirty="0"/>
          </a:p>
        </p:txBody>
      </p:sp>
      <p:pic>
        <p:nvPicPr>
          <p:cNvPr id="1026" name="obrázek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332656"/>
            <a:ext cx="6264696" cy="163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05878642"/>
              </p:ext>
            </p:extLst>
          </p:nvPr>
        </p:nvGraphicFramePr>
        <p:xfrm>
          <a:off x="611560" y="2420888"/>
          <a:ext cx="8280920" cy="35172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280920"/>
              </a:tblGrid>
              <a:tr h="524178"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Název</a:t>
                      </a:r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školy: 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 škola a Mateřská škola při dětské léčebně, Janské Lázně, Horní promenáda 268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Autor: </a:t>
                      </a:r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Mgr. Milena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24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Hainišová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Datum: 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19.1.2012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Název: </a:t>
                      </a:r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VY_32_INOVACE_13_DĚJEPIS</a:t>
                      </a:r>
                      <a:endParaRPr lang="cs-CZ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Téma: </a:t>
                      </a:r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Pravěk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a starověk – Důležité oblasti na Předním východě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Ročník</a:t>
                      </a:r>
                      <a:r>
                        <a:rPr lang="cs-CZ" sz="2400" b="1" baseline="0" smtClean="0">
                          <a:latin typeface="Times New Roman" pitchFamily="18" charset="0"/>
                          <a:cs typeface="Times New Roman" pitchFamily="18" charset="0"/>
                        </a:rPr>
                        <a:t>: </a:t>
                      </a:r>
                      <a:r>
                        <a:rPr lang="cs-CZ" sz="2400" b="0" baseline="0" smtClean="0">
                          <a:latin typeface="Times New Roman" pitchFamily="18" charset="0"/>
                          <a:cs typeface="Times New Roman" pitchFamily="18" charset="0"/>
                        </a:rPr>
                        <a:t>6.-7.</a:t>
                      </a:r>
                      <a:endParaRPr lang="cs-CZ" sz="2400" b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Číslo projektu: </a:t>
                      </a:r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CZ.1.07/1.4.00/21.2979</a:t>
                      </a:r>
                      <a:endParaRPr lang="cs-CZ" sz="2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b="1" dirty="0" smtClean="0"/>
              <a:t>Důležité oblasti na </a:t>
            </a:r>
            <a:r>
              <a:rPr lang="cs-CZ" sz="3600" b="1" dirty="0"/>
              <a:t>P</a:t>
            </a:r>
            <a:r>
              <a:rPr lang="cs-CZ" sz="3600" b="1" dirty="0" smtClean="0"/>
              <a:t>ředním východě</a:t>
            </a:r>
            <a:endParaRPr lang="cs-CZ" sz="36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b="1" dirty="0" smtClean="0"/>
              <a:t>PERSIE</a:t>
            </a:r>
          </a:p>
          <a:p>
            <a:pPr>
              <a:buNone/>
            </a:pPr>
            <a:r>
              <a:rPr lang="cs-CZ" dirty="0" smtClean="0"/>
              <a:t>- Peršané byli Indoevropané, jejich domovinou byl dnešní Irán</a:t>
            </a:r>
          </a:p>
          <a:p>
            <a:pPr>
              <a:buFontTx/>
              <a:buChar char="-"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-  v </a:t>
            </a:r>
            <a:r>
              <a:rPr lang="cs-CZ" dirty="0" err="1" smtClean="0"/>
              <a:t>pol</a:t>
            </a:r>
            <a:r>
              <a:rPr lang="cs-CZ" dirty="0" smtClean="0"/>
              <a:t>. 6. stol.př.n.l. se moci chopil </a:t>
            </a:r>
            <a:r>
              <a:rPr lang="cs-CZ" dirty="0" err="1" smtClean="0"/>
              <a:t>Kyros</a:t>
            </a:r>
            <a:r>
              <a:rPr lang="cs-CZ" dirty="0" smtClean="0"/>
              <a:t> </a:t>
            </a:r>
            <a:r>
              <a:rPr lang="cs-CZ" dirty="0" smtClean="0"/>
              <a:t>Veliký,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    ovládl i Babylon</a:t>
            </a:r>
          </a:p>
          <a:p>
            <a:pPr>
              <a:buFontTx/>
              <a:buChar char="-"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-  v 5. stol. </a:t>
            </a:r>
            <a:r>
              <a:rPr lang="cs-CZ" dirty="0"/>
              <a:t>p</a:t>
            </a:r>
            <a:r>
              <a:rPr lang="cs-CZ" dirty="0" smtClean="0"/>
              <a:t>ř.n.l. vládne </a:t>
            </a:r>
            <a:r>
              <a:rPr lang="cs-CZ" u="sng" dirty="0" err="1" smtClean="0"/>
              <a:t>Dareios</a:t>
            </a:r>
            <a:r>
              <a:rPr lang="cs-CZ" u="sng" dirty="0" smtClean="0"/>
              <a:t> I. </a:t>
            </a:r>
          </a:p>
          <a:p>
            <a:pPr>
              <a:buFontTx/>
              <a:buChar char="-"/>
            </a:pPr>
            <a:endParaRPr lang="cs-CZ" u="sng" dirty="0" smtClean="0"/>
          </a:p>
          <a:p>
            <a:pPr>
              <a:buNone/>
            </a:pPr>
            <a:r>
              <a:rPr lang="cs-CZ" dirty="0" smtClean="0"/>
              <a:t>-  razil zlaté mince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-nechal vystavět síť silnic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-hlavní cesta byla tzv. </a:t>
            </a:r>
            <a:r>
              <a:rPr lang="cs-CZ" u="sng" dirty="0" smtClean="0"/>
              <a:t>královská cesta </a:t>
            </a:r>
          </a:p>
          <a:p>
            <a:pPr>
              <a:buFontTx/>
              <a:buChar char="-"/>
            </a:pPr>
            <a:endParaRPr lang="cs-CZ" u="sng" dirty="0" smtClean="0"/>
          </a:p>
          <a:p>
            <a:pPr>
              <a:buNone/>
            </a:pPr>
            <a:r>
              <a:rPr lang="cs-CZ" dirty="0" smtClean="0"/>
              <a:t>-byla 2700km dlouhá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- koně ji urazili za 6 dní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endParaRPr lang="cs-CZ" sz="2400" dirty="0" smtClean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cs-CZ" sz="2200" b="1" dirty="0" smtClean="0"/>
              <a:t>Královská cesta</a:t>
            </a: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pic>
        <p:nvPicPr>
          <p:cNvPr id="1026" name="Picture 2" descr="C:\Users\Milena\Desktop\2011-11-15 kr.cesta\kr.cesta 001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974598" y="1484784"/>
            <a:ext cx="6432804" cy="3980978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-bojoval s Řeky, ale byl odražen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-ve 4. stol.př.n.l. </a:t>
            </a:r>
            <a:r>
              <a:rPr lang="cs-CZ" u="sng" dirty="0" smtClean="0"/>
              <a:t>dobyl Persii Alexandr Makedonský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sz="2400" dirty="0" smtClean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/>
              <a:t>PALESTINA</a:t>
            </a:r>
          </a:p>
          <a:p>
            <a:pPr>
              <a:buNone/>
            </a:pPr>
            <a:r>
              <a:rPr lang="cs-CZ" dirty="0" smtClean="0"/>
              <a:t>- Nebyl to stát, ale</a:t>
            </a:r>
            <a:r>
              <a:rPr lang="cs-CZ" u="sng" dirty="0" smtClean="0"/>
              <a:t> oblast</a:t>
            </a:r>
          </a:p>
          <a:p>
            <a:pPr>
              <a:buNone/>
            </a:pPr>
            <a:endParaRPr lang="cs-CZ" u="sng" dirty="0" smtClean="0"/>
          </a:p>
          <a:p>
            <a:pPr>
              <a:buNone/>
            </a:pPr>
            <a:r>
              <a:rPr lang="cs-CZ" dirty="0" smtClean="0"/>
              <a:t>- Žili tu semitské národy</a:t>
            </a:r>
          </a:p>
          <a:p>
            <a:pPr>
              <a:buFontTx/>
              <a:buChar char="-"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- Semité věřili v jednoho všemohoucího Boha</a:t>
            </a:r>
          </a:p>
          <a:p>
            <a:pPr>
              <a:buNone/>
            </a:pPr>
            <a:r>
              <a:rPr lang="cs-CZ" dirty="0" smtClean="0"/>
              <a:t>             monoteisté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- Řídili se Desaterem Božích přikázání </a:t>
            </a:r>
            <a:r>
              <a:rPr lang="cs-CZ" dirty="0" smtClean="0"/>
              <a:t>(Starý </a:t>
            </a:r>
            <a:r>
              <a:rPr lang="cs-CZ" dirty="0" smtClean="0"/>
              <a:t>zákon, zde se vypráví o dějinách Židů)</a:t>
            </a:r>
            <a:endParaRPr lang="cs-CZ" dirty="0"/>
          </a:p>
        </p:txBody>
      </p:sp>
      <p:sp>
        <p:nvSpPr>
          <p:cNvPr id="4" name="Šipka doprava 3"/>
          <p:cNvSpPr/>
          <p:nvPr/>
        </p:nvSpPr>
        <p:spPr>
          <a:xfrm>
            <a:off x="971600" y="4365104"/>
            <a:ext cx="474352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Desatero Božích přikázání</a:t>
            </a:r>
            <a:endParaRPr lang="cs-CZ" dirty="0"/>
          </a:p>
        </p:txBody>
      </p:sp>
      <p:pic>
        <p:nvPicPr>
          <p:cNvPr id="2050" name="Picture 2" descr="C:\Users\Milena\Desktop\2011-11-15 desatero\desatero 001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1556792"/>
            <a:ext cx="4470758" cy="4536504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- kolem roku 1000 př.n.l. vzniká království, kde vládne </a:t>
            </a:r>
            <a:r>
              <a:rPr lang="cs-CZ" u="sng" dirty="0" smtClean="0"/>
              <a:t>David</a:t>
            </a:r>
          </a:p>
          <a:p>
            <a:pPr>
              <a:buNone/>
            </a:pPr>
            <a:r>
              <a:rPr lang="cs-CZ" dirty="0" smtClean="0"/>
              <a:t>- dalším vládcem byl jeho syn</a:t>
            </a:r>
            <a:r>
              <a:rPr lang="cs-CZ" u="sng" dirty="0" smtClean="0"/>
              <a:t> Šalamoun</a:t>
            </a:r>
            <a:r>
              <a:rPr lang="cs-CZ" dirty="0" smtClean="0"/>
              <a:t>, jeho království se rozpadlo na 2 části: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1. část: ovládla ji v 8. stol př.n.l. Asýrie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2. část: v roce 587 př.n.l. dobyl babylonský král  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    </a:t>
            </a:r>
            <a:r>
              <a:rPr lang="cs-CZ" dirty="0" err="1" smtClean="0"/>
              <a:t>Nabukadnezar</a:t>
            </a:r>
            <a:r>
              <a:rPr lang="cs-CZ" dirty="0" smtClean="0"/>
              <a:t> Jeruzalém a obyvatelstvo 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    přesídlil do Babylonu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    roku 539 př.n.l. dobyl Babylon perský král a 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    dovolil Židům, aby se vrátili do Palestiny</a:t>
            </a:r>
            <a:endParaRPr lang="cs-CZ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- V 1.stol.n.l. se tato oblast jmenuje </a:t>
            </a:r>
            <a:r>
              <a:rPr lang="cs-CZ" u="sng" dirty="0" smtClean="0"/>
              <a:t>Judea</a:t>
            </a:r>
            <a:r>
              <a:rPr lang="cs-CZ" dirty="0" smtClean="0"/>
              <a:t> a stala se římskou provincií</a:t>
            </a:r>
          </a:p>
          <a:p>
            <a:pPr>
              <a:buFontTx/>
              <a:buChar char="-"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- Židé se proti Římanům bouřili, proto je vysídlili mimo Palestinu </a:t>
            </a:r>
            <a:r>
              <a:rPr lang="cs-CZ" dirty="0" smtClean="0"/>
              <a:t>(na </a:t>
            </a:r>
            <a:r>
              <a:rPr lang="cs-CZ" dirty="0" smtClean="0"/>
              <a:t>2000 let)</a:t>
            </a:r>
          </a:p>
          <a:p>
            <a:pPr>
              <a:buFontTx/>
              <a:buChar char="-"/>
            </a:pPr>
            <a:endParaRPr lang="cs-CZ" dirty="0"/>
          </a:p>
          <a:p>
            <a:pPr>
              <a:buFontTx/>
              <a:buChar char="-"/>
            </a:pPr>
            <a:endParaRPr lang="cs-CZ" dirty="0" smtClean="0"/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DIASPORA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</a:t>
            </a:r>
            <a:endParaRPr lang="cs-CZ" dirty="0"/>
          </a:p>
        </p:txBody>
      </p:sp>
      <p:sp>
        <p:nvSpPr>
          <p:cNvPr id="4" name="Šipka dolů 3"/>
          <p:cNvSpPr/>
          <p:nvPr/>
        </p:nvSpPr>
        <p:spPr>
          <a:xfrm>
            <a:off x="3635896" y="3717032"/>
            <a:ext cx="484632" cy="79208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Zdroj:</a:t>
            </a:r>
          </a:p>
          <a:p>
            <a:pPr>
              <a:buNone/>
            </a:pPr>
            <a:r>
              <a:rPr lang="cs-CZ" dirty="0" smtClean="0"/>
              <a:t>Vlastní tvorba</a:t>
            </a:r>
          </a:p>
          <a:p>
            <a:pPr>
              <a:buNone/>
            </a:pPr>
            <a:r>
              <a:rPr lang="cs-CZ" dirty="0" smtClean="0"/>
              <a:t>Citace:</a:t>
            </a:r>
          </a:p>
          <a:p>
            <a:pPr>
              <a:buNone/>
            </a:pPr>
            <a:r>
              <a:rPr lang="cs-CZ" i="1" dirty="0" smtClean="0"/>
              <a:t>Dějepis 6</a:t>
            </a:r>
            <a:r>
              <a:rPr lang="cs-CZ" dirty="0" smtClean="0"/>
              <a:t>: </a:t>
            </a:r>
            <a:r>
              <a:rPr lang="cs-CZ" i="1" dirty="0" smtClean="0"/>
              <a:t>Pravěk a starověk pro základní školy</a:t>
            </a:r>
            <a:r>
              <a:rPr lang="cs-CZ" dirty="0" smtClean="0"/>
              <a:t>. Praha: SPN-pedagogické nakladatelství, akciová společnost, 2006. ISBN 80-7235-337-3.</a:t>
            </a:r>
          </a:p>
          <a:p>
            <a:pPr>
              <a:buNone/>
            </a:pPr>
            <a:r>
              <a:rPr lang="cs-CZ" dirty="0" smtClean="0"/>
              <a:t>Anotace:</a:t>
            </a:r>
          </a:p>
          <a:p>
            <a:pPr>
              <a:buNone/>
            </a:pPr>
            <a:r>
              <a:rPr lang="cs-CZ" dirty="0" smtClean="0"/>
              <a:t>Žáci se seznámí s dějinami historicky významné oblasti. Uvědomí si postavení Židů v dějinách lidstva.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87</TotalTime>
  <Words>362</Words>
  <Application>Microsoft Office PowerPoint</Application>
  <PresentationFormat>Předvádění na obrazovce (4:3)</PresentationFormat>
  <Paragraphs>79</Paragraphs>
  <Slides>10</Slides>
  <Notes>10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Arkýř</vt:lpstr>
      <vt:lpstr>Snímek 1</vt:lpstr>
      <vt:lpstr>Důležité oblasti na Předním východě</vt:lpstr>
      <vt:lpstr>Snímek 3</vt:lpstr>
      <vt:lpstr>Královská cesta  </vt:lpstr>
      <vt:lpstr>Snímek 5</vt:lpstr>
      <vt:lpstr>Snímek 6</vt:lpstr>
      <vt:lpstr>Desatero Božích přikázání</vt:lpstr>
      <vt:lpstr>Snímek 8</vt:lpstr>
      <vt:lpstr>Snímek 9</vt:lpstr>
      <vt:lpstr>Snímek 10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Milena</dc:creator>
  <cp:lastModifiedBy>U1</cp:lastModifiedBy>
  <cp:revision>19</cp:revision>
  <dcterms:created xsi:type="dcterms:W3CDTF">2011-11-15T17:33:31Z</dcterms:created>
  <dcterms:modified xsi:type="dcterms:W3CDTF">2012-03-05T21:58:06Z</dcterms:modified>
</cp:coreProperties>
</file>