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6" r:id="rId1"/>
  </p:sldMasterIdLst>
  <p:notesMasterIdLst>
    <p:notesMasterId r:id="rId13"/>
  </p:notesMasterIdLst>
  <p:sldIdLst>
    <p:sldId id="350" r:id="rId2"/>
    <p:sldId id="309" r:id="rId3"/>
    <p:sldId id="318" r:id="rId4"/>
    <p:sldId id="338" r:id="rId5"/>
    <p:sldId id="349" r:id="rId6"/>
    <p:sldId id="308" r:id="rId7"/>
    <p:sldId id="316" r:id="rId8"/>
    <p:sldId id="347" r:id="rId9"/>
    <p:sldId id="344" r:id="rId10"/>
    <p:sldId id="324" r:id="rId11"/>
    <p:sldId id="33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B1DE834A-8ED1-4CA0-B381-0F66A7090C7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9B944C4F-DF94-43F2-B552-5D004663F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97A3E-1A23-4DC7-BE37-8E80D836C8D4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0BE75-0455-464B-B7B7-2FE53FBDC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B788D-B0A2-4A63-8B32-F2B76E9EA7D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601DD-ED0A-46AD-872E-ED709A4DF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F2C25-D2BC-4DBF-AD30-527C2CA36B8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7DADE-5784-4B68-8419-0D161C6AA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599DA-DEC8-4FD7-B660-6568BB33650A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515EC-864B-4F94-92E4-4A3E0DD2D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9C8AC-CF39-4C9B-ADCA-AEF933703E7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48521-65E4-447E-905D-CB4FC71EC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569D8-6DF2-4B33-A4A1-6315299C064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6D446-EA6B-4214-817F-523D2AA88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6D293-FDFD-4331-B75A-18B010F9406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7EB7A-39FF-4720-B2D2-A54E43E77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70963-63EC-44F9-956A-4F117C01596F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FDACD-539A-4348-8AE2-E7A0E1272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3AE5B-DE55-4E29-B954-C9625920831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0837B2-8234-4939-A91A-02A78B99B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3DA5C-432F-401E-B10B-F428EB14F33E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535F6-C2D5-460F-BC15-F2F8D59FE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35F98-F960-4267-BDF4-C8E5E9614B6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5FDAB-2F65-4852-A640-F5DE2E445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97C41451-82A2-496F-8D9E-923E95D98C4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961E7E0D-2132-4DE7-8AFD-0D589988E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9" r:id="rId9"/>
    <p:sldLayoutId id="2147484107" r:id="rId10"/>
    <p:sldLayoutId id="214748410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7030A0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7030A0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548DD4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1\1c\Homer_British_Mus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file:///\\upload.wikimedia.org\wikipedia\commons\8\8d\John_William_Waterhouse_-_Ulysses_and_the_Sirens_(1891)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file:///\\upload.wikimedia.org\wikipedia\commons\6\6e\View_on_Olymbos_Mountain_with_Elassona_and_Tsaritsani,_Greec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cs.wikipedia.org/wiki/Soubor:Genealogie_%C5%99eck%C3%BDch_boh%C5%AF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gif"/><Relationship Id="rId13" Type="http://schemas.openxmlformats.org/officeDocument/2006/relationships/image" Target="../media/image40.jpeg"/><Relationship Id="rId18" Type="http://schemas.openxmlformats.org/officeDocument/2006/relationships/image" Target="../media/image45.gif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12" Type="http://schemas.openxmlformats.org/officeDocument/2006/relationships/image" Target="../media/image39.jpeg"/><Relationship Id="rId17" Type="http://schemas.openxmlformats.org/officeDocument/2006/relationships/image" Target="../media/image44.jpeg"/><Relationship Id="rId2" Type="http://schemas.openxmlformats.org/officeDocument/2006/relationships/image" Target="../media/image29.gif"/><Relationship Id="rId16" Type="http://schemas.openxmlformats.org/officeDocument/2006/relationships/image" Target="../media/image4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38.jpeg"/><Relationship Id="rId5" Type="http://schemas.openxmlformats.org/officeDocument/2006/relationships/image" Target="../media/image32.jpeg"/><Relationship Id="rId15" Type="http://schemas.openxmlformats.org/officeDocument/2006/relationships/image" Target="../media/image42.wmf"/><Relationship Id="rId10" Type="http://schemas.openxmlformats.org/officeDocument/2006/relationships/image" Target="../media/image37.jpeg"/><Relationship Id="rId19" Type="http://schemas.openxmlformats.org/officeDocument/2006/relationships/image" Target="../media/image46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Relationship Id="rId14" Type="http://schemas.openxmlformats.org/officeDocument/2006/relationships/image" Target="../media/image4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hn_William_Waterhouse_-_Ulysses_and_the_Sirens_(1891).jpg" TargetMode="External"/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enealogie_%C5%99eck%C3%BDch_boh%C5%AF.png" TargetMode="External"/><Relationship Id="rId5" Type="http://schemas.openxmlformats.org/officeDocument/2006/relationships/hyperlink" Target="http://cs.wikipedia.org/wiki/Soubor:View_on_Olymbos_Mountain_with_Elassona_and_Tsaritsani,_Greece.jpg" TargetMode="External"/><Relationship Id="rId4" Type="http://schemas.openxmlformats.org/officeDocument/2006/relationships/hyperlink" Target="http://cs.wikipedia.org/wiki/Soubor:Homer_British_Muse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075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928670"/>
            <a:ext cx="8286808" cy="2786082"/>
          </a:xfrm>
        </p:spPr>
        <p:txBody>
          <a:bodyPr/>
          <a:lstStyle/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VY_32_INOVACE_6-35_Temné období, Homérské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Řecko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marR="0" algn="l">
              <a:buFont typeface="Arial" charset="0"/>
              <a:buNone/>
            </a:pPr>
            <a:r>
              <a:rPr lang="cs-CZ" sz="2400" b="1" smtClean="0">
                <a:solidFill>
                  <a:srgbClr val="2F0030"/>
                </a:solidFill>
              </a:rPr>
              <a:t>Anotace: </a:t>
            </a:r>
            <a:r>
              <a:rPr lang="cs-CZ" sz="2400" smtClean="0">
                <a:solidFill>
                  <a:srgbClr val="2F0030"/>
                </a:solidFill>
              </a:rPr>
              <a:t>Prezentace pro 6. ročník k výkladu a procvičení učiva. </a:t>
            </a: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571625" y="428625"/>
            <a:ext cx="6143625" cy="1428750"/>
          </a:xfrm>
        </p:spPr>
        <p:txBody>
          <a:bodyPr/>
          <a:lstStyle/>
          <a:p>
            <a:pPr algn="ctr" eaLnBrk="1" hangingPunct="1"/>
            <a:r>
              <a:rPr lang="cs-CZ" sz="3600" b="1" smtClean="0">
                <a:solidFill>
                  <a:schemeClr val="bg1"/>
                </a:solidFill>
                <a:latin typeface="Book Antiqua" pitchFamily="18" charset="0"/>
              </a:rPr>
              <a:t>TEMNÉ OBDOBÍ 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57188" y="2286000"/>
            <a:ext cx="8786812" cy="4038600"/>
          </a:xfrm>
        </p:spPr>
        <p:txBody>
          <a:bodyPr/>
          <a:lstStyle/>
          <a:p>
            <a:pPr eaLnBrk="1" hangingPunct="1"/>
            <a:r>
              <a:rPr lang="cs-CZ" smtClean="0"/>
              <a:t>po zániku mykénské civilizace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přírodní katastrofy, nájezdy mořských národů</a:t>
            </a:r>
          </a:p>
          <a:p>
            <a:pPr eaLnBrk="1" hangingPunct="1"/>
            <a:r>
              <a:rPr lang="cs-CZ" smtClean="0"/>
              <a:t>období bez písemných památek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zdrojem informací archeologické nálezy a báje </a:t>
            </a:r>
          </a:p>
          <a:p>
            <a:pPr eaLnBrk="1" hangingPunct="1"/>
            <a:r>
              <a:rPr lang="cs-CZ" b="1" smtClean="0"/>
              <a:t>epos = dlouhá báseň o hrdinských činech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latin typeface="Book Antiqua" pitchFamily="18" charset="0"/>
              </a:rPr>
              <a:t>   </a:t>
            </a:r>
            <a:endParaRPr lang="cs-CZ" smtClean="0">
              <a:latin typeface="Book Antiqua" pitchFamily="18" charset="0"/>
            </a:endParaRPr>
          </a:p>
          <a:p>
            <a:pPr eaLnBrk="1" hangingPunct="1"/>
            <a:endParaRPr lang="cs-CZ" i="1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214313" y="785813"/>
            <a:ext cx="8929687" cy="56435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400" b="1" smtClean="0"/>
              <a:t>Homér</a:t>
            </a:r>
            <a:r>
              <a:rPr lang="cs-CZ" sz="2400" smtClean="0"/>
              <a:t> – prý slepý básník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/>
              <a:t>                 údajný autor eposů </a:t>
            </a:r>
            <a:r>
              <a:rPr lang="cs-CZ" sz="2400" b="1" smtClean="0">
                <a:solidFill>
                  <a:srgbClr val="5C0000"/>
                </a:solidFill>
              </a:rPr>
              <a:t>Ilias a </a:t>
            </a:r>
            <a:r>
              <a:rPr lang="cs-CZ" sz="2400" b="1" smtClean="0">
                <a:solidFill>
                  <a:srgbClr val="FFC000"/>
                </a:solidFill>
              </a:rPr>
              <a:t>Odysseia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b="1" smtClean="0">
                <a:solidFill>
                  <a:srgbClr val="5C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5C0000"/>
                </a:solidFill>
              </a:rPr>
              <a:t>popisuje příčiny a průběh trojské války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5C0000"/>
                </a:solidFill>
              </a:rPr>
              <a:t>(Ilion = řecky Trója)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0070C0"/>
                </a:solidFill>
              </a:rPr>
              <a:t>                             </a:t>
            </a:r>
            <a:r>
              <a:rPr lang="cs-CZ" sz="2400" smtClean="0">
                <a:solidFill>
                  <a:srgbClr val="FFC000"/>
                </a:solidFill>
              </a:rPr>
              <a:t>popis Odysseovy desetileté cesty z Tróje na Ithaku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0070C0"/>
                </a:solidFill>
              </a:rPr>
              <a:t>                                          </a:t>
            </a:r>
            <a:endParaRPr lang="cs-CZ" sz="2400" b="1" smtClean="0">
              <a:solidFill>
                <a:srgbClr val="0070C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/>
              <a:t> </a:t>
            </a:r>
          </a:p>
        </p:txBody>
      </p:sp>
      <p:pic>
        <p:nvPicPr>
          <p:cNvPr id="3" name="Picture 5" descr="Soubor:Homer British Museum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50" y="428625"/>
            <a:ext cx="1892300" cy="238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rot="5400000">
            <a:off x="4071938" y="1643063"/>
            <a:ext cx="285750" cy="285750"/>
          </a:xfrm>
          <a:prstGeom prst="straightConnector1">
            <a:avLst/>
          </a:prstGeom>
          <a:ln>
            <a:solidFill>
              <a:srgbClr val="5C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5037138" y="2320925"/>
            <a:ext cx="1214438" cy="1587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2" name="Picture 5" descr="Soubor:John William Waterhouse - Ulysses and the Sirens (1891)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1938" y="3786188"/>
            <a:ext cx="4762500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5" descr="odysseus-trojanhors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3" y="3738563"/>
            <a:ext cx="3398837" cy="226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179388" y="857250"/>
            <a:ext cx="8507412" cy="5467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fúrie        = bohyně sváru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zlaté jablko = příčina sporu mezi bohyněmi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Paris = syn trojského krále Priama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Helena = krásná manželka krále Meneláa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Agamemnón = velitel helénských vojsk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Achilleus = řecký hrdina, zabil Hektora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Achillova pata = zranitelné místo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Odysseus = ithacký král, nápad s trojským koněm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00B0F0"/>
                </a:solidFill>
              </a:rPr>
              <a:t> </a:t>
            </a:r>
            <a:r>
              <a:rPr lang="cs-CZ" sz="2800" smtClean="0"/>
              <a:t>odysea = dlouhá, namáhavá cesta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Pénelopé  = Odysseova věrná manželka</a:t>
            </a:r>
            <a:endParaRPr lang="cs-CZ" smtClean="0"/>
          </a:p>
        </p:txBody>
      </p:sp>
      <p:pic>
        <p:nvPicPr>
          <p:cNvPr id="4" name="Picture 5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420888"/>
            <a:ext cx="1900238" cy="1900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9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0"/>
            <a:ext cx="1306503" cy="1306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11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929174"/>
            <a:ext cx="1928826" cy="192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5" descr="Mytická mořská panna s fialovým vlasy plavající ve vodě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6064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17" descr="Zobrazit podobné obráz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29600" y="5000625"/>
            <a:ext cx="914400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214313" y="1428750"/>
            <a:ext cx="1857375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4313" y="1928813"/>
            <a:ext cx="928687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4313" y="2428875"/>
            <a:ext cx="1143000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4313" y="2928938"/>
            <a:ext cx="2143125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5750" y="5500688"/>
            <a:ext cx="1500188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5750" y="5000625"/>
            <a:ext cx="1143000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5750" y="4500563"/>
            <a:ext cx="1500188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14313" y="3429000"/>
            <a:ext cx="1571625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4313" y="4000500"/>
            <a:ext cx="2214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4313" y="857250"/>
            <a:ext cx="1071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0" y="714375"/>
            <a:ext cx="9144000" cy="5786438"/>
          </a:xfrm>
        </p:spPr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u="sng" dirty="0" smtClean="0"/>
              <a:t> Oprav chybné věty: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Peloponés je největší řecký ostrov.  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>
                <a:solidFill>
                  <a:srgbClr val="C00000"/>
                </a:solidFill>
              </a:rPr>
              <a:t>Paris dal zlaté jablko krásné Heleně.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 Eposy </a:t>
            </a:r>
            <a:r>
              <a:rPr lang="cs-CZ" sz="2400" i="1" dirty="0" err="1" smtClean="0"/>
              <a:t>Íllias</a:t>
            </a:r>
            <a:r>
              <a:rPr lang="cs-CZ" sz="2400" i="1" dirty="0" smtClean="0"/>
              <a:t> a </a:t>
            </a:r>
            <a:r>
              <a:rPr lang="cs-CZ" sz="2400" i="1" dirty="0" err="1" smtClean="0"/>
              <a:t>Odysseia</a:t>
            </a:r>
            <a:r>
              <a:rPr lang="cs-CZ" sz="2400" i="1" dirty="0" smtClean="0"/>
              <a:t> sepsal Homér.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>
                <a:solidFill>
                  <a:srgbClr val="C00000"/>
                </a:solidFill>
              </a:rPr>
              <a:t>Eposy jsou dlouhé básnické skladby plné hrdinských příběhů. 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 S myšlenkou trojského koně přišel Achilleus.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 </a:t>
            </a:r>
            <a:r>
              <a:rPr lang="cs-CZ" sz="2400" i="1" dirty="0" err="1" smtClean="0">
                <a:solidFill>
                  <a:srgbClr val="C00000"/>
                </a:solidFill>
              </a:rPr>
              <a:t>Odysseus</a:t>
            </a:r>
            <a:r>
              <a:rPr lang="cs-CZ" sz="2400" i="1" dirty="0" smtClean="0">
                <a:solidFill>
                  <a:srgbClr val="C00000"/>
                </a:solidFill>
              </a:rPr>
              <a:t> se vrátil ke své ženě po deseti letech.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 Epos Ithaka popisuje průběh trojské války. 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err="1" smtClean="0">
                <a:solidFill>
                  <a:srgbClr val="C00000"/>
                </a:solidFill>
              </a:rPr>
              <a:t>Odysseus</a:t>
            </a:r>
            <a:r>
              <a:rPr lang="cs-CZ" sz="2400" i="1" dirty="0" smtClean="0">
                <a:solidFill>
                  <a:srgbClr val="C00000"/>
                </a:solidFill>
              </a:rPr>
              <a:t> pocházel z ostrova Kréta.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 </a:t>
            </a:r>
            <a:r>
              <a:rPr lang="cs-CZ" sz="2400" i="1" dirty="0" err="1" smtClean="0"/>
              <a:t>Odysseovým</a:t>
            </a:r>
            <a:r>
              <a:rPr lang="cs-CZ" sz="2400" i="1" dirty="0" smtClean="0"/>
              <a:t> zranitelným místem byla pata.    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err="1" smtClean="0">
                <a:solidFill>
                  <a:srgbClr val="C00000"/>
                </a:solidFill>
              </a:rPr>
              <a:t>Odysseius</a:t>
            </a:r>
            <a:r>
              <a:rPr lang="cs-CZ" sz="2400" i="1" dirty="0" smtClean="0">
                <a:solidFill>
                  <a:srgbClr val="C00000"/>
                </a:solidFill>
              </a:rPr>
              <a:t> zabil Kyklopa. 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/>
              <a:t>Pro dlouho namáhavou cestu se ujalo označení „</a:t>
            </a:r>
            <a:r>
              <a:rPr lang="cs-CZ" sz="2400" i="1" dirty="0" err="1" smtClean="0"/>
              <a:t>homéria</a:t>
            </a:r>
            <a:r>
              <a:rPr lang="cs-CZ" sz="2400" i="1" dirty="0" smtClean="0"/>
              <a:t>“.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AutoNum type="arabicParenR"/>
              <a:defRPr/>
            </a:pPr>
            <a:r>
              <a:rPr lang="cs-CZ" sz="2400" i="1" dirty="0" smtClean="0">
                <a:solidFill>
                  <a:srgbClr val="C00000"/>
                </a:solidFill>
              </a:rPr>
              <a:t>Podle </a:t>
            </a:r>
            <a:r>
              <a:rPr lang="cs-CZ" sz="2400" i="1" dirty="0" err="1" smtClean="0">
                <a:solidFill>
                  <a:srgbClr val="C00000"/>
                </a:solidFill>
              </a:rPr>
              <a:t>Odysseovy</a:t>
            </a:r>
            <a:r>
              <a:rPr lang="cs-CZ" sz="2400" i="1" dirty="0" smtClean="0">
                <a:solidFill>
                  <a:srgbClr val="C00000"/>
                </a:solidFill>
              </a:rPr>
              <a:t> ženy  vzniklo úsloví „žárlivá jako </a:t>
            </a:r>
            <a:r>
              <a:rPr lang="cs-CZ" sz="2400" i="1" dirty="0" err="1" smtClean="0">
                <a:solidFill>
                  <a:srgbClr val="C00000"/>
                </a:solidFill>
              </a:rPr>
              <a:t>Pénelope</a:t>
            </a:r>
            <a:r>
              <a:rPr lang="cs-CZ" sz="2400" i="1" dirty="0" smtClean="0">
                <a:solidFill>
                  <a:srgbClr val="C00000"/>
                </a:solidFill>
              </a:rPr>
              <a:t>“.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7171" name="Picture 3" descr="F:\MC9004404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84563" y="282575"/>
            <a:ext cx="800100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9" descr="trojanisches-pfer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071563"/>
            <a:ext cx="1482725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13" y="4071938"/>
            <a:ext cx="1181100" cy="1179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Zobrazit podobné obráz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0" y="428625"/>
            <a:ext cx="1347788" cy="134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800" decel="1000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800" decel="1000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800" decel="10000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800" decel="100000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800" decel="100000" fill="hold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800" decel="100000" fill="hold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800" decel="100000" fill="hold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800" decel="100000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800" decel="100000" fill="hold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800" decel="100000" fill="hold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800" decel="100000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800" decel="100000" fill="hold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800" decel="100000" fill="hold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800" decel="100000" fill="hold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800" decel="100000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800" decel="100000" fill="hold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800" decel="100000" fill="hold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00" decel="100000" fill="hold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38" y="571500"/>
            <a:ext cx="8043862" cy="9286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</a:t>
            </a:r>
            <a:r>
              <a:rPr lang="cs-CZ" sz="4400" b="1" dirty="0" smtClean="0">
                <a:solidFill>
                  <a:schemeClr val="bg1">
                    <a:lumMod val="95000"/>
                  </a:schemeClr>
                </a:solidFill>
              </a:rPr>
              <a:t>ŘECKÁ MYTOLOGIE</a:t>
            </a:r>
            <a:endParaRPr lang="cs-CZ" sz="4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63"/>
            <a:ext cx="8229600" cy="4483100"/>
          </a:xfrm>
        </p:spPr>
        <p:txBody>
          <a:bodyPr/>
          <a:lstStyle/>
          <a:p>
            <a:pPr eaLnBrk="1" hangingPunct="1"/>
            <a:r>
              <a:rPr lang="cs-CZ" smtClean="0">
                <a:latin typeface="Book Antiqua" pitchFamily="18" charset="0"/>
              </a:rPr>
              <a:t>= soubor bájí o bozích a stvoření světa</a:t>
            </a:r>
          </a:p>
          <a:p>
            <a:pPr eaLnBrk="1" hangingPunct="1"/>
            <a:r>
              <a:rPr lang="cs-CZ" smtClean="0">
                <a:latin typeface="Book Antiqua" pitchFamily="18" charset="0"/>
              </a:rPr>
              <a:t> zlidštění bohů  </a:t>
            </a:r>
          </a:p>
          <a:p>
            <a:pPr eaLnBrk="1" hangingPunct="1"/>
            <a:r>
              <a:rPr lang="cs-CZ" smtClean="0">
                <a:latin typeface="Book Antiqua" pitchFamily="18" charset="0"/>
              </a:rPr>
              <a:t> sídlo bohů – </a:t>
            </a:r>
            <a:r>
              <a:rPr lang="cs-CZ" b="1" smtClean="0">
                <a:latin typeface="Book Antiqua" pitchFamily="18" charset="0"/>
              </a:rPr>
              <a:t>hora Olymp 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 </a:t>
            </a:r>
          </a:p>
          <a:p>
            <a:pPr eaLnBrk="1" hangingPunct="1"/>
            <a:endParaRPr lang="cs-CZ" smtClean="0"/>
          </a:p>
        </p:txBody>
      </p:sp>
      <p:pic>
        <p:nvPicPr>
          <p:cNvPr id="10244" name="Picture 5" descr="Soubor:View on Olymbos Mountain with Elassona and Tsaritsani, Greec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 t="20370" b="33530"/>
          <a:stretch>
            <a:fillRect/>
          </a:stretch>
        </p:blipFill>
        <p:spPr bwMode="auto">
          <a:xfrm>
            <a:off x="214313" y="3571875"/>
            <a:ext cx="86772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6" descr="Zobrazit podobné obráz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39" y="3500436"/>
            <a:ext cx="1571637" cy="15716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Přímá spojovací šipka 6"/>
          <p:cNvCxnSpPr/>
          <p:nvPr/>
        </p:nvCxnSpPr>
        <p:spPr>
          <a:xfrm rot="5400000">
            <a:off x="3713163" y="3286125"/>
            <a:ext cx="430212" cy="15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250825" y="571500"/>
            <a:ext cx="8424863" cy="5753100"/>
          </a:xfrm>
        </p:spPr>
        <p:txBody>
          <a:bodyPr/>
          <a:lstStyle/>
          <a:p>
            <a:pPr eaLnBrk="1" hangingPunct="1">
              <a:spcBef>
                <a:spcPts val="600"/>
              </a:spcBef>
            </a:pPr>
            <a:r>
              <a:rPr lang="cs-CZ" sz="2400" smtClean="0"/>
              <a:t>nejvyšší bůh, vládce nebes, bouře a blesku =     (2.p.Dia)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Diova manželka 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bůh vína = 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bůh moře 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bůh ohně a kovářství=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bůh světla a věštby=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posel bohů 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bohyně lovu=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bohyně lásky 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bohyně plodnosti a země=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bůh války=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bohyně moudrosti=</a:t>
            </a:r>
          </a:p>
          <a:p>
            <a:pPr eaLnBrk="1" hangingPunct="1">
              <a:spcBef>
                <a:spcPts val="600"/>
              </a:spcBef>
            </a:pPr>
            <a:r>
              <a:rPr lang="cs-CZ" sz="2400" smtClean="0"/>
              <a:t>bohyně rodinného krbu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3" name="Picture 5" descr="sejmout0008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 l="68507" t="15053" r="16516" b="60371"/>
          <a:stretch>
            <a:fillRect/>
          </a:stretch>
        </p:blipFill>
        <p:spPr bwMode="auto">
          <a:xfrm>
            <a:off x="6732240" y="1772816"/>
            <a:ext cx="576064" cy="1121173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 descr="sejmout0008"/>
          <p:cNvPicPr>
            <a:picLocks noChangeAspect="1" noChangeArrowheads="1"/>
          </p:cNvPicPr>
          <p:nvPr/>
        </p:nvPicPr>
        <p:blipFill>
          <a:blip r:embed="rId3" cstate="print">
            <a:lum bright="-10000"/>
          </a:blip>
          <a:srcRect t="56989" r="78972" b="18326"/>
          <a:stretch>
            <a:fillRect/>
          </a:stretch>
        </p:blipFill>
        <p:spPr bwMode="auto">
          <a:xfrm>
            <a:off x="5220071" y="2780928"/>
            <a:ext cx="827235" cy="115212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sejmout0008"/>
          <p:cNvPicPr>
            <a:picLocks noChangeAspect="1" noChangeArrowheads="1"/>
          </p:cNvPicPr>
          <p:nvPr/>
        </p:nvPicPr>
        <p:blipFill>
          <a:blip r:embed="rId4" cstate="print">
            <a:lum bright="-10000"/>
          </a:blip>
          <a:srcRect l="38303" t="56989" r="44424" b="18326"/>
          <a:stretch>
            <a:fillRect/>
          </a:stretch>
        </p:blipFill>
        <p:spPr bwMode="auto">
          <a:xfrm>
            <a:off x="5364088" y="1196752"/>
            <a:ext cx="648072" cy="109849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sejmout0008"/>
          <p:cNvPicPr>
            <a:picLocks noChangeAspect="1" noChangeArrowheads="1"/>
          </p:cNvPicPr>
          <p:nvPr/>
        </p:nvPicPr>
        <p:blipFill>
          <a:blip r:embed="rId5" cstate="print">
            <a:lum bright="-10000"/>
          </a:blip>
          <a:srcRect l="80359" t="56989" r="3870" b="19086"/>
          <a:stretch>
            <a:fillRect/>
          </a:stretch>
        </p:blipFill>
        <p:spPr bwMode="auto">
          <a:xfrm>
            <a:off x="8100392" y="5157192"/>
            <a:ext cx="689645" cy="124136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 descr="sejmout0008"/>
          <p:cNvPicPr>
            <a:picLocks noChangeAspect="1" noChangeArrowheads="1"/>
          </p:cNvPicPr>
          <p:nvPr/>
        </p:nvPicPr>
        <p:blipFill>
          <a:blip r:embed="rId5" cstate="print">
            <a:lum bright="-10000"/>
          </a:blip>
          <a:srcRect l="22095" t="56989" r="62450" b="18326"/>
          <a:stretch>
            <a:fillRect/>
          </a:stretch>
        </p:blipFill>
        <p:spPr bwMode="auto">
          <a:xfrm>
            <a:off x="8100393" y="2817065"/>
            <a:ext cx="648072" cy="122757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 descr="sejmout0008"/>
          <p:cNvPicPr>
            <a:picLocks noChangeAspect="1" noChangeArrowheads="1"/>
          </p:cNvPicPr>
          <p:nvPr/>
        </p:nvPicPr>
        <p:blipFill>
          <a:blip r:embed="rId6" cstate="print">
            <a:lum bright="-10000"/>
          </a:blip>
          <a:srcRect l="35405" t="15053" r="33067" b="60371"/>
          <a:stretch>
            <a:fillRect/>
          </a:stretch>
        </p:blipFill>
        <p:spPr bwMode="auto">
          <a:xfrm>
            <a:off x="5072066" y="5286388"/>
            <a:ext cx="1214437" cy="112363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 descr="sejmout0008"/>
          <p:cNvPicPr>
            <a:picLocks noChangeAspect="1" noChangeArrowheads="1"/>
          </p:cNvPicPr>
          <p:nvPr/>
        </p:nvPicPr>
        <p:blipFill>
          <a:blip r:embed="rId5" cstate="print">
            <a:lum bright="-10000"/>
          </a:blip>
          <a:srcRect l="17090" t="15971" r="66609" b="60371"/>
          <a:stretch>
            <a:fillRect/>
          </a:stretch>
        </p:blipFill>
        <p:spPr bwMode="auto">
          <a:xfrm>
            <a:off x="6516216" y="3717032"/>
            <a:ext cx="737750" cy="1269897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56376" y="404664"/>
            <a:ext cx="1008112" cy="1008113"/>
          </a:xfrm>
          <a:prstGeom prst="ellipse">
            <a:avLst/>
          </a:prstGeom>
          <a:noFill/>
        </p:spPr>
      </p:pic>
      <p:pic>
        <p:nvPicPr>
          <p:cNvPr id="14" name="Picture 2" descr="bohové,božstva,muži,náboženství,Neptun,osoby,Poseidón,řečtí bohové,římští bohové,trojzubce,voz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1772816"/>
            <a:ext cx="864096" cy="864096"/>
          </a:xfrm>
          <a:prstGeom prst="ellipse">
            <a:avLst/>
          </a:prstGeom>
          <a:noFill/>
        </p:spPr>
      </p:pic>
      <p:pic>
        <p:nvPicPr>
          <p:cNvPr id="15" name="Picture 14" descr="Zobrazit podobné obrázk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1124744"/>
            <a:ext cx="864096" cy="864097"/>
          </a:xfrm>
          <a:prstGeom prst="ellipse">
            <a:avLst/>
          </a:prstGeom>
          <a:noFill/>
        </p:spPr>
      </p:pic>
      <p:pic>
        <p:nvPicPr>
          <p:cNvPr id="16" name="Picture 8" descr="Zobrazit podobné obrázk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3861048"/>
            <a:ext cx="936104" cy="936105"/>
          </a:xfrm>
          <a:prstGeom prst="ellipse">
            <a:avLst/>
          </a:prstGeom>
          <a:noFill/>
        </p:spPr>
      </p:pic>
      <p:pic>
        <p:nvPicPr>
          <p:cNvPr id="17" name="Picture 10" descr="Zobrazit podobné obrázky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3429000"/>
            <a:ext cx="864096" cy="864097"/>
          </a:xfrm>
          <a:prstGeom prst="ellipse">
            <a:avLst/>
          </a:prstGeom>
          <a:noFill/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14375" y="0"/>
            <a:ext cx="721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Pracuj s učebnicí, vyhledej jména příslušných bohů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000125" y="6165850"/>
            <a:ext cx="7686675" cy="334963"/>
          </a:xfrm>
        </p:spPr>
        <p:txBody>
          <a:bodyPr/>
          <a:lstStyle/>
          <a:p>
            <a:r>
              <a:rPr lang="cs-CZ" sz="1100" smtClean="0">
                <a:hlinkClick r:id="rId2"/>
              </a:rPr>
              <a:t>http://cs.wikipedia.org/wiki/Soubor:Genealogie_%C5%99eck%C3%BDch_boh%C5%AF.png</a:t>
            </a:r>
            <a:r>
              <a:rPr lang="cs-CZ" sz="1100" smtClean="0"/>
              <a:t> citováno 7.1.2012</a:t>
            </a:r>
          </a:p>
        </p:txBody>
      </p:sp>
      <p:pic>
        <p:nvPicPr>
          <p:cNvPr id="10244" name="Picture 2" descr="http://upload.wikimedia.org/wikipedia/commons/3/33/Genealogie_%C5%99eck%C3%BDch_boh%C5%A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400" y="692150"/>
            <a:ext cx="91408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6" name="Picture 4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6950" y="260350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285750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357188"/>
            <a:ext cx="14097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3" name="Picture 11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14625" y="4786313"/>
            <a:ext cx="1528763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5" name="Picture 13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750" y="476250"/>
            <a:ext cx="1419225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6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4438" y="2781300"/>
            <a:ext cx="1357312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7" name="Picture 15" descr="Zobrazit podrobnosti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463" y="4573588"/>
            <a:ext cx="1855787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8" name="Picture 16" descr="fotografie,moře,mořské krajiny,oceány,pěny,příroda,vlny,voda"/>
          <p:cNvPicPr>
            <a:picLocks noChangeAspect="1" noChangeArrowheads="1"/>
          </p:cNvPicPr>
          <p:nvPr/>
        </p:nvPicPr>
        <p:blipFill>
          <a:blip r:embed="rId9" cstate="print"/>
          <a:srcRect t="15131" b="17233"/>
          <a:stretch>
            <a:fillRect/>
          </a:stretch>
        </p:blipFill>
        <p:spPr bwMode="auto">
          <a:xfrm>
            <a:off x="250825" y="5157788"/>
            <a:ext cx="1892300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0" name="Picture 18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58063" y="2714625"/>
            <a:ext cx="1589087" cy="158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3" name="Picture 21" descr="Astrologické znamení Střelec"/>
          <p:cNvPicPr>
            <a:picLocks noChangeAspect="1" noChangeArrowheads="1"/>
          </p:cNvPicPr>
          <p:nvPr/>
        </p:nvPicPr>
        <p:blipFill>
          <a:blip r:embed="rId11" cstate="print"/>
          <a:srcRect l="10612" r="9787"/>
          <a:stretch>
            <a:fillRect/>
          </a:stretch>
        </p:blipFill>
        <p:spPr bwMode="auto">
          <a:xfrm>
            <a:off x="4071938" y="142875"/>
            <a:ext cx="12858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4" name="Picture 22" descr="Blesk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4663" y="2852738"/>
            <a:ext cx="1230312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8" name="Picture 26" descr="brnění,helmy,římské helmy,válečníci"/>
          <p:cNvPicPr>
            <a:picLocks noChangeAspect="1" noChangeArrowheads="1"/>
          </p:cNvPicPr>
          <p:nvPr/>
        </p:nvPicPr>
        <p:blipFill>
          <a:blip r:embed="rId13" cstate="print"/>
          <a:srcRect t="15919" b="9785"/>
          <a:stretch>
            <a:fillRect/>
          </a:stretch>
        </p:blipFill>
        <p:spPr bwMode="auto">
          <a:xfrm>
            <a:off x="6948488" y="5013325"/>
            <a:ext cx="1531937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5" descr="Zobrazit podrobnosti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286750" y="5857875"/>
            <a:ext cx="642938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28625" y="1571625"/>
            <a:ext cx="1643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Poseidón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484438" y="4149725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Hermés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427538" y="4076700"/>
            <a:ext cx="792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Zeus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786063" y="6286500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Déméter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96188" y="1989138"/>
            <a:ext cx="1190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Héfaistos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000875" y="6143625"/>
            <a:ext cx="1357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Athéna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000625" y="6500813"/>
            <a:ext cx="1357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Arés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28625" y="6357938"/>
            <a:ext cx="1214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Afrodíté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786438" y="1785938"/>
            <a:ext cx="1214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Apollón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7358063" y="4357688"/>
            <a:ext cx="1285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Dionýsos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143375" y="1785938"/>
            <a:ext cx="1214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Artemis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411413" y="1628775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Hestia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57188" y="2133600"/>
            <a:ext cx="5357812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Ke kterým bohům patří jednotlivé obrázky?</a:t>
            </a:r>
          </a:p>
          <a:p>
            <a:r>
              <a:rPr lang="cs-CZ" sz="1600"/>
              <a:t>Správnost odpovědi si ověř kliknutím na obrázek.</a:t>
            </a:r>
          </a:p>
        </p:txBody>
      </p:sp>
      <p:pic>
        <p:nvPicPr>
          <p:cNvPr id="38941" name="Picture 29" descr="F:\MC900438012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932363" y="2060575"/>
            <a:ext cx="747712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1" name="Picture 4" descr="Zobrazit podrobnosti"/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3850" y="2924175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2" name="Picture 2" descr="granátová jablka,ovoce,potraviny,stolování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47813" y="2924175"/>
            <a:ext cx="64770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3" name="TextovéPole 33"/>
          <p:cNvSpPr txBox="1">
            <a:spLocks noChangeArrowheads="1"/>
          </p:cNvSpPr>
          <p:nvPr/>
        </p:nvSpPr>
        <p:spPr bwMode="auto">
          <a:xfrm>
            <a:off x="785813" y="4714875"/>
            <a:ext cx="1079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Héra</a:t>
            </a:r>
          </a:p>
        </p:txBody>
      </p:sp>
      <p:pic>
        <p:nvPicPr>
          <p:cNvPr id="13344" name="Picture 5" descr="Zobrazit podrobnosti"/>
          <p:cNvPicPr>
            <a:picLocks noChangeAspect="1" noChangeArrowheads="1" noCrop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867400" y="2492375"/>
            <a:ext cx="1203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5" name="TextovéPole 35"/>
          <p:cNvSpPr txBox="1">
            <a:spLocks noChangeArrowheads="1"/>
          </p:cNvSpPr>
          <p:nvPr/>
        </p:nvSpPr>
        <p:spPr bwMode="auto">
          <a:xfrm>
            <a:off x="5940425" y="371633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Hélios</a:t>
            </a:r>
          </a:p>
        </p:txBody>
      </p:sp>
      <p:pic>
        <p:nvPicPr>
          <p:cNvPr id="13346" name="Picture 2" descr="bonboniéry,krabice ve tvaru srdce,láska,oslavy,růže,srdce,symboly,Valentýn,zvláštní příležitosti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47813" y="5876925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89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9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89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9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8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8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89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8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9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9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8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8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000"/>
                            </p:stCondLst>
                            <p:childTnLst>
                              <p:par>
                                <p:cTn id="8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9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9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9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3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3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6" dur="500"/>
                                        <p:tgtEl>
                                          <p:spTgt spid="389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8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17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389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6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89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3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89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389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38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18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389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30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389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33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8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1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89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3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389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38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133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2000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42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3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13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44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3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46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389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8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133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13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41"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4" grpId="1"/>
      <p:bldP spid="25" grpId="0"/>
      <p:bldP spid="27" grpId="0"/>
      <p:bldP spid="28" grpId="0"/>
      <p:bldP spid="29" grpId="0"/>
      <p:bldP spid="30" grpId="0"/>
      <p:bldP spid="32" grpId="0"/>
      <p:bldP spid="133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214313" y="571500"/>
            <a:ext cx="8929687" cy="4929188"/>
          </a:xfrm>
        </p:spPr>
        <p:txBody>
          <a:bodyPr rtlCol="0">
            <a:normAutofit/>
          </a:bodyPr>
          <a:lstStyle/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400" i="1" dirty="0" smtClean="0">
                <a:latin typeface="Calibri"/>
              </a:rPr>
              <a:t>• </a:t>
            </a:r>
            <a:r>
              <a:rPr lang="cs-CZ" sz="2400" i="1" dirty="0" smtClean="0"/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Achillovo zranitelné místo je ..1..  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Sídlem řeckých bohů je ..2..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Autorem eposů Ilias a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Odysseia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je ..3..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Trojská válka trvala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(počet)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..4.. let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Epos je ..5..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Trojská válka vypukla kvůli ..6..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Řekové vyhráli trojskou válku díky ..7..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Nejvyšším řeckým bohem je ..8..</a:t>
            </a:r>
          </a:p>
          <a:p>
            <a:pPr marL="50400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 Uveď jména a funkce dalších 3 řeckých bohů ..9-10..</a:t>
            </a:r>
          </a:p>
        </p:txBody>
      </p:sp>
      <p:pic>
        <p:nvPicPr>
          <p:cNvPr id="12291" name="Picture 3" descr="F:\MC9004404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188" y="714375"/>
            <a:ext cx="1493837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5715000"/>
            <a:ext cx="80724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pata   2. hora Olymp   3. Homér   4. 10  5. básnická skladba</a:t>
            </a:r>
          </a:p>
          <a:p>
            <a:pPr marL="342900" indent="-342900"/>
            <a:r>
              <a:rPr lang="cs-CZ"/>
              <a:t>6.  sporu o jablko/ únosu krásné Heleny  7. trojskému koni   8. Zeus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800" decel="10000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decel="100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239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0" y="1785938"/>
            <a:ext cx="9144000" cy="4538662"/>
          </a:xfrm>
        </p:spPr>
        <p:txBody>
          <a:bodyPr/>
          <a:lstStyle/>
          <a:p>
            <a:pPr eaLnBrk="1" hangingPunct="1"/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smtClean="0">
                <a:hlinkClick r:id="rId2"/>
              </a:rPr>
              <a:t>/</a:t>
            </a:r>
            <a:r>
              <a:rPr lang="cs-CZ" sz="2000" smtClean="0"/>
              <a:t>  </a:t>
            </a:r>
            <a:endParaRPr lang="cs-CZ" sz="2000" smtClean="0"/>
          </a:p>
          <a:p>
            <a:pPr eaLnBrk="1" hangingPunct="1"/>
            <a:r>
              <a:rPr lang="cs-CZ" sz="2000" dirty="0" smtClean="0">
                <a:latin typeface="Arial" charset="0"/>
                <a:hlinkClick r:id="rId3"/>
              </a:rPr>
              <a:t>http</a:t>
            </a:r>
            <a:r>
              <a:rPr lang="cs-CZ" sz="2000" dirty="0" smtClean="0">
                <a:latin typeface="Arial" charset="0"/>
                <a:hlinkClick r:id="rId3"/>
              </a:rPr>
              <a:t>://cs.wikipedia.org/wiki/Soubor:John_William_Waterhouse_-_Ulysses_and_the_Sirens_(1891).jpg</a:t>
            </a:r>
            <a:r>
              <a:rPr lang="cs-CZ" sz="2000" dirty="0" smtClean="0">
                <a:latin typeface="Arial" charset="0"/>
              </a:rPr>
              <a:t> citováno 4.2.2012</a:t>
            </a:r>
          </a:p>
          <a:p>
            <a:pPr eaLnBrk="1" hangingPunct="1"/>
            <a:r>
              <a:rPr lang="cs-CZ" sz="2000" dirty="0" smtClean="0">
                <a:hlinkClick r:id="rId4"/>
              </a:rPr>
              <a:t>http://cs.wikipedia.org/wiki/Soubor:Homer_British_Museum.jpg</a:t>
            </a:r>
            <a:r>
              <a:rPr lang="cs-CZ" sz="2000" dirty="0" smtClean="0"/>
              <a:t> citováno 4.2.2012</a:t>
            </a:r>
          </a:p>
          <a:p>
            <a:pPr eaLnBrk="1" hangingPunct="1"/>
            <a:r>
              <a:rPr lang="cs-CZ" sz="2000" dirty="0" smtClean="0">
                <a:hlinkClick r:id="rId5"/>
              </a:rPr>
              <a:t>http://cs.wikipedia.org/wiki/Soubor:View_on_Olymbos_Mountain_with_Elassona_and_Tsaritsani,_Greece.jpg</a:t>
            </a:r>
            <a:r>
              <a:rPr lang="cs-CZ" sz="2000" dirty="0" smtClean="0"/>
              <a:t> citováno 4.2.2012</a:t>
            </a:r>
          </a:p>
          <a:p>
            <a:pPr eaLnBrk="1" hangingPunct="1"/>
            <a:r>
              <a:rPr lang="cs-CZ" sz="2000" dirty="0" smtClean="0">
                <a:hlinkClick r:id="rId6"/>
              </a:rPr>
              <a:t>http://cs.wikipedia.org/wiki/Soubor:Genealogie_%C5%99eck%C3%BDch_boh%C5%AF.png</a:t>
            </a:r>
            <a:r>
              <a:rPr lang="cs-CZ" sz="2000" dirty="0" smtClean="0"/>
              <a:t> citováno 7.1.2012</a:t>
            </a:r>
          </a:p>
          <a:p>
            <a:pPr eaLnBrk="1" hangingPunct="1"/>
            <a:r>
              <a:rPr lang="cs-CZ" sz="2000" dirty="0" smtClean="0"/>
              <a:t> </a:t>
            </a:r>
          </a:p>
          <a:p>
            <a:pPr eaLnBrk="1" hangingPunct="1"/>
            <a:endParaRPr lang="cs-CZ" sz="2000" dirty="0" smtClean="0">
              <a:latin typeface="Arial" charset="0"/>
            </a:endParaRPr>
          </a:p>
          <a:p>
            <a:pPr eaLnBrk="1" hangingPunct="1"/>
            <a:endParaRPr lang="cs-CZ" sz="20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0">
      <a:dk1>
        <a:sysClr val="windowText" lastClr="000000"/>
      </a:dk1>
      <a:lt1>
        <a:sysClr val="window" lastClr="FFFFFF"/>
      </a:lt1>
      <a:dk2>
        <a:srgbClr val="6565FF"/>
      </a:dk2>
      <a:lt2>
        <a:srgbClr val="CBCBFF"/>
      </a:lt2>
      <a:accent1>
        <a:srgbClr val="0000BF"/>
      </a:accent1>
      <a:accent2>
        <a:srgbClr val="3F0040"/>
      </a:accent2>
      <a:accent3>
        <a:srgbClr val="7030A0"/>
      </a:accent3>
      <a:accent4>
        <a:srgbClr val="548DD4"/>
      </a:accent4>
      <a:accent5>
        <a:srgbClr val="0070C0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1073</TotalTime>
  <Words>432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Název školy: ZŠ Klášterec nad Ohří, Krátká 676 Autor: Lenka Špillerová Název materiálu: VY_32_INOVACE_6-35_Temné období, Homérské Řecko  Číslo projektu: CZ.1.07/1.4.00/21.1115  </vt:lpstr>
      <vt:lpstr>TEMNÉ OBDOBÍ </vt:lpstr>
      <vt:lpstr>Snímek 3</vt:lpstr>
      <vt:lpstr>Snímek 4</vt:lpstr>
      <vt:lpstr>Snímek 5</vt:lpstr>
      <vt:lpstr>   ŘECKÁ MYTOLOGIE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ŘECKO</dc:title>
  <cp:lastModifiedBy>Uživatel</cp:lastModifiedBy>
  <cp:revision>81</cp:revision>
  <dcterms:modified xsi:type="dcterms:W3CDTF">2012-06-15T22:48:43Z</dcterms:modified>
</cp:coreProperties>
</file>