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4" r:id="rId1"/>
  </p:sldMasterIdLst>
  <p:notesMasterIdLst>
    <p:notesMasterId r:id="rId11"/>
  </p:notesMasterIdLst>
  <p:sldIdLst>
    <p:sldId id="309" r:id="rId2"/>
    <p:sldId id="256" r:id="rId3"/>
    <p:sldId id="306" r:id="rId4"/>
    <p:sldId id="262" r:id="rId5"/>
    <p:sldId id="292" r:id="rId6"/>
    <p:sldId id="307" r:id="rId7"/>
    <p:sldId id="293" r:id="rId8"/>
    <p:sldId id="311" r:id="rId9"/>
    <p:sldId id="310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74582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69" d="100"/>
          <a:sy n="69" d="100"/>
        </p:scale>
        <p:origin x="-858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E85FC2C8-75E3-4F14-8987-2520D475CE9B}" type="datetimeFigureOut">
              <a:rPr lang="cs-CZ"/>
              <a:pPr>
                <a:defRPr/>
              </a:pPr>
              <a:t>16.6.2012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4A0C57E5-5F43-4552-A22F-2A87D64F3ED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ovací čára 3"/>
          <p:cNvCxnSpPr/>
          <p:nvPr/>
        </p:nvCxnSpPr>
        <p:spPr>
          <a:xfrm>
            <a:off x="1463675" y="3549650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ovací čára 4"/>
          <p:cNvCxnSpPr/>
          <p:nvPr/>
        </p:nvCxnSpPr>
        <p:spPr>
          <a:xfrm>
            <a:off x="4708525" y="3549650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Elipsa 5"/>
          <p:cNvSpPr/>
          <p:nvPr/>
        </p:nvSpPr>
        <p:spPr>
          <a:xfrm>
            <a:off x="4540250" y="3525838"/>
            <a:ext cx="46038" cy="46037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7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24E762-7B92-406A-A66F-80DE17D7AE38}" type="datetimeFigureOut">
              <a:rPr lang="cs-CZ"/>
              <a:pPr>
                <a:defRPr/>
              </a:pPr>
              <a:t>16.6.2012</a:t>
            </a:fld>
            <a:endParaRPr lang="cs-CZ"/>
          </a:p>
        </p:txBody>
      </p:sp>
      <p:sp>
        <p:nvSpPr>
          <p:cNvPr id="8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E7007B-C3AB-4B5C-8824-56B7C417D1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168BB9-98BF-4950-A904-13EF9199BAAA}" type="datetimeFigureOut">
              <a:rPr lang="cs-CZ"/>
              <a:pPr>
                <a:defRPr/>
              </a:pPr>
              <a:t>16.6.2012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CA26B9-A844-4438-88FA-B2DF1F0233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ovací čára 3"/>
          <p:cNvCxnSpPr/>
          <p:nvPr/>
        </p:nvCxnSpPr>
        <p:spPr>
          <a:xfrm>
            <a:off x="685800" y="4916488"/>
            <a:ext cx="7924800" cy="4762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3CBE6C-C9CA-4833-B64A-374B40DBA189}" type="datetimeFigureOut">
              <a:rPr lang="cs-CZ"/>
              <a:pPr>
                <a:defRPr/>
              </a:pPr>
              <a:t>16.6.2012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623B86-A7B7-48C3-8A1C-66EFBEFD2C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6380E1-9459-447B-9CEB-2447B3FEC1E1}" type="datetimeFigureOut">
              <a:rPr lang="cs-CZ"/>
              <a:pPr>
                <a:defRPr/>
              </a:pPr>
              <a:t>16.6.2012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A4B2ED-17EC-4C27-B96B-877FF7F22E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ovací čára 6"/>
          <p:cNvCxnSpPr/>
          <p:nvPr/>
        </p:nvCxnSpPr>
        <p:spPr>
          <a:xfrm>
            <a:off x="563563" y="2179638"/>
            <a:ext cx="3748087" cy="1587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4754563" y="2179638"/>
            <a:ext cx="3749675" cy="1587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DF8975-6C86-4301-B64E-41F69CC6A5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9A34F4-CD38-4AFE-A90E-1709CB391F65}" type="datetimeFigureOut">
              <a:rPr lang="cs-CZ"/>
              <a:pPr>
                <a:defRPr/>
              </a:pPr>
              <a:t>16.6.2012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5F27C7-CAFD-4495-9F4F-303777F48623}" type="datetimeFigureOut">
              <a:rPr lang="cs-CZ"/>
              <a:pPr>
                <a:defRPr/>
              </a:pPr>
              <a:t>16.6.2012</a:t>
            </a:fld>
            <a:endParaRPr lang="cs-CZ"/>
          </a:p>
        </p:txBody>
      </p:sp>
      <p:sp>
        <p:nvSpPr>
          <p:cNvPr id="4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6858B-3855-4C0B-89D8-EB7B27CA93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A41F9A-F4F0-45CF-B98D-1F65E88C97F7}" type="datetimeFigureOut">
              <a:rPr lang="cs-CZ"/>
              <a:pPr>
                <a:defRPr/>
              </a:pPr>
              <a:t>16.6.2012</a:t>
            </a:fld>
            <a:endParaRPr lang="cs-CZ"/>
          </a:p>
        </p:txBody>
      </p:sp>
      <p:sp>
        <p:nvSpPr>
          <p:cNvPr id="3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17708E-E721-4E0C-8E65-5878294A22C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2ACC81-668F-44D0-A95B-447FBF5574A6}" type="datetimeFigureOut">
              <a:rPr lang="cs-CZ"/>
              <a:pPr>
                <a:defRPr/>
              </a:pPr>
              <a:t>16.6.2012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A27F89-137E-40A0-A355-D37B3EF159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>
            <a:normAutofit/>
          </a:bodyPr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636333-2D8F-4749-B544-74DEC86A8971}" type="datetimeFigureOut">
              <a:rPr lang="cs-CZ"/>
              <a:pPr>
                <a:defRPr/>
              </a:pPr>
              <a:t>16.6.2012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C5BB08-4C2D-46E8-BFAB-DA094145E5D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996CB5-7128-48D6-8D82-C93CE25219A1}" type="datetimeFigureOut">
              <a:rPr lang="cs-CZ"/>
              <a:pPr>
                <a:defRPr/>
              </a:pPr>
              <a:t>16.6.2012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0AA048-C827-46CB-932D-FD66A46A6C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CE241F-F37C-4C0C-85D9-3DE87683ED31}" type="datetimeFigureOut">
              <a:rPr lang="cs-CZ"/>
              <a:pPr>
                <a:defRPr/>
              </a:pPr>
              <a:t>16.6.2012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848D1A-0867-4C3E-AB93-68EA38CC58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text 8"/>
          <p:cNvSpPr>
            <a:spLocks noGrp="1"/>
          </p:cNvSpPr>
          <p:nvPr>
            <p:ph type="body" idx="1"/>
          </p:nvPr>
        </p:nvSpPr>
        <p:spPr bwMode="auto">
          <a:xfrm>
            <a:off x="457200" y="1447800"/>
            <a:ext cx="8229600" cy="4678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950"/>
            <a:ext cx="2590800" cy="38417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  <a:latin typeface="Arial" charset="0"/>
              </a:defRPr>
            </a:lvl1pPr>
          </a:lstStyle>
          <a:p>
            <a:pPr>
              <a:defRPr/>
            </a:pPr>
            <a:fld id="{788B6474-28E5-4F62-80A0-881CC8582A6A}" type="datetimeFigureOut">
              <a:rPr lang="cs-CZ"/>
              <a:pPr>
                <a:defRPr/>
              </a:pPr>
              <a:t>16.6.2012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950"/>
            <a:ext cx="3581400" cy="384175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725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  <a:latin typeface="Arial" charset="0"/>
              </a:defRPr>
            </a:lvl1pPr>
          </a:lstStyle>
          <a:p>
            <a:pPr>
              <a:defRPr/>
            </a:pPr>
            <a:fld id="{6EE265E1-9F40-4251-AF5C-6B65C0FD66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949" r:id="rId1"/>
    <p:sldLayoutId id="2147483941" r:id="rId2"/>
    <p:sldLayoutId id="2147483950" r:id="rId3"/>
    <p:sldLayoutId id="2147483942" r:id="rId4"/>
    <p:sldLayoutId id="2147483951" r:id="rId5"/>
    <p:sldLayoutId id="2147483943" r:id="rId6"/>
    <p:sldLayoutId id="2147483944" r:id="rId7"/>
    <p:sldLayoutId id="2147483945" r:id="rId8"/>
    <p:sldLayoutId id="2147483946" r:id="rId9"/>
    <p:sldLayoutId id="2147483947" r:id="rId10"/>
    <p:sldLayoutId id="2147483948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lang="en-US" sz="4200" kern="1200" spc="-10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9pPr>
    </p:titleStyle>
    <p:bodyStyle>
      <a:lvl1pPr marL="273050" indent="-273050" algn="l" rtl="0" eaLnBrk="0" fontAlgn="base" hangingPunct="0">
        <a:spcBef>
          <a:spcPts val="600"/>
        </a:spcBef>
        <a:spcAft>
          <a:spcPct val="0"/>
        </a:spcAft>
        <a:buClr>
          <a:schemeClr val="accent2"/>
        </a:buClr>
        <a:buSzPct val="8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ts val="300"/>
        </a:spcBef>
        <a:spcAft>
          <a:spcPct val="0"/>
        </a:spcAft>
        <a:buClr>
          <a:srgbClr val="E0A208"/>
        </a:buClr>
        <a:buSzPct val="85000"/>
        <a:buFont typeface="Wingdings 2" pitchFamily="18" charset="2"/>
        <a:buChar char=""/>
        <a:defRPr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4888" indent="-228600" algn="l" rtl="0" eaLnBrk="0" fontAlgn="base" hangingPunct="0">
        <a:spcBef>
          <a:spcPts val="300"/>
        </a:spcBef>
        <a:spcAft>
          <a:spcPct val="0"/>
        </a:spcAft>
        <a:buClr>
          <a:srgbClr val="BB8605"/>
        </a:buClr>
        <a:buSzPct val="85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79525" indent="-228600" algn="l" rtl="0" eaLnBrk="0" fontAlgn="base" hangingPunct="0">
        <a:spcBef>
          <a:spcPts val="300"/>
        </a:spcBef>
        <a:spcAft>
          <a:spcPct val="0"/>
        </a:spcAft>
        <a:buClr>
          <a:srgbClr val="E0A208"/>
        </a:buClr>
        <a:buSzPct val="85000"/>
        <a:buFont typeface="Wingdings 2" pitchFamily="18" charset="2"/>
        <a:buChar char=""/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163" indent="-228600" algn="l" rtl="0" eaLnBrk="0" fontAlgn="base" hangingPunct="0">
        <a:spcBef>
          <a:spcPts val="338"/>
        </a:spcBef>
        <a:spcAft>
          <a:spcPct val="0"/>
        </a:spcAft>
        <a:buClr>
          <a:srgbClr val="E0A208"/>
        </a:buClr>
        <a:buSzPct val="85000"/>
        <a:buFont typeface="Wingdings 2" pitchFamily="18" charset="2"/>
        <a:buChar char="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//upload.wikimedia.org/wikipedia/commons/5/55/First_Punic_War_264_BC.jpg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//upload.wikimedia.org/wikipedia/commons/f/fe/1e_Punische_oorlog.sv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ommons.wikimedia.org/wiki/File:1e_Punische_oorlog.svg?uselang=cs" TargetMode="Externa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2/22/HannibalFrescoCapitolinec1510.jpg" TargetMode="External"/><Relationship Id="rId3" Type="http://schemas.openxmlformats.org/officeDocument/2006/relationships/image" Target="../media/image7.jpeg"/><Relationship Id="rId7" Type="http://schemas.openxmlformats.org/officeDocument/2006/relationships/hyperlink" Target="http://en.wikipedia.org/wiki/File:Hannibal3.jpg" TargetMode="External"/><Relationship Id="rId2" Type="http://schemas.openxmlformats.org/officeDocument/2006/relationships/hyperlink" Target="//upload.wikimedia.org/wikipedia/commons/d/dc/HannibalTheCarthaginian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hyperlink" Target="//upload.wikimedia.org/wikipedia/commons/d/dc/Hannibal3.jpg" TargetMode="External"/><Relationship Id="rId10" Type="http://schemas.openxmlformats.org/officeDocument/2006/relationships/hyperlink" Target="http://cs.wikipedia.org/wiki/Soubor:HannibalFrescoCapitolinec1510.jpg" TargetMode="External"/><Relationship Id="rId4" Type="http://schemas.openxmlformats.org/officeDocument/2006/relationships/hyperlink" Target="http://cs.wikipedia.org/wiki/Soubor:HannibalTheCarthaginian.jpg" TargetMode="External"/><Relationship Id="rId9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6/6c/Second_Punic_War_Battles.gif" TargetMode="External"/><Relationship Id="rId3" Type="http://schemas.openxmlformats.org/officeDocument/2006/relationships/image" Target="../media/image10.png"/><Relationship Id="rId7" Type="http://schemas.openxmlformats.org/officeDocument/2006/relationships/hyperlink" Target="http://en.wikipedia.org/wiki/File:Zama.jpg" TargetMode="External"/><Relationship Id="rId2" Type="http://schemas.openxmlformats.org/officeDocument/2006/relationships/hyperlink" Target="//upload.wikimedia.org/wikipedia/commons/6/6d/Battles_second_punic_war-en.sv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hyperlink" Target="//upload.wikimedia.org/wikipedia/commons/6/6e/Zama.jpg" TargetMode="External"/><Relationship Id="rId10" Type="http://schemas.openxmlformats.org/officeDocument/2006/relationships/hyperlink" Target="http://commons.wikimedia.org/wiki/File:Second_Punic_War_Battles.gif?uselang=c" TargetMode="External"/><Relationship Id="rId4" Type="http://schemas.openxmlformats.org/officeDocument/2006/relationships/hyperlink" Target="http://commons.wikimedia.org/wiki/File:Battles_second_punic_war" TargetMode="External"/><Relationship Id="rId9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7" Type="http://schemas.openxmlformats.org/officeDocument/2006/relationships/hyperlink" Target="http://cs.wikipedia.org/wiki/Soubor:Carthage_column.JPG" TargetMode="External"/><Relationship Id="rId2" Type="http://schemas.openxmlformats.org/officeDocument/2006/relationships/hyperlink" Target="//upload.wikimedia.org/wikipedia/commons/1/15/Tercera_Guerra_P%C3%BAnica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eg"/><Relationship Id="rId5" Type="http://schemas.openxmlformats.org/officeDocument/2006/relationships/hyperlink" Target="//upload.wikimedia.org/wikipedia/commons/1/1f/Carthage_column.JPG" TargetMode="External"/><Relationship Id="rId4" Type="http://schemas.openxmlformats.org/officeDocument/2006/relationships/hyperlink" Target="http://commons.wikimedia.org/wiki/File:Tercera_Guerra_P%C3%BAnica.jpg?uselang=cs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Battles_second_punic_war" TargetMode="External"/><Relationship Id="rId3" Type="http://schemas.openxmlformats.org/officeDocument/2006/relationships/hyperlink" Target="http://cs.wikipedia.org/wiki/Soubor:HannibalTheCarthaginian.jpg" TargetMode="External"/><Relationship Id="rId7" Type="http://schemas.openxmlformats.org/officeDocument/2006/relationships/hyperlink" Target="http://commons.wikimedia.org/wiki/File:Second_Punic_War_Battles.gif?uselang=c" TargetMode="External"/><Relationship Id="rId2" Type="http://schemas.openxmlformats.org/officeDocument/2006/relationships/hyperlink" Target="http://commons.wikimedia.org/wiki/File:1e_Punische_oorlog.svg?uselang=c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en.wikipedia.org/wiki/File:Zama.jpg" TargetMode="External"/><Relationship Id="rId5" Type="http://schemas.openxmlformats.org/officeDocument/2006/relationships/hyperlink" Target="http://cs.wikipedia.org/wiki/Soubor:HannibalFrescoCapitolinec1510.jpg" TargetMode="External"/><Relationship Id="rId10" Type="http://schemas.openxmlformats.org/officeDocument/2006/relationships/hyperlink" Target="http://cs.wikipedia.org/wiki/Soubor:Carthage_column.JPG" TargetMode="External"/><Relationship Id="rId4" Type="http://schemas.openxmlformats.org/officeDocument/2006/relationships/hyperlink" Target="http://en.wikipedia.org/wiki/File:Hannibal3.jpg" TargetMode="External"/><Relationship Id="rId9" Type="http://schemas.openxmlformats.org/officeDocument/2006/relationships/hyperlink" Target="http://commons.wikimedia.org/wiki/File:Tercera_Guerra_P%C3%BAnica.jp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obrázek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43188" y="6072188"/>
            <a:ext cx="4000500" cy="78581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5123" name="Obrázek 7"/>
          <p:cNvPicPr>
            <a:picLocks noChangeAspect="1" noChangeArrowheads="1"/>
          </p:cNvPicPr>
          <p:nvPr/>
        </p:nvPicPr>
        <p:blipFill>
          <a:blip r:embed="rId4" cstate="print">
            <a:lum bright="40000" contrast="-70000"/>
          </a:blip>
          <a:srcRect/>
          <a:stretch>
            <a:fillRect/>
          </a:stretch>
        </p:blipFill>
        <p:spPr bwMode="auto">
          <a:xfrm>
            <a:off x="8072438" y="-14288"/>
            <a:ext cx="1071562" cy="13716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2" name="Nadpis 3"/>
          <p:cNvSpPr>
            <a:spLocks noGrp="1"/>
          </p:cNvSpPr>
          <p:nvPr>
            <p:ph type="ctrTitle"/>
          </p:nvPr>
        </p:nvSpPr>
        <p:spPr>
          <a:xfrm>
            <a:off x="285720" y="500043"/>
            <a:ext cx="7954993" cy="2428896"/>
          </a:xfrm>
        </p:spPr>
        <p:txBody>
          <a:bodyPr/>
          <a:lstStyle/>
          <a:p>
            <a:pPr algn="l">
              <a:defRPr/>
            </a:pPr>
            <a:r>
              <a:rPr lang="cs-CZ" sz="2800" b="1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b="1" i="1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b="1" i="1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b="1" i="1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Lenka </a:t>
            </a:r>
            <a:r>
              <a:rPr lang="cs-CZ" sz="2800" b="1" i="1" dirty="0" err="1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Špillerová</a:t>
            </a:r>
            <a:r>
              <a:rPr lang="cs-CZ" sz="2800" b="1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b="1" i="1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VY_32_INOVACE_17-35_Punské války</a:t>
            </a:r>
            <a:r>
              <a:rPr lang="cs-CZ" sz="2800" b="1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Číslo projektu: CZ.1.07/1.4.00/21.1115 </a:t>
            </a:r>
            <a:br>
              <a:rPr lang="cs-CZ" sz="2800" b="1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</a:br>
            <a:endParaRPr lang="cs-CZ" sz="2800" b="1" dirty="0" smtClean="0">
              <a:solidFill>
                <a:srgbClr val="FF66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250825" y="3933825"/>
            <a:ext cx="8642350" cy="1209675"/>
          </a:xfrm>
        </p:spPr>
        <p:txBody>
          <a:bodyPr/>
          <a:lstStyle/>
          <a:p>
            <a:pPr algn="l">
              <a:buFont typeface="Arial" pitchFamily="34" charset="0"/>
              <a:buNone/>
              <a:defRPr/>
            </a:pP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Anotace: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Prezentace pro 6. ročník k výkladu a procvičení učiva. </a:t>
            </a:r>
          </a:p>
          <a:p>
            <a:pPr algn="l">
              <a:buFont typeface="Arial" pitchFamily="34" charset="0"/>
              <a:buNone/>
              <a:defRPr/>
            </a:pPr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algn="l">
              <a:buFont typeface="Arial" pitchFamily="34" charset="0"/>
              <a:buNone/>
              <a:defRPr/>
            </a:pPr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Podnadpis 2"/>
          <p:cNvSpPr>
            <a:spLocks noGrp="1"/>
          </p:cNvSpPr>
          <p:nvPr>
            <p:ph type="subTitle" idx="1"/>
          </p:nvPr>
        </p:nvSpPr>
        <p:spPr>
          <a:xfrm>
            <a:off x="457200" y="3857625"/>
            <a:ext cx="8305800" cy="985838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57200" y="2357430"/>
            <a:ext cx="8305800" cy="1143008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Punské války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75" y="214313"/>
            <a:ext cx="9001125" cy="3857625"/>
          </a:xfrm>
        </p:spPr>
        <p:txBody>
          <a:bodyPr/>
          <a:lstStyle/>
          <a:p>
            <a:pPr marL="419100" indent="-382588" algn="ctr" eaLnBrk="1" hangingPunct="1">
              <a:buFont typeface="Wingdings 2" pitchFamily="18" charset="2"/>
              <a:buNone/>
            </a:pPr>
            <a:r>
              <a:rPr lang="cs-CZ" sz="2400" b="1" smtClean="0">
                <a:solidFill>
                  <a:srgbClr val="C00000"/>
                </a:solidFill>
              </a:rPr>
              <a:t>PUNSKÉ  VÁLKY  </a:t>
            </a:r>
            <a:r>
              <a:rPr lang="cs-CZ" sz="2400" b="1" smtClean="0"/>
              <a:t>(264-146 př.n.l.)</a:t>
            </a:r>
          </a:p>
          <a:p>
            <a:pPr marL="419100" indent="-382588" eaLnBrk="1" hangingPunct="1">
              <a:buFont typeface="Wingdings 2" pitchFamily="18" charset="2"/>
              <a:buChar char=""/>
            </a:pPr>
            <a:r>
              <a:rPr lang="cs-CZ" sz="2400" smtClean="0"/>
              <a:t>války Říma proti Kartágu</a:t>
            </a:r>
          </a:p>
          <a:p>
            <a:pPr marL="419100" indent="-382588" eaLnBrk="1" hangingPunct="1">
              <a:buFont typeface="Wingdings 2" pitchFamily="18" charset="2"/>
              <a:buChar char=""/>
            </a:pPr>
            <a:r>
              <a:rPr lang="cs-CZ" sz="2400" b="1" i="1" smtClean="0">
                <a:solidFill>
                  <a:srgbClr val="874582"/>
                </a:solidFill>
              </a:rPr>
              <a:t>Punové</a:t>
            </a:r>
            <a:r>
              <a:rPr lang="cs-CZ" sz="2400" smtClean="0"/>
              <a:t> = římské označení pro Kartágince (</a:t>
            </a:r>
            <a:r>
              <a:rPr lang="cs-CZ" sz="2400" i="1" smtClean="0"/>
              <a:t>jablkožrouti)</a:t>
            </a:r>
          </a:p>
          <a:p>
            <a:pPr marL="419100" indent="-382588" eaLnBrk="1" hangingPunct="1">
              <a:buFont typeface="Wingdings 2" pitchFamily="18" charset="2"/>
              <a:buNone/>
            </a:pPr>
            <a:r>
              <a:rPr lang="cs-CZ" sz="2400" i="1" smtClean="0"/>
              <a:t>                         </a:t>
            </a:r>
            <a:r>
              <a:rPr lang="cs-CZ" sz="2400" smtClean="0"/>
              <a:t>obchodní a námořní velmoc</a:t>
            </a:r>
          </a:p>
          <a:p>
            <a:pPr marL="419100" indent="-382588" eaLnBrk="1" hangingPunct="1">
              <a:buFont typeface="Wingdings 2" pitchFamily="18" charset="2"/>
              <a:buChar char=""/>
            </a:pPr>
            <a:r>
              <a:rPr lang="cs-CZ" sz="2400" b="1" i="1" smtClean="0">
                <a:solidFill>
                  <a:srgbClr val="874582"/>
                </a:solidFill>
              </a:rPr>
              <a:t>Kartágo</a:t>
            </a:r>
            <a:r>
              <a:rPr lang="cs-CZ" sz="2400" smtClean="0"/>
              <a:t> = město v severní Africe, založené Foiničany, </a:t>
            </a:r>
          </a:p>
          <a:p>
            <a:pPr marL="419100" indent="-382588" eaLnBrk="1" hangingPunct="1">
              <a:buFont typeface="Wingdings 2" pitchFamily="18" charset="2"/>
              <a:buChar char=""/>
            </a:pPr>
            <a:endParaRPr lang="cs-CZ" sz="2200" smtClean="0"/>
          </a:p>
        </p:txBody>
      </p:sp>
      <p:pic>
        <p:nvPicPr>
          <p:cNvPr id="5" name="Picture 7" descr="File:First Punic War 264 BC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28688" y="2500313"/>
            <a:ext cx="7072312" cy="4181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928688" y="6429375"/>
            <a:ext cx="6929437" cy="230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900"/>
              <a:t>http://commons.wikimedia.org/wiki/File:First_Punic_War_264_BC.jpg?uselang=cs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75" y="214313"/>
            <a:ext cx="9001125" cy="3857625"/>
          </a:xfrm>
        </p:spPr>
        <p:txBody>
          <a:bodyPr/>
          <a:lstStyle/>
          <a:p>
            <a:pPr marL="419100" indent="-382588" eaLnBrk="1" hangingPunct="1">
              <a:buFont typeface="Wingdings 2" pitchFamily="18" charset="2"/>
              <a:buNone/>
            </a:pPr>
            <a:r>
              <a:rPr lang="cs-CZ" sz="3200" dirty="0" smtClean="0"/>
              <a:t>    </a:t>
            </a:r>
            <a:r>
              <a:rPr lang="cs-CZ" sz="2800" b="1" dirty="0" smtClean="0">
                <a:solidFill>
                  <a:srgbClr val="C00000"/>
                </a:solidFill>
              </a:rPr>
              <a:t>I. válka punská </a:t>
            </a:r>
          </a:p>
          <a:p>
            <a:pPr marL="419100" indent="-382588" eaLnBrk="1" hangingPunct="1">
              <a:buFont typeface="Wingdings 2" pitchFamily="18" charset="2"/>
              <a:buChar char=""/>
            </a:pPr>
            <a:r>
              <a:rPr lang="cs-CZ" sz="2800" dirty="0" smtClean="0"/>
              <a:t> římské vítězství na Sicílii,</a:t>
            </a:r>
          </a:p>
          <a:p>
            <a:pPr marL="419100" indent="-382588" eaLnBrk="1" hangingPunct="1">
              <a:buFont typeface="Wingdings 2" pitchFamily="18" charset="2"/>
              <a:buChar char=""/>
            </a:pPr>
            <a:r>
              <a:rPr lang="cs-CZ" sz="2800" dirty="0" smtClean="0"/>
              <a:t> Kartágo platí náhrady, ztrácí osady → Sicílie provincie Říma </a:t>
            </a:r>
          </a:p>
        </p:txBody>
      </p:sp>
      <p:pic>
        <p:nvPicPr>
          <p:cNvPr id="4" name="Picture 5" descr="File:1e Punische oorlog.sv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3563" y="2428875"/>
            <a:ext cx="8175625" cy="3857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1071563" y="6500813"/>
            <a:ext cx="4357687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900" dirty="0">
                <a:hlinkClick r:id="rId4"/>
              </a:rPr>
              <a:t>http://commons.wikimedia.org/wiki/File:1e_Punische_oorlog.svg?uselang=cs</a:t>
            </a:r>
            <a:r>
              <a:rPr lang="cs-CZ" sz="900" dirty="0"/>
              <a:t> citováno 20.3.2012</a:t>
            </a:r>
          </a:p>
          <a:p>
            <a:endParaRPr lang="cs-CZ" sz="900" dirty="0"/>
          </a:p>
          <a:p>
            <a:endParaRPr lang="cs-CZ" sz="9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42875" y="285750"/>
            <a:ext cx="7215188" cy="4214813"/>
          </a:xfrm>
        </p:spPr>
        <p:txBody>
          <a:bodyPr/>
          <a:lstStyle/>
          <a:p>
            <a:pPr marL="419100" indent="-382588" eaLnBrk="1" hangingPunct="1">
              <a:buFont typeface="Wingdings 2" pitchFamily="18" charset="2"/>
              <a:buNone/>
            </a:pPr>
            <a:r>
              <a:rPr lang="cs-CZ" sz="2800" smtClean="0"/>
              <a:t>     </a:t>
            </a:r>
            <a:r>
              <a:rPr lang="cs-CZ" sz="2800" b="1" smtClean="0">
                <a:solidFill>
                  <a:srgbClr val="C00000"/>
                </a:solidFill>
              </a:rPr>
              <a:t>II. válka punská </a:t>
            </a:r>
          </a:p>
          <a:p>
            <a:pPr marL="419100" indent="-382588" eaLnBrk="1" hangingPunct="1">
              <a:buFont typeface="Wingdings 2" pitchFamily="18" charset="2"/>
              <a:buChar char=""/>
            </a:pPr>
            <a:r>
              <a:rPr lang="cs-CZ" sz="2800" smtClean="0"/>
              <a:t> </a:t>
            </a:r>
            <a:r>
              <a:rPr lang="cs-CZ" sz="2800" b="1" smtClean="0">
                <a:solidFill>
                  <a:srgbClr val="874582"/>
                </a:solidFill>
              </a:rPr>
              <a:t>Hannibal</a:t>
            </a:r>
            <a:r>
              <a:rPr lang="cs-CZ" sz="2800" smtClean="0">
                <a:solidFill>
                  <a:srgbClr val="874582"/>
                </a:solidFill>
              </a:rPr>
              <a:t> -</a:t>
            </a:r>
            <a:r>
              <a:rPr lang="cs-CZ" sz="2800" smtClean="0"/>
              <a:t> kartáginský vojevůdce</a:t>
            </a:r>
          </a:p>
          <a:p>
            <a:pPr marL="419100" indent="-382588" eaLnBrk="1" hangingPunct="1">
              <a:buFont typeface="Wingdings 2" pitchFamily="18" charset="2"/>
              <a:buChar char=""/>
            </a:pPr>
            <a:r>
              <a:rPr lang="cs-CZ" sz="2800" smtClean="0"/>
              <a:t> tažení proti Římu z </a:t>
            </a:r>
            <a:r>
              <a:rPr lang="cs-CZ" sz="2800" b="1" smtClean="0">
                <a:solidFill>
                  <a:srgbClr val="874582"/>
                </a:solidFill>
              </a:rPr>
              <a:t>Hispánie</a:t>
            </a:r>
            <a:r>
              <a:rPr lang="cs-CZ" sz="2800" smtClean="0">
                <a:solidFill>
                  <a:srgbClr val="874582"/>
                </a:solidFill>
              </a:rPr>
              <a:t> </a:t>
            </a:r>
            <a:r>
              <a:rPr lang="cs-CZ" sz="2800" smtClean="0"/>
              <a:t>(Pyrenejský poloostrov, osada Nové Kartágo)</a:t>
            </a:r>
          </a:p>
          <a:p>
            <a:pPr marL="419100" indent="-382588" eaLnBrk="1" hangingPunct="1">
              <a:buFont typeface="Wingdings 2" pitchFamily="18" charset="2"/>
              <a:buChar char=""/>
            </a:pPr>
            <a:r>
              <a:rPr lang="cs-CZ" sz="2800" smtClean="0"/>
              <a:t> pochod přes Alpy (bojoví sloni)</a:t>
            </a:r>
          </a:p>
          <a:p>
            <a:pPr marL="419100" indent="-382588" eaLnBrk="1" hangingPunct="1">
              <a:buFont typeface="Wingdings 2" pitchFamily="18" charset="2"/>
              <a:buNone/>
            </a:pPr>
            <a:r>
              <a:rPr lang="cs-CZ" sz="2800" smtClean="0"/>
              <a:t> </a:t>
            </a:r>
            <a:endParaRPr lang="cs-CZ" smtClean="0"/>
          </a:p>
        </p:txBody>
      </p:sp>
      <p:pic>
        <p:nvPicPr>
          <p:cNvPr id="15363" name="Picture 5" descr="Soubor:HannibalTheCarthaginian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77088" y="142875"/>
            <a:ext cx="1800225" cy="2363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4" name="TextovéPole 4"/>
          <p:cNvSpPr txBox="1">
            <a:spLocks noChangeArrowheads="1"/>
          </p:cNvSpPr>
          <p:nvPr/>
        </p:nvSpPr>
        <p:spPr bwMode="auto">
          <a:xfrm>
            <a:off x="7143750" y="2571750"/>
            <a:ext cx="1857375" cy="784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900" dirty="0">
                <a:hlinkClick r:id="rId4"/>
              </a:rPr>
              <a:t>http://cs.wikipedia.org/wiki/Soubor:HannibalTheCarthaginian.jpg</a:t>
            </a:r>
            <a:endParaRPr lang="cs-CZ" sz="900" dirty="0"/>
          </a:p>
          <a:p>
            <a:r>
              <a:rPr lang="cs-CZ" sz="900" dirty="0"/>
              <a:t>citováno 20.3.2012</a:t>
            </a:r>
          </a:p>
          <a:p>
            <a:endParaRPr lang="cs-CZ" sz="900" dirty="0"/>
          </a:p>
          <a:p>
            <a:endParaRPr lang="cs-CZ" sz="900" dirty="0"/>
          </a:p>
        </p:txBody>
      </p:sp>
      <p:pic>
        <p:nvPicPr>
          <p:cNvPr id="7" name="Picture 2" descr="File:Hannibal3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85813" y="2781300"/>
            <a:ext cx="3286125" cy="3790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928688" y="6500813"/>
            <a:ext cx="3500437" cy="554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000" dirty="0">
                <a:hlinkClick r:id="rId7"/>
              </a:rPr>
              <a:t>http://en.wikipedia.org/wiki/File:Hannibal3.jpg</a:t>
            </a:r>
            <a:r>
              <a:rPr lang="cs-CZ" sz="1000" dirty="0"/>
              <a:t> citováno 20.3.2012</a:t>
            </a:r>
          </a:p>
          <a:p>
            <a:endParaRPr lang="cs-CZ" sz="1000" dirty="0"/>
          </a:p>
        </p:txBody>
      </p:sp>
      <p:pic>
        <p:nvPicPr>
          <p:cNvPr id="9" name="Picture 5" descr="Soubor:HannibalFrescoCapitolinec1510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643438" y="3286125"/>
            <a:ext cx="3929062" cy="294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4786313" y="6215063"/>
            <a:ext cx="3786187" cy="50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900" dirty="0">
                <a:hlinkClick r:id="rId10"/>
              </a:rPr>
              <a:t>http://cs.wikipedia.org/wiki/Soubor:HannibalFrescoCapitolinec1510.jpg</a:t>
            </a:r>
            <a:r>
              <a:rPr lang="cs-CZ" sz="900" dirty="0"/>
              <a:t> citováno 20.3.2012</a:t>
            </a:r>
          </a:p>
          <a:p>
            <a:endParaRPr lang="cs-CZ" sz="9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53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1536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153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53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153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15364" grpId="0"/>
      <p:bldP spid="8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0" y="-357188"/>
            <a:ext cx="8786813" cy="7215188"/>
          </a:xfrm>
        </p:spPr>
        <p:txBody>
          <a:bodyPr/>
          <a:lstStyle/>
          <a:p>
            <a:pPr marL="420624" indent="-384048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800" dirty="0" smtClean="0"/>
              <a:t>                                                   </a:t>
            </a:r>
          </a:p>
          <a:p>
            <a:pPr marL="420624" indent="-384048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800" dirty="0" smtClean="0"/>
              <a:t>vítězství </a:t>
            </a:r>
            <a:r>
              <a:rPr lang="cs-CZ" sz="2800" dirty="0" smtClean="0">
                <a:solidFill>
                  <a:srgbClr val="874582"/>
                </a:solidFill>
              </a:rPr>
              <a:t>u </a:t>
            </a:r>
            <a:r>
              <a:rPr lang="cs-CZ" sz="2800" dirty="0" err="1" smtClean="0">
                <a:solidFill>
                  <a:srgbClr val="874582"/>
                </a:solidFill>
              </a:rPr>
              <a:t>Trebia</a:t>
            </a:r>
            <a:r>
              <a:rPr lang="cs-CZ" sz="2800" dirty="0" smtClean="0">
                <a:solidFill>
                  <a:srgbClr val="874582"/>
                </a:solidFill>
              </a:rPr>
              <a:t>, </a:t>
            </a:r>
            <a:r>
              <a:rPr lang="cs-CZ" sz="2800" dirty="0" err="1" smtClean="0">
                <a:solidFill>
                  <a:srgbClr val="874582"/>
                </a:solidFill>
              </a:rPr>
              <a:t>Trasimenského</a:t>
            </a:r>
            <a:endParaRPr lang="cs-CZ" sz="2800" dirty="0" smtClean="0">
              <a:solidFill>
                <a:srgbClr val="874582"/>
              </a:solidFill>
            </a:endParaRPr>
          </a:p>
          <a:p>
            <a:pPr marL="420624" indent="-384048" eaLnBrk="1" fontAlgn="auto" hangingPunct="1">
              <a:spcAft>
                <a:spcPts val="0"/>
              </a:spcAft>
              <a:buNone/>
              <a:defRPr/>
            </a:pPr>
            <a:r>
              <a:rPr lang="cs-CZ" sz="2800" dirty="0" smtClean="0">
                <a:solidFill>
                  <a:srgbClr val="874582"/>
                </a:solidFill>
              </a:rPr>
              <a:t>    jezera </a:t>
            </a:r>
            <a:r>
              <a:rPr lang="cs-CZ" sz="2800" dirty="0" smtClean="0"/>
              <a:t>a </a:t>
            </a:r>
            <a:r>
              <a:rPr lang="cs-CZ" sz="2800" dirty="0" smtClean="0">
                <a:solidFill>
                  <a:srgbClr val="874582"/>
                </a:solidFill>
              </a:rPr>
              <a:t>u </a:t>
            </a:r>
            <a:r>
              <a:rPr lang="cs-CZ" sz="2800" dirty="0" err="1" smtClean="0">
                <a:solidFill>
                  <a:srgbClr val="874582"/>
                </a:solidFill>
              </a:rPr>
              <a:t>Cann</a:t>
            </a:r>
            <a:endParaRPr lang="cs-CZ" sz="2800" dirty="0" smtClean="0">
              <a:solidFill>
                <a:srgbClr val="874582"/>
              </a:solidFill>
            </a:endParaRPr>
          </a:p>
          <a:p>
            <a:pPr marL="420624" indent="-384048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endParaRPr lang="cs-CZ" sz="2800" dirty="0" smtClean="0"/>
          </a:p>
          <a:p>
            <a:pPr marL="420624" indent="-384048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800" dirty="0" smtClean="0"/>
              <a:t> r. 202 př.n.l. porážka </a:t>
            </a:r>
            <a:r>
              <a:rPr lang="cs-CZ" sz="2800" b="1" dirty="0" smtClean="0">
                <a:solidFill>
                  <a:srgbClr val="874582"/>
                </a:solidFill>
              </a:rPr>
              <a:t>u </a:t>
            </a:r>
            <a:r>
              <a:rPr lang="cs-CZ" sz="2800" b="1" dirty="0" err="1" smtClean="0">
                <a:solidFill>
                  <a:srgbClr val="874582"/>
                </a:solidFill>
              </a:rPr>
              <a:t>Zamy</a:t>
            </a:r>
            <a:r>
              <a:rPr lang="cs-CZ" sz="2800" dirty="0" smtClean="0">
                <a:solidFill>
                  <a:srgbClr val="874582"/>
                </a:solidFill>
              </a:rPr>
              <a:t> </a:t>
            </a:r>
            <a:r>
              <a:rPr lang="cs-CZ" sz="2800" dirty="0" smtClean="0"/>
              <a:t>v</a:t>
            </a:r>
          </a:p>
          <a:p>
            <a:pPr marL="420624" indent="-384048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800" dirty="0" smtClean="0"/>
              <a:t>      severní Africe </a:t>
            </a:r>
            <a:r>
              <a:rPr lang="cs-CZ" sz="2800" i="1" dirty="0" err="1" smtClean="0"/>
              <a:t>Scipiem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Africanem</a:t>
            </a:r>
            <a:r>
              <a:rPr lang="cs-CZ" sz="2800" dirty="0" smtClean="0"/>
              <a:t>  </a:t>
            </a:r>
          </a:p>
          <a:p>
            <a:pPr marL="420624" indent="-384048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800" dirty="0" smtClean="0"/>
              <a:t>→ Kartágo ztratilo Hispánii, donuceno zničit válečné loďstvo a platit válečné náhrady</a:t>
            </a:r>
          </a:p>
          <a:p>
            <a:pPr eaLnBrk="1" hangingPunct="1">
              <a:defRPr/>
            </a:pPr>
            <a:endParaRPr lang="cs-CZ" dirty="0"/>
          </a:p>
        </p:txBody>
      </p:sp>
      <p:pic>
        <p:nvPicPr>
          <p:cNvPr id="15365" name="Picture 5" descr="File:Battles second punic war-en.sv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625" y="3611563"/>
            <a:ext cx="5143500" cy="3246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6" name="TextovéPole 6"/>
          <p:cNvSpPr txBox="1">
            <a:spLocks noChangeArrowheads="1"/>
          </p:cNvSpPr>
          <p:nvPr/>
        </p:nvSpPr>
        <p:spPr bwMode="auto">
          <a:xfrm>
            <a:off x="428625" y="6357938"/>
            <a:ext cx="5000625" cy="554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000" dirty="0">
                <a:hlinkClick r:id="rId4"/>
              </a:rPr>
              <a:t>http://commons.wikimedia.org/wiki/File:Battles_second_punic_war</a:t>
            </a:r>
            <a:r>
              <a:rPr lang="cs-CZ" sz="1000" dirty="0"/>
              <a:t> citováno 20.3.2012</a:t>
            </a:r>
          </a:p>
          <a:p>
            <a:r>
              <a:rPr lang="cs-CZ" sz="1000" dirty="0"/>
              <a:t>-</a:t>
            </a:r>
            <a:r>
              <a:rPr lang="cs-CZ" sz="1000" dirty="0" err="1"/>
              <a:t>en.svg</a:t>
            </a:r>
            <a:r>
              <a:rPr lang="cs-CZ" sz="1000" dirty="0"/>
              <a:t>?</a:t>
            </a:r>
            <a:r>
              <a:rPr lang="cs-CZ" sz="1000" dirty="0" err="1"/>
              <a:t>uselang</a:t>
            </a:r>
            <a:r>
              <a:rPr lang="cs-CZ" sz="1000" dirty="0"/>
              <a:t>=</a:t>
            </a:r>
            <a:r>
              <a:rPr lang="cs-CZ" sz="1000" dirty="0" err="1"/>
              <a:t>cs</a:t>
            </a:r>
            <a:endParaRPr lang="cs-CZ" sz="1000" dirty="0"/>
          </a:p>
          <a:p>
            <a:endParaRPr lang="cs-CZ" sz="1000" dirty="0"/>
          </a:p>
        </p:txBody>
      </p:sp>
      <p:pic>
        <p:nvPicPr>
          <p:cNvPr id="7" name="Picture 2" descr="File:Zama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868988" y="0"/>
            <a:ext cx="3275012" cy="2670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>
            <a:spLocks noChangeArrowheads="1"/>
          </p:cNvSpPr>
          <p:nvPr/>
        </p:nvSpPr>
        <p:spPr bwMode="auto">
          <a:xfrm flipH="1">
            <a:off x="5929313" y="2143125"/>
            <a:ext cx="2643187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000" dirty="0">
                <a:hlinkClick r:id="rId7"/>
              </a:rPr>
              <a:t>http://en.wikipedia.org/wiki/File:Zama.jpg</a:t>
            </a:r>
            <a:r>
              <a:rPr lang="cs-CZ" sz="1000" dirty="0"/>
              <a:t> citováno 20.3.2012</a:t>
            </a:r>
          </a:p>
          <a:p>
            <a:endParaRPr lang="cs-CZ" sz="1000" dirty="0"/>
          </a:p>
          <a:p>
            <a:endParaRPr lang="cs-CZ" sz="1000" dirty="0"/>
          </a:p>
        </p:txBody>
      </p:sp>
      <p:pic>
        <p:nvPicPr>
          <p:cNvPr id="9" name="Picture 7" descr="File:Second Punic War Battles.gif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357938" y="3143250"/>
            <a:ext cx="2414587" cy="3714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6429375" y="6500813"/>
            <a:ext cx="22860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800" dirty="0">
                <a:hlinkClick r:id="rId10"/>
              </a:rPr>
              <a:t>http://commons.wikimedia.org/wiki/File:Second_Punic_War_Battles.gif?uselang=c</a:t>
            </a:r>
            <a:r>
              <a:rPr lang="cs-CZ" sz="800" dirty="0"/>
              <a:t> citováno 20.3.2012</a:t>
            </a:r>
          </a:p>
          <a:p>
            <a:r>
              <a:rPr lang="cs-CZ" sz="800" dirty="0"/>
              <a:t>s</a:t>
            </a:r>
          </a:p>
          <a:p>
            <a:endParaRPr lang="cs-CZ" sz="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53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53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53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53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2000"/>
                                        <p:tgtEl>
                                          <p:spTgt spid="153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15366" grpId="0"/>
      <p:bldP spid="8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0" y="285750"/>
            <a:ext cx="9144000" cy="6143625"/>
          </a:xfrm>
        </p:spPr>
        <p:txBody>
          <a:bodyPr/>
          <a:lstStyle/>
          <a:p>
            <a:pPr marL="420624" indent="-384048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400" i="1" dirty="0" smtClean="0"/>
              <a:t>      </a:t>
            </a:r>
            <a:r>
              <a:rPr lang="cs-CZ" sz="2800" dirty="0" smtClean="0">
                <a:solidFill>
                  <a:srgbClr val="C00000"/>
                </a:solidFill>
              </a:rPr>
              <a:t>III. válka punská (149-146 př.n.l.)</a:t>
            </a:r>
          </a:p>
          <a:p>
            <a:pPr marL="420624" indent="-384048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800" i="1" dirty="0" smtClean="0"/>
              <a:t> </a:t>
            </a:r>
            <a:r>
              <a:rPr lang="cs-CZ" sz="2800" dirty="0" smtClean="0"/>
              <a:t>„Ostatně soudím, že Kartágo</a:t>
            </a:r>
          </a:p>
          <a:p>
            <a:pPr marL="420624" indent="-384048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800" dirty="0" smtClean="0"/>
              <a:t>      musí být zničeno“ </a:t>
            </a:r>
          </a:p>
          <a:p>
            <a:pPr marL="420624" indent="-384048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endParaRPr lang="cs-CZ" sz="2800" dirty="0" smtClean="0"/>
          </a:p>
          <a:p>
            <a:pPr marL="420624" indent="-384048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endParaRPr lang="cs-CZ" sz="2800" dirty="0" smtClean="0"/>
          </a:p>
          <a:p>
            <a:pPr marL="420624" indent="-384048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endParaRPr lang="cs-CZ" sz="2800" dirty="0" smtClean="0"/>
          </a:p>
          <a:p>
            <a:pPr marL="420624" indent="-384048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endParaRPr lang="cs-CZ" sz="2800" dirty="0" smtClean="0"/>
          </a:p>
          <a:p>
            <a:pPr marL="420624" indent="-384048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endParaRPr lang="cs-CZ" sz="2800" dirty="0" smtClean="0"/>
          </a:p>
          <a:p>
            <a:pPr marL="420624" indent="-384048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800" dirty="0" smtClean="0"/>
              <a:t>                                        </a:t>
            </a:r>
          </a:p>
          <a:p>
            <a:pPr marL="420624" indent="-384048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800" dirty="0" smtClean="0"/>
              <a:t>                                                         Kartágo obleženo,  </a:t>
            </a:r>
          </a:p>
          <a:p>
            <a:pPr marL="420624" indent="-384048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800" dirty="0" smtClean="0"/>
              <a:t>                                                         pobořeno, spáleno a zem</a:t>
            </a:r>
          </a:p>
          <a:p>
            <a:pPr marL="420624" indent="-384048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800" dirty="0" smtClean="0"/>
              <a:t>                                                         posypána solí</a:t>
            </a:r>
          </a:p>
          <a:p>
            <a:pPr marL="420624" indent="-384048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endParaRPr lang="cs-CZ" sz="2800" dirty="0" smtClean="0"/>
          </a:p>
          <a:p>
            <a:pPr marL="420624" indent="-384048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endParaRPr lang="cs-CZ" sz="2800" dirty="0" smtClean="0"/>
          </a:p>
          <a:p>
            <a:pPr marL="420624" indent="-384048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endParaRPr lang="cs-CZ" sz="2800" dirty="0" smtClean="0"/>
          </a:p>
          <a:p>
            <a:pPr marL="420624" indent="-384048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endParaRPr lang="cs-CZ" sz="2800" dirty="0" smtClean="0"/>
          </a:p>
          <a:p>
            <a:pPr marL="420624" indent="-384048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endParaRPr lang="cs-CZ" sz="2800" dirty="0" smtClean="0"/>
          </a:p>
          <a:p>
            <a:pPr marL="420624" indent="-384048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800" dirty="0" smtClean="0"/>
              <a:t>                  </a:t>
            </a:r>
          </a:p>
          <a:p>
            <a:pPr eaLnBrk="1" hangingPunct="1">
              <a:defRPr/>
            </a:pPr>
            <a:r>
              <a:rPr lang="cs-CZ" sz="2800" dirty="0" smtClean="0"/>
              <a:t>             </a:t>
            </a:r>
            <a:endParaRPr lang="cs-CZ" sz="2800" dirty="0"/>
          </a:p>
        </p:txBody>
      </p:sp>
      <p:pic>
        <p:nvPicPr>
          <p:cNvPr id="24579" name="Picture 5" descr="File:Tercera Guerra Púnica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5750" y="1881188"/>
            <a:ext cx="4643438" cy="3875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580" name="TextovéPole 4"/>
          <p:cNvSpPr txBox="1">
            <a:spLocks noChangeArrowheads="1"/>
          </p:cNvSpPr>
          <p:nvPr/>
        </p:nvSpPr>
        <p:spPr bwMode="auto">
          <a:xfrm>
            <a:off x="428625" y="5786438"/>
            <a:ext cx="4071938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100" dirty="0">
                <a:hlinkClick r:id="rId4"/>
              </a:rPr>
              <a:t>http://commons.wikimedia.org/wiki/File:Tercera_Guerra_P%C3%BAnica.jpg?uselang=cs</a:t>
            </a:r>
            <a:r>
              <a:rPr lang="cs-CZ" sz="1100" dirty="0"/>
              <a:t> citováno 20.3.2012</a:t>
            </a:r>
          </a:p>
          <a:p>
            <a:endParaRPr lang="cs-CZ" sz="1100" dirty="0"/>
          </a:p>
          <a:p>
            <a:endParaRPr lang="cs-CZ" sz="1100" dirty="0"/>
          </a:p>
        </p:txBody>
      </p:sp>
      <p:pic>
        <p:nvPicPr>
          <p:cNvPr id="5" name="Picture 5" descr="Soubor:Carthage column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 l="32500"/>
          <a:stretch>
            <a:fillRect/>
          </a:stretch>
        </p:blipFill>
        <p:spPr bwMode="auto">
          <a:xfrm>
            <a:off x="5572125" y="1071563"/>
            <a:ext cx="3151188" cy="3500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5643563" y="4429125"/>
            <a:ext cx="3214687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900" dirty="0">
                <a:hlinkClick r:id="rId7"/>
              </a:rPr>
              <a:t>http://cs.wikipedia.org/wiki/Soubor:Carthage_column.JPG</a:t>
            </a:r>
            <a:r>
              <a:rPr lang="cs-CZ" sz="900" dirty="0"/>
              <a:t> citováno 20.3.2012</a:t>
            </a:r>
          </a:p>
          <a:p>
            <a:endParaRPr lang="cs-CZ" sz="900" dirty="0"/>
          </a:p>
          <a:p>
            <a:endParaRPr lang="cs-CZ" sz="9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45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45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45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45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2000"/>
                                        <p:tgtEl>
                                          <p:spTgt spid="245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24580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908720"/>
            <a:ext cx="8496944" cy="4392488"/>
          </a:xfrm>
        </p:spPr>
        <p:txBody>
          <a:bodyPr/>
          <a:lstStyle/>
          <a:p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Hanibal vyrazil z Hispánie s                         vojáky.</a:t>
            </a:r>
          </a:p>
          <a:p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Do Alp napochodovalo                                 vojáků.</a:t>
            </a:r>
          </a:p>
          <a:p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Alpy překonalo pouze                        mužů.</a:t>
            </a:r>
          </a:p>
          <a:p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Denní ztráty činily přibližně                        mužů.</a:t>
            </a:r>
          </a:p>
          <a:p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V bitvě u </a:t>
            </a:r>
            <a:r>
              <a:rPr lang="cs-CZ" dirty="0" err="1" smtClean="0">
                <a:solidFill>
                  <a:schemeClr val="accent5">
                    <a:lumMod val="50000"/>
                  </a:schemeClr>
                </a:solidFill>
              </a:rPr>
              <a:t>Cann</a:t>
            </a:r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  se střetli  s                         Římanů.</a:t>
            </a:r>
          </a:p>
          <a:p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Římské ztráty u </a:t>
            </a:r>
            <a:r>
              <a:rPr lang="cs-CZ" dirty="0" err="1" smtClean="0">
                <a:solidFill>
                  <a:schemeClr val="accent5">
                    <a:lumMod val="50000"/>
                  </a:schemeClr>
                </a:solidFill>
              </a:rPr>
              <a:t>Cann</a:t>
            </a:r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 čítaly                       mužů.</a:t>
            </a:r>
          </a:p>
          <a:p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Podle pravidel starověkého válečnictví měl poražený kapitulovat po                  prohrách.</a:t>
            </a:r>
          </a:p>
          <a:p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Během           let bojů byl Hanibal poražen            krát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61230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Punské války v číslech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7584" y="5445224"/>
            <a:ext cx="792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16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27584" y="5949280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1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691680" y="5445224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100 000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907704" y="5949280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50 000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203848" y="5949280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85 000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788024" y="5373216"/>
            <a:ext cx="9361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3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508104" y="5373216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25 000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860032" y="5949280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1 000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164288" y="5445224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60 000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0243 -0.06482 L 0.35451 -0.66343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6" y="-29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6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1545 -0.21181 L 0.2493 -0.67385 " pathEditMode="relative" rAng="0" ptsTypes="AA">
                                      <p:cBhvr>
                                        <p:cTn id="20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7" y="-2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5" dur="2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302 -0.18056 L -0.14445 -0.51644 " pathEditMode="relative" rAng="0" ptsTypes="AA">
                                      <p:cBhvr>
                                        <p:cTn id="29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9" y="-16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4" dur="2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903 -0.08588 L 0.046 -0.52686 " pathEditMode="relative" rAng="0" ptsTypes="AA">
                                      <p:cBhvr>
                                        <p:cTn id="38" dur="2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" y="-22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3" dur="2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399 -0.03357 L 0.15364 -0.45371 " pathEditMode="relative" rAng="0" ptsTypes="AA">
                                      <p:cBhvr>
                                        <p:cTn id="4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5" y="-21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2" dur="2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42 -0.03333 L -0.2625 -0.31689 " pathEditMode="relative" ptsTypes="AA">
                                      <p:cBhvr>
                                        <p:cTn id="56" dur="2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61" dur="2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1.48148E-6 L -0.20504 -0.16991 " pathEditMode="relative" rAng="0" ptsTypes="AA">
                                      <p:cBhvr>
                                        <p:cTn id="65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3" y="-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0" dur="2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6701 -0.05463 L 0.09861 -0.1176 " pathEditMode="relative" rAng="0" ptsTypes="AA">
                                      <p:cBhvr>
                                        <p:cTn id="7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" y="-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632 -0.02292 L 0.67744 -0.18056 " pathEditMode="relative" rAng="0" ptsTypes="AA">
                                      <p:cBhvr>
                                        <p:cTn id="7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7" y="-7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  <p:bldP spid="5" grpId="0"/>
      <p:bldP spid="6" grpId="0"/>
      <p:bldP spid="7" grpId="0"/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Zástupný symbol pro obsah 1"/>
          <p:cNvSpPr>
            <a:spLocks noGrp="1"/>
          </p:cNvSpPr>
          <p:nvPr>
            <p:ph idx="1"/>
          </p:nvPr>
        </p:nvSpPr>
        <p:spPr>
          <a:xfrm>
            <a:off x="179512" y="1524000"/>
            <a:ext cx="8507288" cy="4572000"/>
          </a:xfrm>
        </p:spPr>
        <p:txBody>
          <a:bodyPr/>
          <a:lstStyle/>
          <a:p>
            <a:r>
              <a:rPr lang="cs-CZ" sz="1400" dirty="0" smtClean="0">
                <a:hlinkClick r:id="rId2"/>
              </a:rPr>
              <a:t>http://commons.wikimedia.org/wiki/File:1e_Punische_oorlog.svg?uselang=cs</a:t>
            </a:r>
            <a:r>
              <a:rPr lang="cs-CZ" sz="1400" dirty="0" smtClean="0"/>
              <a:t> citováno 20.3.2012</a:t>
            </a:r>
          </a:p>
          <a:p>
            <a:r>
              <a:rPr lang="cs-CZ" sz="1400" dirty="0" smtClean="0">
                <a:hlinkClick r:id="rId3"/>
              </a:rPr>
              <a:t>http://cs.wikipedia.org/wiki/Soubor:HannibalTheCarthaginian.jpg</a:t>
            </a:r>
            <a:endParaRPr lang="cs-CZ" sz="1400" dirty="0" smtClean="0"/>
          </a:p>
          <a:p>
            <a:r>
              <a:rPr lang="cs-CZ" sz="1400" dirty="0" smtClean="0"/>
              <a:t>citováno 20.3.2012</a:t>
            </a:r>
          </a:p>
          <a:p>
            <a:r>
              <a:rPr lang="cs-CZ" sz="1400" dirty="0" smtClean="0">
                <a:hlinkClick r:id="rId4"/>
              </a:rPr>
              <a:t>http://en.wikipedia.org/wiki/File:Hannibal3.jpg</a:t>
            </a:r>
            <a:r>
              <a:rPr lang="cs-CZ" sz="1400" dirty="0" smtClean="0"/>
              <a:t> citováno 20.3.2012</a:t>
            </a:r>
          </a:p>
          <a:p>
            <a:r>
              <a:rPr lang="cs-CZ" sz="1400" dirty="0" smtClean="0">
                <a:hlinkClick r:id="rId5"/>
              </a:rPr>
              <a:t>http://cs.wikipedia.org/wiki/Soubor:HannibalFrescoCapitolinec1510.jpg</a:t>
            </a:r>
            <a:r>
              <a:rPr lang="cs-CZ" sz="1400" dirty="0" smtClean="0"/>
              <a:t> citováno 20.3.2012</a:t>
            </a:r>
          </a:p>
          <a:p>
            <a:r>
              <a:rPr lang="cs-CZ" sz="1400" dirty="0" smtClean="0">
                <a:hlinkClick r:id="rId6"/>
              </a:rPr>
              <a:t>http://en.wikipedia.org/wiki/File:Zama.jpg</a:t>
            </a:r>
            <a:r>
              <a:rPr lang="cs-CZ" sz="1400" dirty="0" smtClean="0"/>
              <a:t> citováno 20.3.2012</a:t>
            </a:r>
          </a:p>
          <a:p>
            <a:r>
              <a:rPr lang="cs-CZ" sz="1400" dirty="0" smtClean="0">
                <a:hlinkClick r:id="rId7"/>
              </a:rPr>
              <a:t>http://commons.wikimedia.org/wiki/File:Second_Punic_War_Battles.gif?uselang=c</a:t>
            </a:r>
            <a:r>
              <a:rPr lang="cs-CZ" sz="1400" dirty="0" smtClean="0"/>
              <a:t> citováno 20.3.2012</a:t>
            </a:r>
          </a:p>
          <a:p>
            <a:r>
              <a:rPr lang="cs-CZ" sz="1400" dirty="0" smtClean="0">
                <a:hlinkClick r:id="rId8"/>
              </a:rPr>
              <a:t>http://commons.wikimedia.org/wiki/File:Battles_second_punic_war</a:t>
            </a:r>
            <a:r>
              <a:rPr lang="cs-CZ" sz="1400" dirty="0" smtClean="0"/>
              <a:t> citováno 20.3.2012</a:t>
            </a:r>
          </a:p>
          <a:p>
            <a:r>
              <a:rPr lang="cs-CZ" sz="1400" dirty="0" smtClean="0"/>
              <a:t>-</a:t>
            </a:r>
            <a:r>
              <a:rPr lang="cs-CZ" sz="1400" dirty="0" err="1" smtClean="0"/>
              <a:t>en.svg</a:t>
            </a:r>
            <a:r>
              <a:rPr lang="cs-CZ" sz="1400" dirty="0" smtClean="0"/>
              <a:t>?</a:t>
            </a:r>
            <a:r>
              <a:rPr lang="cs-CZ" sz="1400" dirty="0" err="1" smtClean="0"/>
              <a:t>uselang</a:t>
            </a:r>
            <a:r>
              <a:rPr lang="cs-CZ" sz="1400" dirty="0" smtClean="0"/>
              <a:t>=</a:t>
            </a:r>
            <a:r>
              <a:rPr lang="cs-CZ" sz="1400" dirty="0" err="1" smtClean="0"/>
              <a:t>cs</a:t>
            </a:r>
            <a:endParaRPr lang="cs-CZ" sz="1400" dirty="0" smtClean="0"/>
          </a:p>
          <a:p>
            <a:r>
              <a:rPr lang="cs-CZ" sz="1400" dirty="0" smtClean="0">
                <a:hlinkClick r:id="rId9"/>
              </a:rPr>
              <a:t>http://commons.wikimedia.org/wiki/File:Tercera_Guerra_P%C3%BAnica.jpg?uselang=cs</a:t>
            </a:r>
            <a:r>
              <a:rPr lang="cs-CZ" sz="1400" dirty="0" smtClean="0"/>
              <a:t> citováno 20.3.2012</a:t>
            </a:r>
          </a:p>
          <a:p>
            <a:r>
              <a:rPr lang="cs-CZ" sz="1400" dirty="0" smtClean="0">
                <a:hlinkClick r:id="rId10"/>
              </a:rPr>
              <a:t>http://cs.wikipedia.org/wiki/Soubor:Carthage_column.JPG</a:t>
            </a:r>
            <a:r>
              <a:rPr lang="cs-CZ" sz="1400" dirty="0" smtClean="0"/>
              <a:t> citováno 20.3.2012</a:t>
            </a:r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r>
              <a:rPr lang="cs-CZ" sz="1400" dirty="0" smtClean="0"/>
              <a:t>s</a:t>
            </a:r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847708"/>
          </a:xfrm>
        </p:spPr>
        <p:txBody>
          <a:bodyPr/>
          <a:lstStyle/>
          <a:p>
            <a:pPr>
              <a:defRPr/>
            </a:pPr>
            <a:r>
              <a:rPr lang="cs-CZ" smtClean="0"/>
              <a:t>použité zdroje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Vlastní 4">
      <a:dk1>
        <a:srgbClr val="FFC000"/>
      </a:dk1>
      <a:lt1>
        <a:sysClr val="window" lastClr="FFFFFF"/>
      </a:lt1>
      <a:dk2>
        <a:srgbClr val="FFFF00"/>
      </a:dk2>
      <a:lt2>
        <a:srgbClr val="E7DEC9"/>
      </a:lt2>
      <a:accent1>
        <a:srgbClr val="C32D2E"/>
      </a:accent1>
      <a:accent2>
        <a:srgbClr val="FEB80A"/>
      </a:accent2>
      <a:accent3>
        <a:srgbClr val="C32D2E"/>
      </a:accent3>
      <a:accent4>
        <a:srgbClr val="FFFF00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545</TotalTime>
  <Words>344</Words>
  <Application>Microsoft Office PowerPoint</Application>
  <PresentationFormat>Předvádění na obrazovce (4:3)</PresentationFormat>
  <Paragraphs>94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Papír</vt:lpstr>
      <vt:lpstr>Název školy: ZŠ Klášterec nad Ohří, Krátká 676 Autor: Lenka Špillerová Název materiálu: VY_32_INOVACE_17-35_Punské války Číslo projektu: CZ.1.07/1.4.00/21.1115  </vt:lpstr>
      <vt:lpstr>Punské války</vt:lpstr>
      <vt:lpstr>Snímek 3</vt:lpstr>
      <vt:lpstr>Snímek 4</vt:lpstr>
      <vt:lpstr>Snímek 5</vt:lpstr>
      <vt:lpstr>Snímek 6</vt:lpstr>
      <vt:lpstr>Snímek 7</vt:lpstr>
      <vt:lpstr>Punské války v číslech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Období republiky (od r.510 př.n.l) </dc:title>
  <cp:lastModifiedBy>Uživatel</cp:lastModifiedBy>
  <cp:revision>36</cp:revision>
  <dcterms:modified xsi:type="dcterms:W3CDTF">2012-06-15T22:44:51Z</dcterms:modified>
</cp:coreProperties>
</file>