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98" r:id="rId2"/>
    <p:sldId id="256" r:id="rId3"/>
    <p:sldId id="277" r:id="rId4"/>
    <p:sldId id="281" r:id="rId5"/>
    <p:sldId id="286" r:id="rId6"/>
    <p:sldId id="271" r:id="rId7"/>
    <p:sldId id="260" r:id="rId8"/>
    <p:sldId id="263" r:id="rId9"/>
    <p:sldId id="264" r:id="rId10"/>
    <p:sldId id="289" r:id="rId11"/>
    <p:sldId id="299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008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ED9BD-CE4D-40D3-8811-BF7FA6FF3D3D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481A1-6B6E-48EA-B6E5-6E51E5A92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B84B5-44E2-4A31-9D25-A1617EA62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9994F-EFBE-4A8E-86B5-D5320138F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FBF4E-E449-45B7-AF42-298D17710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EDD21-126A-4A55-882C-C3F9AF6C5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AF7CB-DC0B-4BA0-9E6B-81AF9B6AFF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BE4F5-D4E2-411B-AE3D-4E4BA76B2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22C4C-4DB5-40D4-AEEC-A7A6422AE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408CD-CC90-4EC1-8521-0A31BBEDD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43827-F7D4-484E-A7EE-32D86BD82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15D16-161A-4D92-BF1C-1B4C14B69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145E4-A6D1-44A1-91F0-F3C7D7F3FE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ECD3DB50-FE33-483F-9179-742DAC5CE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7" r:id="rId1"/>
    <p:sldLayoutId id="2147483899" r:id="rId2"/>
    <p:sldLayoutId id="2147483908" r:id="rId3"/>
    <p:sldLayoutId id="2147483900" r:id="rId4"/>
    <p:sldLayoutId id="2147483909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file:///\\upload.wikimedia.org\wikipedia\commons\3\35\Rome-portal.pn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iki/File:Rome-portal.png?uselang=c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7/Hadrian's_wall_at_Greenhead_Lough.jpg" TargetMode="External"/><Relationship Id="rId13" Type="http://schemas.openxmlformats.org/officeDocument/2006/relationships/image" Target="../media/image13.jpeg"/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12" Type="http://schemas.openxmlformats.org/officeDocument/2006/relationships/hyperlink" Target="//upload.wikimedia.org/wikipedia/commons/d/d9/Via_appia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f\fa\Temple_of_Antoninus_and_Faustina_3D.jpg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9.jpeg"/><Relationship Id="rId10" Type="http://schemas.openxmlformats.org/officeDocument/2006/relationships/hyperlink" Target="file:///\\upload.wikimedia.org\wikipedia\commons\0\0a\Vettii2.jpg" TargetMode="External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9/Tomar_December_2008-4.jpg" TargetMode="External"/><Relationship Id="rId3" Type="http://schemas.openxmlformats.org/officeDocument/2006/relationships/hyperlink" Target="http://cs.wikipedia.org/wiki/Soubor:Pont_du_gard.jpg" TargetMode="External"/><Relationship Id="rId7" Type="http://schemas.openxmlformats.org/officeDocument/2006/relationships/image" Target="../media/image15.jpeg"/><Relationship Id="rId2" Type="http://schemas.openxmlformats.org/officeDocument/2006/relationships/hyperlink" Target="http://cs.wikipedia.org/wiki/Soubor:Roman_aqueduct_Tarrago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3/Pont_du_gard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3/31/Roman_aqueduct_Tarragona.jpg" TargetMode="External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0/Circus_Max_1978_2.jpg" TargetMode="External"/><Relationship Id="rId2" Type="http://schemas.openxmlformats.org/officeDocument/2006/relationships/hyperlink" Target="http://en.wikipedia.org/wiki/File:Circus_Max_1978_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file:///\\upload.wikimedia.org\wikipedia\commons\d\d1\Roma06(js).jpg" TargetMode="External"/><Relationship Id="rId3" Type="http://schemas.openxmlformats.org/officeDocument/2006/relationships/hyperlink" Target="file:///\\upload.wikimedia.org\wikipedia\commons\2\20\Colosseopiranesi.jpg" TargetMode="External"/><Relationship Id="rId7" Type="http://schemas.openxmlformats.org/officeDocument/2006/relationships/image" Target="../media/image20.jpeg"/><Relationship Id="rId2" Type="http://schemas.openxmlformats.org/officeDocument/2006/relationships/hyperlink" Target="http://commons.wikimedia.org/wiki/File:Colosseopiranesi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9\99\Rome_Colosseum_interior.jpg" TargetMode="External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2.jpeg"/><Relationship Id="rId7" Type="http://schemas.openxmlformats.org/officeDocument/2006/relationships/hyperlink" Target="file:///\\upload.wikimedia.org\wikipedia\commons\9\94\Romaantiga8ic9.jpg" TargetMode="External"/><Relationship Id="rId2" Type="http://schemas.openxmlformats.org/officeDocument/2006/relationships/hyperlink" Target="file:///\\upload.wikimedia.org\wikipedia\commons\d\de\Basilica_Jul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hyperlink" Target="file:///\\upload.wikimedia.org\wikipedia\commons\8\81\Roman_forum_sketch_up_model.png" TargetMode="External"/><Relationship Id="rId10" Type="http://schemas.openxmlformats.org/officeDocument/2006/relationships/image" Target="../media/image25.jpeg"/><Relationship Id="rId4" Type="http://schemas.openxmlformats.org/officeDocument/2006/relationships/hyperlink" Target="http://commons.wikimedia.org/wiki/File:Basilica_Julia.jpg?uselang=cs" TargetMode="External"/><Relationship Id="rId9" Type="http://schemas.openxmlformats.org/officeDocument/2006/relationships/hyperlink" Target="//upload.wikimedia.org/wikipedia/commons/6/66/ForumRomana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4\4c\Temple_of_Vesta_3D.jpg" TargetMode="External"/><Relationship Id="rId2" Type="http://schemas.openxmlformats.org/officeDocument/2006/relationships/hyperlink" Target="http://commons.wikimedia.org/wiki/File:Temple_of_Vesta_3D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5/Koren_GR-Athen_Akropolis_.jpg" TargetMode="External"/><Relationship Id="rId3" Type="http://schemas.openxmlformats.org/officeDocument/2006/relationships/hyperlink" Target="file:///\\upload.wikimedia.org\wikipedia\commons\d\d3\The_Roman_mosaic-floored_edifice_of_Tomis_-_detail.jpg" TargetMode="External"/><Relationship Id="rId7" Type="http://schemas.openxmlformats.org/officeDocument/2006/relationships/hyperlink" Target="http://cs.wikipedia.org/wiki/Soubor:August_Pio-Clementino_Inv259.jpg" TargetMode="External"/><Relationship Id="rId12" Type="http://schemas.openxmlformats.org/officeDocument/2006/relationships/hyperlink" Target="http://cs.wikipedia.org/wiki/Soubor:Fresque_Mithraeum_Marino.jpg" TargetMode="External"/><Relationship Id="rId2" Type="http://schemas.openxmlformats.org/officeDocument/2006/relationships/hyperlink" Target="http://commons.wikimedia.org/wiki/File:The_Roman_mosaic-floored_edifice_of_Tomis_-_detail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11" Type="http://schemas.openxmlformats.org/officeDocument/2006/relationships/image" Target="../media/image30.jpeg"/><Relationship Id="rId5" Type="http://schemas.openxmlformats.org/officeDocument/2006/relationships/hyperlink" Target="file:///\\upload.wikimedia.org\wikipedia\commons\2\22\August_Pio-Clementino_Inv259.jpg" TargetMode="External"/><Relationship Id="rId10" Type="http://schemas.openxmlformats.org/officeDocument/2006/relationships/hyperlink" Target="//upload.wikimedia.org/wikipedia/commons/8/8e/Fresque_Mithraeum_Marino.jpg" TargetMode="External"/><Relationship Id="rId4" Type="http://schemas.openxmlformats.org/officeDocument/2006/relationships/image" Target="../media/image27.jpeg"/><Relationship Id="rId9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d/Ancient_Times,_Roman._-_016_-_Costumes_of_All_Nations_(1882).JPG" TargetMode="External"/><Relationship Id="rId3" Type="http://schemas.openxmlformats.org/officeDocument/2006/relationships/image" Target="../media/image31.jpeg"/><Relationship Id="rId7" Type="http://schemas.openxmlformats.org/officeDocument/2006/relationships/hyperlink" Target="http://commons.wikimedia.org/wiki/File:Dr%C3%A4kt,_Romare,_Nordisk_familjebok.png?uselang=cs" TargetMode="External"/><Relationship Id="rId2" Type="http://schemas.openxmlformats.org/officeDocument/2006/relationships/hyperlink" Target="//upload.wikimedia.org/wikipedia/commons/8/85/CIL_IX_5439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hyperlink" Target="file:///\\upload.wikimedia.org\wikipedia\commons\9\92\Dr%25C3%25A4kt,_Romare,_Nordisk_familjebok.png" TargetMode="External"/><Relationship Id="rId10" Type="http://schemas.openxmlformats.org/officeDocument/2006/relationships/hyperlink" Target="http://commons.wikimedia.org/wiki/File:Ancient_Times,_Roman._-_016_-_Costumes_of_All_Nations_(1882).JPG" TargetMode="External"/><Relationship Id="rId4" Type="http://schemas.openxmlformats.org/officeDocument/2006/relationships/hyperlink" Target="http://en.wikipedia.org/wiki/File:CIL_IX_5439_.jpg" TargetMode="External"/><Relationship Id="rId9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nt_du_gard.jpg" TargetMode="External"/><Relationship Id="rId13" Type="http://schemas.openxmlformats.org/officeDocument/2006/relationships/hyperlink" Target="http://commons.wikimedia.org/wiki/File:Roman_forum_sketch_up_model.png?uselang=cs" TargetMode="External"/><Relationship Id="rId18" Type="http://schemas.openxmlformats.org/officeDocument/2006/relationships/hyperlink" Target="http://upload.wikimedia.org/wikipedia/commons/0/0e/Hadrians_Wall_map.png%20citov&#225;no%205.4.2012" TargetMode="External"/><Relationship Id="rId3" Type="http://schemas.openxmlformats.org/officeDocument/2006/relationships/hyperlink" Target="http://commons.wikimedia.org/wiki/File:Dr%C3%A4kt,_Romare,_Nordisk_familjebok.png?uselang=cs" TargetMode="External"/><Relationship Id="rId7" Type="http://schemas.openxmlformats.org/officeDocument/2006/relationships/hyperlink" Target="http://cs.wikipedia.org/wiki/Soubor:Roman_aqueduct_Tarragona.jpg" TargetMode="External"/><Relationship Id="rId12" Type="http://schemas.openxmlformats.org/officeDocument/2006/relationships/hyperlink" Target="http://commons.wikimedia.org/wiki/File:Basilica_Julia.jpg?uselang=cs" TargetMode="External"/><Relationship Id="rId17" Type="http://schemas.openxmlformats.org/officeDocument/2006/relationships/hyperlink" Target="http://commons.wikimedia.org/wiki/File:Temple_of_Antoninus_and_Faustina_3D.jpg?uselang=cs" TargetMode="External"/><Relationship Id="rId2" Type="http://schemas.openxmlformats.org/officeDocument/2006/relationships/hyperlink" Target="http://office.microsoft.com/cs-cz" TargetMode="External"/><Relationship Id="rId16" Type="http://schemas.openxmlformats.org/officeDocument/2006/relationships/hyperlink" Target="http://commons.wikimedia.org/wiki/File:Temple_of_Vesta_3D.jpg?uselang=cs" TargetMode="External"/><Relationship Id="rId20" Type="http://schemas.openxmlformats.org/officeDocument/2006/relationships/hyperlink" Target="http://cs.wikipedia.org/wiki/Soubor:Vettii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ma06(js).jpg" TargetMode="External"/><Relationship Id="rId11" Type="http://schemas.openxmlformats.org/officeDocument/2006/relationships/hyperlink" Target="http://cs.wikipedia.org/wiki/Soubor:Rome_Colosseum_interior.jpg" TargetMode="External"/><Relationship Id="rId5" Type="http://schemas.openxmlformats.org/officeDocument/2006/relationships/hyperlink" Target="http://commons.wikimedia.org/wiki/File:Rome-portal.png?uselang=cs" TargetMode="External"/><Relationship Id="rId15" Type="http://schemas.openxmlformats.org/officeDocument/2006/relationships/hyperlink" Target="http://cs.wikipedia.org/wiki/Soubor:ForumRomana1.jpg" TargetMode="External"/><Relationship Id="rId10" Type="http://schemas.openxmlformats.org/officeDocument/2006/relationships/hyperlink" Target="http://commons.wikimedia.org/wiki/File:Colosseopiranesi.jpg?uselang=cs" TargetMode="External"/><Relationship Id="rId19" Type="http://schemas.openxmlformats.org/officeDocument/2006/relationships/hyperlink" Target="http://cs.wikipedia.org/wiki/Soubor:August_Pio-Clementino_Inv259.jpg" TargetMode="External"/><Relationship Id="rId4" Type="http://schemas.openxmlformats.org/officeDocument/2006/relationships/hyperlink" Target="http://cs.wikipedia.org/wiki/Soubor:Fresque_Mithraeum_Marino.jpg" TargetMode="External"/><Relationship Id="rId9" Type="http://schemas.openxmlformats.org/officeDocument/2006/relationships/hyperlink" Target="http://en.wikipedia.org/wiki/File:Circus_Max_1978_2.jpg" TargetMode="External"/><Relationship Id="rId14" Type="http://schemas.openxmlformats.org/officeDocument/2006/relationships/hyperlink" Target="http://commons.wikimedia.org/wiki/File:Romaantiga8ic9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123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20" y="500043"/>
            <a:ext cx="8174712" cy="2428896"/>
          </a:xfrm>
        </p:spPr>
        <p:txBody>
          <a:bodyPr/>
          <a:lstStyle/>
          <a:p>
            <a:pPr algn="l">
              <a:defRPr/>
            </a:pP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dirty="0" err="1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VY_32_INOVACE_20-35_Kulturní odkaz starověkého Říma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/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k výkladu a procvičení učiva.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1433513"/>
            <a:ext cx="8305800" cy="1981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Římské umění, kultura a architektura</a:t>
            </a:r>
            <a:endParaRPr lang="cs-CZ"/>
          </a:p>
        </p:txBody>
      </p:sp>
      <p:pic>
        <p:nvPicPr>
          <p:cNvPr id="5123" name="Picture 5" descr="File:Rome-portal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3857625"/>
            <a:ext cx="7620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547664" y="5805264"/>
            <a:ext cx="614362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hlinkClick r:id="rId4"/>
              </a:rPr>
              <a:t>http://commons.wikimedia.org/wiki/File:Rome-portal.png?uselang=cs</a:t>
            </a:r>
            <a:r>
              <a:rPr lang="cs-CZ" sz="1100" dirty="0"/>
              <a:t> citováno 6.4.2012</a:t>
            </a:r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051720" y="1125538"/>
            <a:ext cx="6949405" cy="446405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z="2800" dirty="0" smtClean="0"/>
              <a:t> akvadukt ( přivádí vodu do města)</a:t>
            </a:r>
          </a:p>
          <a:p>
            <a:pPr>
              <a:spcBef>
                <a:spcPct val="0"/>
              </a:spcBef>
            </a:pPr>
            <a:r>
              <a:rPr lang="cs-CZ" sz="2800" dirty="0" smtClean="0"/>
              <a:t> chrám </a:t>
            </a:r>
          </a:p>
          <a:p>
            <a:pPr>
              <a:spcBef>
                <a:spcPct val="0"/>
              </a:spcBef>
            </a:pPr>
            <a:r>
              <a:rPr lang="cs-CZ" sz="2800" dirty="0" smtClean="0"/>
              <a:t> silnice </a:t>
            </a:r>
            <a:r>
              <a:rPr lang="cs-CZ" sz="2800" i="1" dirty="0" smtClean="0"/>
              <a:t>(Via </a:t>
            </a:r>
            <a:r>
              <a:rPr lang="cs-CZ" sz="2800" i="1" dirty="0" err="1" smtClean="0"/>
              <a:t>Appia</a:t>
            </a:r>
            <a:r>
              <a:rPr lang="cs-CZ" sz="2800" i="1" dirty="0" smtClean="0"/>
              <a:t>)</a:t>
            </a:r>
          </a:p>
          <a:p>
            <a:pPr>
              <a:spcBef>
                <a:spcPct val="0"/>
              </a:spcBef>
            </a:pPr>
            <a:r>
              <a:rPr lang="cs-CZ" sz="2800" i="1" dirty="0" smtClean="0"/>
              <a:t> </a:t>
            </a:r>
            <a:r>
              <a:rPr lang="cs-CZ" sz="2800" dirty="0" smtClean="0"/>
              <a:t>atriový dům</a:t>
            </a:r>
          </a:p>
          <a:p>
            <a:pPr>
              <a:spcBef>
                <a:spcPct val="0"/>
              </a:spcBef>
            </a:pPr>
            <a:r>
              <a:rPr lang="cs-CZ" sz="2800" dirty="0" smtClean="0"/>
              <a:t> amfiteátry – </a:t>
            </a:r>
            <a:r>
              <a:rPr lang="cs-CZ" sz="2800" i="1" dirty="0" smtClean="0"/>
              <a:t>Koloseum</a:t>
            </a:r>
          </a:p>
          <a:p>
            <a:pPr>
              <a:spcBef>
                <a:spcPct val="0"/>
              </a:spcBef>
            </a:pPr>
            <a:r>
              <a:rPr lang="cs-CZ" sz="2800" i="1" dirty="0" smtClean="0"/>
              <a:t> </a:t>
            </a:r>
            <a:r>
              <a:rPr lang="cs-CZ" sz="2800" dirty="0" smtClean="0"/>
              <a:t>vítězné oblouky </a:t>
            </a:r>
          </a:p>
          <a:p>
            <a:pPr>
              <a:spcBef>
                <a:spcPct val="0"/>
              </a:spcBef>
            </a:pPr>
            <a:r>
              <a:rPr lang="cs-CZ" sz="2800" dirty="0" smtClean="0"/>
              <a:t> lázně</a:t>
            </a:r>
          </a:p>
          <a:p>
            <a:pPr>
              <a:spcBef>
                <a:spcPct val="0"/>
              </a:spcBef>
            </a:pPr>
            <a:r>
              <a:rPr lang="cs-CZ" sz="2800" dirty="0" smtClean="0"/>
              <a:t> </a:t>
            </a:r>
            <a:r>
              <a:rPr lang="cs-CZ" sz="2800" i="1" dirty="0" err="1" smtClean="0"/>
              <a:t>Hadrianův</a:t>
            </a:r>
            <a:r>
              <a:rPr lang="cs-CZ" sz="2800" i="1" dirty="0" smtClean="0"/>
              <a:t> val - Británie</a:t>
            </a:r>
            <a:endParaRPr lang="cs-CZ" dirty="0" smtClean="0"/>
          </a:p>
        </p:txBody>
      </p:sp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0609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dbl" smtClean="0"/>
              <a:t/>
            </a:r>
            <a:br>
              <a:rPr lang="cs-CZ" b="1" u="dbl" smtClean="0"/>
            </a:br>
            <a:r>
              <a:rPr lang="cs-CZ" b="1" smtClean="0"/>
              <a:t/>
            </a:r>
            <a:br>
              <a:rPr lang="cs-CZ" b="1" smtClean="0"/>
            </a:br>
            <a:r>
              <a:rPr lang="cs-CZ" b="1" smtClean="0"/>
              <a:t>stavby</a:t>
            </a:r>
            <a:endParaRPr lang="cs-CZ" smtClean="0"/>
          </a:p>
        </p:txBody>
      </p:sp>
      <p:pic>
        <p:nvPicPr>
          <p:cNvPr id="6148" name="Picture 13" descr="Kreslený obrázek římského Kolosea a okolí"/>
          <p:cNvPicPr>
            <a:picLocks noChangeAspect="1" noChangeArrowheads="1"/>
          </p:cNvPicPr>
          <p:nvPr/>
        </p:nvPicPr>
        <p:blipFill>
          <a:blip r:embed="rId2" cstate="print"/>
          <a:srcRect t="11719" b="14063"/>
          <a:stretch>
            <a:fillRect/>
          </a:stretch>
        </p:blipFill>
        <p:spPr bwMode="auto">
          <a:xfrm>
            <a:off x="6012160" y="1700808"/>
            <a:ext cx="18288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5625" b="17969"/>
          <a:stretch>
            <a:fillRect/>
          </a:stretch>
        </p:blipFill>
        <p:spPr bwMode="auto">
          <a:xfrm>
            <a:off x="0" y="260350"/>
            <a:ext cx="20605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2" descr="architektonický,architektura,budovy,Francie,francouzský,klenby,klenuté průchody,koně,místa,Paříž,příroda,sochy,Vítězný oblouk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32578" y="0"/>
            <a:ext cx="1411422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5" descr="foto_kabinety_43_19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725144"/>
            <a:ext cx="2447925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5" descr="File:Temple of Antoninus and Faustina 3D.jp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989138"/>
            <a:ext cx="2055813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4" descr="Soubor:Hadrian's wall at Greenhead Lough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4797152"/>
            <a:ext cx="2447925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Soubor:Vettii2.jpg">
            <a:hlinkClick r:id="rId10" action="ppaction://hlinkfile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4822903"/>
            <a:ext cx="3131840" cy="1824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5" descr="Soubor:Via appia.jpg">
            <a:hlinkClick r:id="rId12" action="ppaction://hlinkfile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52320" y="2852936"/>
            <a:ext cx="151216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1"/>
          <p:cNvSpPr>
            <a:spLocks noGrp="1"/>
          </p:cNvSpPr>
          <p:nvPr>
            <p:ph idx="1"/>
          </p:nvPr>
        </p:nvSpPr>
        <p:spPr>
          <a:xfrm>
            <a:off x="4356100" y="3717032"/>
            <a:ext cx="4330700" cy="2378968"/>
          </a:xfrm>
        </p:spPr>
        <p:txBody>
          <a:bodyPr/>
          <a:lstStyle/>
          <a:p>
            <a:pPr eaLnBrk="1" hangingPunct="1">
              <a:defRPr/>
            </a:pPr>
            <a:r>
              <a:rPr lang="cs-CZ" sz="1050" dirty="0" smtClean="0">
                <a:hlinkClick r:id="rId2"/>
              </a:rPr>
              <a:t>http://cs.wikipedia.org/wiki/Soubor:Roman_aqueduct_Tarragona.jpg</a:t>
            </a:r>
            <a:r>
              <a:rPr lang="cs-CZ" sz="1050" dirty="0" smtClean="0"/>
              <a:t> citováno 6.4.2012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093296"/>
            <a:ext cx="5122912" cy="7647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1050" dirty="0" smtClean="0">
                <a:hlinkClick r:id="rId3"/>
              </a:rPr>
              <a:t>http://cs.wikipedia.org/wiki/Soubor:Pont_du_gard.jpg</a:t>
            </a:r>
            <a:r>
              <a:rPr lang="cs-CZ" sz="1050" dirty="0" smtClean="0"/>
              <a:t> citováno 6.4.2012</a:t>
            </a:r>
            <a:endParaRPr lang="cs-CZ" sz="1050" dirty="0"/>
          </a:p>
        </p:txBody>
      </p:sp>
      <p:pic>
        <p:nvPicPr>
          <p:cNvPr id="9220" name="Picture 2" descr="Soubor:Roman aqueduct Tarragon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04664"/>
            <a:ext cx="668304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4" descr="Soubor:Pont du gar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3853"/>
          <a:stretch>
            <a:fillRect/>
          </a:stretch>
        </p:blipFill>
        <p:spPr bwMode="auto">
          <a:xfrm>
            <a:off x="0" y="1916832"/>
            <a:ext cx="6659951" cy="430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95536" y="69269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akvadukt</a:t>
            </a:r>
            <a:endParaRPr lang="cs-CZ" sz="3200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7" name="Picture 2" descr="File:Tomar December 2008-4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24725" y="404664"/>
            <a:ext cx="9168725" cy="5971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1"/>
          <p:cNvSpPr>
            <a:spLocks noGrp="1"/>
          </p:cNvSpPr>
          <p:nvPr>
            <p:ph idx="1"/>
          </p:nvPr>
        </p:nvSpPr>
        <p:spPr>
          <a:xfrm>
            <a:off x="714375" y="6309320"/>
            <a:ext cx="7972425" cy="334368"/>
          </a:xfrm>
        </p:spPr>
        <p:txBody>
          <a:bodyPr/>
          <a:lstStyle/>
          <a:p>
            <a:r>
              <a:rPr lang="cs-CZ" sz="1000" dirty="0" smtClean="0">
                <a:hlinkClick r:id="rId2"/>
              </a:rPr>
              <a:t>http://en.wikipedia.org/wiki/File:Circus_Max_1978_2.jpg</a:t>
            </a:r>
            <a:r>
              <a:rPr lang="cs-CZ" sz="1000" dirty="0" smtClean="0"/>
              <a:t> citováno 6.4.2012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152400"/>
            <a:ext cx="7499176" cy="900336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Kolos                   </a:t>
            </a:r>
            <a:r>
              <a:rPr lang="cs-CZ" dirty="0" err="1" smtClean="0"/>
              <a:t>Circus</a:t>
            </a:r>
            <a:r>
              <a:rPr lang="cs-CZ" dirty="0" smtClean="0"/>
              <a:t> </a:t>
            </a:r>
            <a:r>
              <a:rPr lang="cs-CZ" dirty="0" err="1" smtClean="0"/>
              <a:t>maximus</a:t>
            </a:r>
            <a:endParaRPr lang="cs-CZ" dirty="0"/>
          </a:p>
        </p:txBody>
      </p:sp>
      <p:pic>
        <p:nvPicPr>
          <p:cNvPr id="10244" name="Picture 2" descr="File:Circus Max 1978 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428749"/>
            <a:ext cx="7099697" cy="4756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1979712" y="980728"/>
            <a:ext cx="1224136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084168" y="908720"/>
            <a:ext cx="144016" cy="32403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>
          <a:xfrm>
            <a:off x="251520" y="5877272"/>
            <a:ext cx="8435280" cy="648072"/>
          </a:xfrm>
        </p:spPr>
        <p:txBody>
          <a:bodyPr/>
          <a:lstStyle/>
          <a:p>
            <a:pPr eaLnBrk="1" hangingPunct="1"/>
            <a:r>
              <a:rPr lang="cs-CZ" sz="1100" dirty="0" smtClean="0">
                <a:hlinkClick r:id="rId2"/>
              </a:rPr>
              <a:t>http://commons.wikimedia.org/wiki/File:Colosseopiranesi.jpg?uselang=cs</a:t>
            </a:r>
            <a:r>
              <a:rPr lang="cs-CZ" sz="1100" dirty="0" smtClean="0"/>
              <a:t> citováno 6.4.2012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Koloseum</a:t>
            </a:r>
            <a:endParaRPr lang="cs-CZ" dirty="0"/>
          </a:p>
        </p:txBody>
      </p:sp>
      <p:pic>
        <p:nvPicPr>
          <p:cNvPr id="11268" name="Picture 2" descr="File:Colosseopiranesi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420888"/>
            <a:ext cx="4896544" cy="3530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5" descr="594fsw%20Kolosseum%20(1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404664"/>
            <a:ext cx="2776538" cy="216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292080" y="2852936"/>
            <a:ext cx="3851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⃰⃰ největší římský amfiteátr</a:t>
            </a:r>
          </a:p>
          <a:p>
            <a:r>
              <a:rPr lang="cs-CZ" sz="2800" dirty="0" smtClean="0"/>
              <a:t>⃰⃰  50 000 sedadel</a:t>
            </a:r>
          </a:p>
          <a:p>
            <a:r>
              <a:rPr lang="cs-CZ" sz="2800" dirty="0" smtClean="0"/>
              <a:t>⃰⃰  dokončen za vlády </a:t>
            </a:r>
            <a:r>
              <a:rPr lang="cs-CZ" sz="2800" dirty="0" err="1" smtClean="0"/>
              <a:t>Tita</a:t>
            </a:r>
            <a:endParaRPr lang="cs-CZ" sz="2800" dirty="0"/>
          </a:p>
        </p:txBody>
      </p:sp>
      <p:pic>
        <p:nvPicPr>
          <p:cNvPr id="7" name="Picture 2" descr="Soubor:Rome Colosseum interior.jp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819" y="0"/>
            <a:ext cx="914482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Soubor:Roma06(js).jpg">
            <a:hlinkClick r:id="rId8" action="ppaction://hlinkfil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404664"/>
            <a:ext cx="9115218" cy="5001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3995738" y="3284538"/>
            <a:ext cx="4462462" cy="28114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modely římských budov</a:t>
            </a:r>
            <a:endParaRPr lang="cs-CZ" sz="3200" dirty="0"/>
          </a:p>
        </p:txBody>
      </p:sp>
      <p:pic>
        <p:nvPicPr>
          <p:cNvPr id="15364" name="Picture 5" descr="File:Basilica Julia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34913"/>
            <a:ext cx="9144000" cy="4812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584" y="6237312"/>
            <a:ext cx="56166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4"/>
              </a:rPr>
              <a:t>http://commons.wikimedia.org/wiki/File:Basilica_Julia.jpg?uselang=cs</a:t>
            </a:r>
            <a:r>
              <a:rPr lang="cs-CZ" sz="1100" dirty="0" smtClean="0"/>
              <a:t> citováno 6.3.2012</a:t>
            </a:r>
            <a:endParaRPr lang="cs-CZ" sz="1100" dirty="0"/>
          </a:p>
        </p:txBody>
      </p:sp>
      <p:pic>
        <p:nvPicPr>
          <p:cNvPr id="6" name="Picture 5" descr="File:Roman forum sketch up model.pn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412776"/>
            <a:ext cx="9144000" cy="5086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File:Romaantiga8ic9.jpg">
            <a:hlinkClick r:id="rId7" action="ppaction://hlinkfile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616774"/>
            <a:ext cx="9144000" cy="6241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187624" y="908720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Forum</a:t>
            </a:r>
            <a:r>
              <a:rPr lang="cs-CZ" sz="3200" dirty="0" smtClean="0"/>
              <a:t> </a:t>
            </a:r>
            <a:r>
              <a:rPr lang="cs-CZ" sz="3200" dirty="0" err="1" smtClean="0"/>
              <a:t>Romanum</a:t>
            </a:r>
            <a:endParaRPr lang="cs-CZ" sz="3200" dirty="0"/>
          </a:p>
        </p:txBody>
      </p:sp>
      <p:pic>
        <p:nvPicPr>
          <p:cNvPr id="9" name="Picture 2" descr="Soubor:ForumRomana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1988840"/>
            <a:ext cx="9144000" cy="449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4860032" y="1052736"/>
            <a:ext cx="4104456" cy="5043265"/>
          </a:xfrm>
        </p:spPr>
        <p:txBody>
          <a:bodyPr/>
          <a:lstStyle/>
          <a:p>
            <a:pPr eaLnBrk="1" hangingPunct="1">
              <a:spcBef>
                <a:spcPts val="0"/>
              </a:spcBef>
            </a:pPr>
            <a:r>
              <a:rPr lang="cs-CZ" sz="3200" dirty="0" smtClean="0"/>
              <a:t>inspirace řeckou a etruskou architekturou</a:t>
            </a:r>
          </a:p>
          <a:p>
            <a:pPr eaLnBrk="1" hangingPunct="1">
              <a:spcBef>
                <a:spcPts val="0"/>
              </a:spcBef>
            </a:pPr>
            <a:endParaRPr lang="cs-CZ" sz="3200" dirty="0" smtClean="0"/>
          </a:p>
          <a:p>
            <a:pPr eaLnBrk="1" hangingPunct="1">
              <a:spcBef>
                <a:spcPts val="0"/>
              </a:spcBef>
            </a:pPr>
            <a:r>
              <a:rPr lang="cs-CZ" sz="3200" dirty="0" smtClean="0"/>
              <a:t>sloupy, klenby, oblouky</a:t>
            </a:r>
          </a:p>
          <a:p>
            <a:pPr eaLnBrk="1" hangingPunct="1">
              <a:spcBef>
                <a:spcPts val="0"/>
              </a:spcBef>
            </a:pPr>
            <a:endParaRPr lang="cs-CZ" sz="3200" dirty="0" smtClean="0"/>
          </a:p>
          <a:p>
            <a:pPr eaLnBrk="1" hangingPunct="1">
              <a:spcBef>
                <a:spcPts val="0"/>
              </a:spcBef>
            </a:pPr>
            <a:r>
              <a:rPr lang="cs-CZ" sz="3200" dirty="0" smtClean="0"/>
              <a:t>mramor, beton 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36712"/>
            <a:ext cx="3382144" cy="288826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commons.wikimedia.org/wiki/File:Temple_of_Vesta_3D.jpg?uselang=cs</a:t>
            </a:r>
            <a:r>
              <a:rPr lang="cs-CZ" sz="1400" dirty="0" smtClean="0"/>
              <a:t> citováno 2.4.2012</a:t>
            </a:r>
            <a:endParaRPr lang="cs-CZ" sz="1400" dirty="0"/>
          </a:p>
        </p:txBody>
      </p:sp>
      <p:pic>
        <p:nvPicPr>
          <p:cNvPr id="21508" name="Picture 7" descr="File:Temple of Vesta 3D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196752"/>
            <a:ext cx="4560732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uild="p"/>
      <p:bldP spid="112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4716016" y="1916832"/>
            <a:ext cx="3742184" cy="4179168"/>
          </a:xfrm>
        </p:spPr>
        <p:txBody>
          <a:bodyPr/>
          <a:lstStyle/>
          <a:p>
            <a:r>
              <a:rPr lang="cs-CZ" dirty="0" smtClean="0"/>
              <a:t>Mozaiky</a:t>
            </a:r>
          </a:p>
          <a:p>
            <a:r>
              <a:rPr lang="cs-CZ" dirty="0" smtClean="0"/>
              <a:t>Sochy</a:t>
            </a:r>
          </a:p>
          <a:p>
            <a:r>
              <a:rPr lang="cs-CZ" dirty="0" smtClean="0"/>
              <a:t>Sloupy</a:t>
            </a:r>
          </a:p>
          <a:p>
            <a:r>
              <a:rPr lang="cs-CZ" dirty="0" smtClean="0"/>
              <a:t>Fresky</a:t>
            </a:r>
          </a:p>
          <a:p>
            <a:pPr eaLnBrk="1" hangingPunct="1"/>
            <a:endParaRPr lang="cs-CZ" dirty="0" smtClean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 rot="10800000" flipV="1">
            <a:off x="6300192" y="5949280"/>
            <a:ext cx="2160240" cy="90872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050" dirty="0">
                <a:hlinkClick r:id="rId2"/>
              </a:rPr>
              <a:t>http://commons.wikimedia.org/wiki/File:The_Roman_mosaic-floored_edifice_of_Tomis_-_</a:t>
            </a:r>
            <a:r>
              <a:rPr lang="cs-CZ" sz="1050" dirty="0" smtClean="0">
                <a:hlinkClick r:id="rId2"/>
              </a:rPr>
              <a:t>detail.jpg?uselang=cs</a:t>
            </a:r>
            <a:r>
              <a:rPr lang="cs-CZ" sz="1050" dirty="0" smtClean="0"/>
              <a:t> citováno 4.4.2012</a:t>
            </a:r>
            <a:endParaRPr lang="cs-CZ" sz="1050" dirty="0"/>
          </a:p>
        </p:txBody>
      </p:sp>
      <p:pic>
        <p:nvPicPr>
          <p:cNvPr id="23556" name="Picture 5" descr="File:The Roman mosaic-floored edifice of Tomis - detail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 r="5579" b="23891"/>
          <a:stretch>
            <a:fillRect/>
          </a:stretch>
        </p:blipFill>
        <p:spPr bwMode="auto">
          <a:xfrm>
            <a:off x="4716016" y="4293096"/>
            <a:ext cx="4169013" cy="223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Soubor:August Pio-Clementino Inv259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33848" y="1"/>
            <a:ext cx="2210152" cy="40050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6732240" y="3717032"/>
            <a:ext cx="208823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sz="900" dirty="0" smtClean="0">
                <a:hlinkClick r:id="rId7"/>
              </a:rPr>
              <a:t>http://cs.wikipedia.org/wiki/Soubor:August_Pio-Clementino_Inv259.jpg</a:t>
            </a:r>
            <a:r>
              <a:rPr lang="cs-CZ" sz="900" dirty="0" smtClean="0"/>
              <a:t> citováno 2.4.2012</a:t>
            </a:r>
          </a:p>
        </p:txBody>
      </p:sp>
      <p:pic>
        <p:nvPicPr>
          <p:cNvPr id="7" name="Picture 2" descr="Soubor:Koren GR-Athen Akropolis 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3717032"/>
            <a:ext cx="3975292" cy="255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95536" y="5949280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http://upload.wikimedia.org/wikipedia/commons/d/d5/Koren_GR-Athen_Akropolis_.jpg</a:t>
            </a:r>
          </a:p>
          <a:p>
            <a:r>
              <a:rPr lang="cs-CZ" sz="1000" dirty="0" smtClean="0"/>
              <a:t> citováno 5.4.2012</a:t>
            </a:r>
            <a:endParaRPr lang="cs-CZ" sz="1000" dirty="0"/>
          </a:p>
        </p:txBody>
      </p:sp>
      <p:pic>
        <p:nvPicPr>
          <p:cNvPr id="23558" name="Picture 6" descr="Soubor:Fresque Mithraeum Marino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5536" y="236165"/>
            <a:ext cx="4320480" cy="289472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1560" y="3212976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12"/>
              </a:rPr>
              <a:t>http://cs.wikipedia.org/wiki/Soubor:Fresque_Mithraeum_Marino.jpg</a:t>
            </a:r>
            <a:r>
              <a:rPr lang="cs-CZ" sz="1000" dirty="0" smtClean="0"/>
              <a:t> citováno 2.4.2012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uiExpand="1" build="p"/>
      <p:bldP spid="12290" grpId="0"/>
      <p:bldP spid="6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sah 1"/>
          <p:cNvSpPr>
            <a:spLocks noGrp="1"/>
          </p:cNvSpPr>
          <p:nvPr>
            <p:ph idx="1"/>
          </p:nvPr>
        </p:nvSpPr>
        <p:spPr>
          <a:xfrm>
            <a:off x="2267744" y="620688"/>
            <a:ext cx="4032448" cy="5475313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sz="2400" dirty="0" smtClean="0"/>
          </a:p>
          <a:p>
            <a:pPr>
              <a:spcBef>
                <a:spcPct val="0"/>
              </a:spcBef>
            </a:pPr>
            <a:r>
              <a:rPr lang="cs-CZ" sz="2800" dirty="0" smtClean="0"/>
              <a:t>jazyk: </a:t>
            </a:r>
            <a:r>
              <a:rPr lang="cs-CZ" sz="2800" b="1" dirty="0" smtClean="0"/>
              <a:t>latina</a:t>
            </a:r>
            <a:endParaRPr lang="cs-CZ" sz="2800" dirty="0" smtClean="0"/>
          </a:p>
          <a:p>
            <a:pPr>
              <a:spcBef>
                <a:spcPct val="0"/>
              </a:spcBef>
            </a:pPr>
            <a:r>
              <a:rPr lang="cs-CZ" sz="2800" dirty="0" smtClean="0"/>
              <a:t>písmo: </a:t>
            </a:r>
            <a:r>
              <a:rPr lang="cs-CZ" sz="2800" b="1" dirty="0" smtClean="0"/>
              <a:t>latinka</a:t>
            </a:r>
            <a:endParaRPr lang="cs-CZ" sz="2800" dirty="0" smtClean="0"/>
          </a:p>
          <a:p>
            <a:pPr>
              <a:spcBef>
                <a:spcPct val="0"/>
              </a:spcBef>
            </a:pPr>
            <a:r>
              <a:rPr lang="cs-CZ" sz="2800" dirty="0" smtClean="0"/>
              <a:t>oblečení : tunika, tóga</a:t>
            </a:r>
          </a:p>
          <a:p>
            <a:endParaRPr lang="cs-CZ" dirty="0" smtClean="0"/>
          </a:p>
        </p:txBody>
      </p:sp>
      <p:pic>
        <p:nvPicPr>
          <p:cNvPr id="25604" name="Picture 6" descr="File:CIL IX 5439 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10048"/>
          <a:stretch>
            <a:fillRect/>
          </a:stretch>
        </p:blipFill>
        <p:spPr bwMode="auto">
          <a:xfrm>
            <a:off x="6369164" y="0"/>
            <a:ext cx="2774836" cy="3140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Obdélník 6"/>
          <p:cNvSpPr>
            <a:spLocks noChangeArrowheads="1"/>
          </p:cNvSpPr>
          <p:nvPr/>
        </p:nvSpPr>
        <p:spPr bwMode="auto">
          <a:xfrm>
            <a:off x="6300192" y="2996952"/>
            <a:ext cx="2843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00" dirty="0">
                <a:hlinkClick r:id="rId4"/>
              </a:rPr>
              <a:t>http://en.wikipedia.org/wiki/File:CIL_IX_5439_.</a:t>
            </a:r>
            <a:r>
              <a:rPr lang="cs-CZ" sz="1000" dirty="0" smtClean="0">
                <a:hlinkClick r:id="rId4"/>
              </a:rPr>
              <a:t>jpg</a:t>
            </a:r>
            <a:r>
              <a:rPr lang="cs-CZ" sz="1000" dirty="0" smtClean="0"/>
              <a:t> citováno 8,4,2012</a:t>
            </a:r>
            <a:endParaRPr lang="cs-CZ" sz="1000" dirty="0"/>
          </a:p>
        </p:txBody>
      </p:sp>
      <p:pic>
        <p:nvPicPr>
          <p:cNvPr id="6" name="Picture 4" descr="File:Dräkt, Romare, Nordisk familjebok.pn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764704"/>
            <a:ext cx="1720850" cy="383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0" y="4718914"/>
            <a:ext cx="190770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hlinkClick r:id="rId7"/>
              </a:rPr>
              <a:t>http://commons.wikimedia.org/wiki/File:Dr%C3%A4kt,_Romare,_Nordisk_familjebok.png?uselang=cs</a:t>
            </a:r>
            <a:r>
              <a:rPr lang="cs-CZ" sz="800" dirty="0" smtClean="0"/>
              <a:t> citováno 7.4.2012</a:t>
            </a:r>
          </a:p>
          <a:p>
            <a:endParaRPr lang="cs-CZ" sz="1000" dirty="0"/>
          </a:p>
        </p:txBody>
      </p:sp>
      <p:pic>
        <p:nvPicPr>
          <p:cNvPr id="8" name="Picture 4" descr="File:Ancient Times, Roman. - 016 - Costumes of All Nations (1882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3593" t="39928" r="4254" b="9850"/>
          <a:stretch>
            <a:fillRect/>
          </a:stretch>
        </p:blipFill>
        <p:spPr bwMode="auto">
          <a:xfrm>
            <a:off x="2195736" y="3303788"/>
            <a:ext cx="4824536" cy="355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123728" y="630932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hlinkClick r:id="rId10"/>
              </a:rPr>
              <a:t>http://commons.wikimedia.org/wiki/File:Ancient_Times,_Roman._-_016_-_Costumes_of_All_Nations_(1882).JPG</a:t>
            </a:r>
            <a:r>
              <a:rPr lang="cs-CZ" sz="900" dirty="0" smtClean="0"/>
              <a:t> citováno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uiExpand="1" build="p"/>
      <p:bldP spid="25605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5331296"/>
          </a:xfrm>
        </p:spPr>
        <p:txBody>
          <a:bodyPr/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http://commons.wikimedia.org/wiki/File:Dr%C3%A4kt,_Romare,_Nordisk_familjebok.png?uselang=cs</a:t>
            </a:r>
            <a:r>
              <a:rPr lang="cs-CZ" sz="1200" dirty="0" smtClean="0"/>
              <a:t> citováno 7.4.2012</a:t>
            </a:r>
          </a:p>
          <a:p>
            <a:r>
              <a:rPr lang="cs-CZ" sz="1200" dirty="0" smtClean="0">
                <a:hlinkClick r:id="rId4"/>
              </a:rPr>
              <a:t>http://cs.wikipedia.org/wiki/Soubor:Fresque_Mithraeum_Marino.jpg</a:t>
            </a:r>
            <a:r>
              <a:rPr lang="cs-CZ" sz="1200" dirty="0" smtClean="0"/>
              <a:t> citováno 2.4.2012</a:t>
            </a:r>
          </a:p>
          <a:p>
            <a:r>
              <a:rPr lang="cs-CZ" sz="1200" dirty="0" smtClean="0">
                <a:hlinkClick r:id="rId5"/>
              </a:rPr>
              <a:t>http://commons.wikimedia.org/wiki/File:Rome-portal.png?uselang=cs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>
                <a:hlinkClick r:id="rId6"/>
              </a:rPr>
              <a:t>http://cs.wikipedia.org/wiki/Soubor:Roma06(js).jpg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>
                <a:hlinkClick r:id="rId7"/>
              </a:rPr>
              <a:t>http://cs.wikipedia.org/wiki/Soubor:Roman_aqueduct_Tarragona.jpg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>
                <a:hlinkClick r:id="rId8"/>
              </a:rPr>
              <a:t>http://cs.wikipedia.org/wiki/Soubor:Pont_du_gard.jpg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/>
              <a:t> </a:t>
            </a:r>
            <a:r>
              <a:rPr lang="cs-CZ" sz="1200" dirty="0" smtClean="0">
                <a:hlinkClick r:id="rId9"/>
              </a:rPr>
              <a:t>http://en.wikipedia.org/wiki/File:Circus_Max_1978_2.jpg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>
                <a:hlinkClick r:id="rId10"/>
              </a:rPr>
              <a:t>http://commons.wikimedia.org/wiki/File:Colosseopiranesi.jpg?uselang=cs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>
                <a:hlinkClick r:id="rId11"/>
              </a:rPr>
              <a:t>http://cs.wikipedia.org/wiki/Soubor:Rome_Colosseum_interior.jpg</a:t>
            </a:r>
            <a:r>
              <a:rPr lang="cs-CZ" sz="1200" dirty="0" smtClean="0"/>
              <a:t> citováno 6.4.2012</a:t>
            </a:r>
          </a:p>
          <a:p>
            <a:r>
              <a:rPr lang="cs-CZ" sz="1200" dirty="0" smtClean="0">
                <a:hlinkClick r:id="rId12"/>
              </a:rPr>
              <a:t>http://commons.wikimedia.org/wiki/File:Basilica_Julia.jpg?uselang=cs</a:t>
            </a:r>
            <a:r>
              <a:rPr lang="cs-CZ" sz="1200" dirty="0" smtClean="0"/>
              <a:t> citováno 6.3.2012</a:t>
            </a:r>
          </a:p>
          <a:p>
            <a:r>
              <a:rPr lang="cs-CZ" sz="1200" dirty="0" smtClean="0">
                <a:hlinkClick r:id="rId13"/>
              </a:rPr>
              <a:t>http://commons.wikimedia.org/wiki/File:Roman_forum_sketch_up_model.png?uselang=cs</a:t>
            </a:r>
            <a:r>
              <a:rPr lang="cs-CZ" sz="1200" dirty="0" smtClean="0"/>
              <a:t> 12.4.2012</a:t>
            </a:r>
          </a:p>
          <a:p>
            <a:r>
              <a:rPr lang="cs-CZ" sz="1200" dirty="0" smtClean="0">
                <a:latin typeface="Arial" charset="0"/>
                <a:hlinkClick r:id="rId14"/>
              </a:rPr>
              <a:t>http://commons.wikimedia.org/wiki/File:Romaantiga8ic9.jpg?uselang=cs</a:t>
            </a:r>
            <a:r>
              <a:rPr lang="cs-CZ" sz="1200" dirty="0" smtClean="0">
                <a:latin typeface="Arial" charset="0"/>
              </a:rPr>
              <a:t> citováno 12.4.2012</a:t>
            </a:r>
          </a:p>
          <a:p>
            <a:r>
              <a:rPr lang="cs-CZ" sz="1200" dirty="0" smtClean="0">
                <a:hlinkClick r:id="rId15"/>
              </a:rPr>
              <a:t>http://cs.wikipedia.org/wiki/Soubor:ForumRomana1.jpg</a:t>
            </a:r>
            <a:r>
              <a:rPr lang="cs-CZ" sz="1200" dirty="0" smtClean="0"/>
              <a:t> citováno 12.4.2012</a:t>
            </a:r>
          </a:p>
          <a:p>
            <a:r>
              <a:rPr lang="cs-CZ" sz="1200" dirty="0" smtClean="0">
                <a:hlinkClick r:id="rId16"/>
              </a:rPr>
              <a:t>http://commons.wikimedia.org/wiki/File:Temple_of_Vesta_3D.jpg?uselang=cs</a:t>
            </a:r>
            <a:r>
              <a:rPr lang="cs-CZ" sz="1200" dirty="0" smtClean="0"/>
              <a:t> citováno 2.4.2012</a:t>
            </a:r>
          </a:p>
          <a:p>
            <a:r>
              <a:rPr lang="cs-CZ" sz="1200" dirty="0" smtClean="0">
                <a:hlinkClick r:id="rId17"/>
              </a:rPr>
              <a:t>http://commons.wikimedia.org/wiki/File:Temple_of_Antoninus_and_Faustina_3D.jpg?uselang=cs</a:t>
            </a:r>
            <a:endParaRPr lang="cs-CZ" sz="1200" dirty="0" smtClean="0"/>
          </a:p>
          <a:p>
            <a:r>
              <a:rPr lang="cs-CZ" sz="1200" dirty="0" smtClean="0"/>
              <a:t>citováno 4.4.2012</a:t>
            </a:r>
          </a:p>
          <a:p>
            <a:r>
              <a:rPr lang="cs-CZ" sz="1400" dirty="0" smtClean="0">
                <a:hlinkClick r:id="rId18"/>
              </a:rPr>
              <a:t>http://upload.wikimedia.org/wikipedia/commons/0/0e/Hadrians_Wall_map.png citováno 5.4.2012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http://cs.wikipedia.org/wiki/Soubor:August_Pio-Clementino_Inv259.jpg</a:t>
            </a:r>
            <a:r>
              <a:rPr lang="cs-CZ" sz="1400" dirty="0" smtClean="0"/>
              <a:t> citováno 2.4.2012</a:t>
            </a:r>
          </a:p>
          <a:p>
            <a:r>
              <a:rPr lang="cs-CZ" sz="1400" dirty="0" smtClean="0"/>
              <a:t>http://upload.wikimedia.org/wikipedia/commons/d/d5/Koren_GR-Athen_Akropolis_.jpg</a:t>
            </a:r>
          </a:p>
          <a:p>
            <a:r>
              <a:rPr lang="cs-CZ" sz="1400" dirty="0" smtClean="0"/>
              <a:t> citováno 5.4.2012</a:t>
            </a:r>
          </a:p>
          <a:p>
            <a:r>
              <a:rPr lang="cs-CZ" sz="1400" dirty="0" smtClean="0">
                <a:hlinkClick r:id="rId20"/>
              </a:rPr>
              <a:t>http://cs.wikipedia.org/wiki/Soubor:Vettii2.jpg</a:t>
            </a:r>
            <a:r>
              <a:rPr lang="cs-CZ" sz="1400" dirty="0" smtClean="0"/>
              <a:t> citováno 9.4.2012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7">
      <a:dk1>
        <a:sysClr val="windowText" lastClr="000000"/>
      </a:dk1>
      <a:lt1>
        <a:sysClr val="window" lastClr="FFFFFF"/>
      </a:lt1>
      <a:dk2>
        <a:srgbClr val="554509"/>
      </a:dk2>
      <a:lt2>
        <a:srgbClr val="E7DEC9"/>
      </a:lt2>
      <a:accent1>
        <a:srgbClr val="964305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524</TotalTime>
  <Words>312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Název školy: ZŠ Klášterec nad Ohří, Krátká 676 Autor: Lenka Špillerová Název materiálu: VY_32_INOVACE_20-35_Kulturní odkaz starověkého Říma Číslo projektu: CZ.1.07/1.4.00/21.1115  </vt:lpstr>
      <vt:lpstr>Římské umění, kultura a architektura</vt:lpstr>
      <vt:lpstr>  stavby</vt:lpstr>
      <vt:lpstr>http://cs.wikipedia.org/wiki/Soubor:Pont_du_gard.jpg citováno 6.4.2012</vt:lpstr>
      <vt:lpstr>Kolos                   Circus maximus</vt:lpstr>
      <vt:lpstr>Koloseum</vt:lpstr>
      <vt:lpstr>modely římských budov</vt:lpstr>
      <vt:lpstr>http://commons.wikimedia.org/wiki/File:Temple_of_Vesta_3D.jpg?uselang=cs citováno 2.4.2012</vt:lpstr>
      <vt:lpstr>http://commons.wikimedia.org/wiki/File:The_Roman_mosaic-floored_edifice_of_Tomis_-_detail.jpg?uselang=cs citováno 4.4.2012</vt:lpstr>
      <vt:lpstr>Snímek 10</vt:lpstr>
      <vt:lpstr>použité prameny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Uživatel</dc:creator>
  <cp:lastModifiedBy>Uživatel</cp:lastModifiedBy>
  <cp:revision>56</cp:revision>
  <dcterms:created xsi:type="dcterms:W3CDTF">1601-01-01T00:00:00Z</dcterms:created>
  <dcterms:modified xsi:type="dcterms:W3CDTF">2012-06-16T00:07:05Z</dcterms:modified>
</cp:coreProperties>
</file>