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74" y="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5F4701-6276-46FD-B25E-118488AB621A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1CA6889-396F-4711-8EEB-0184BDCB967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D2A8505-8B1D-4374-9892-9B297F5306D5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5800222-D35E-4E04-8C38-98A53D47845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F97E167-7C6F-41D5-95E4-F5C29E618CF9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pPr>
              <a:defRPr/>
            </a:pPr>
            <a:fld id="{8146F363-F5C1-4352-9C00-A02E806E076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CA1FF66-A075-4B26-B052-DF007BF4400C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8A111F-7D80-4912-8462-70289FB2669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12B8C22-5A33-4D54-B7E7-9C0A83986139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2928BA1-EB74-487C-B9E6-54DE350A784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B95E8B-DB09-4CC7-B618-AD73068E7AED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B8BEE1-21D1-4AC0-9A21-206AAA4812D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02082D7-7006-48F7-B937-1C430571A25D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F99E5C-D145-43F1-A4B4-AD11C183788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B022652-5A05-4948-BAB5-D797F3BC0181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9B1E90-8A06-4307-860D-75F013B80D5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B77DC63-3B2B-45BC-A00D-F845A5DC05EB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pPr>
              <a:defRPr/>
            </a:pPr>
            <a:fld id="{9F60A6E9-3221-41BD-8FD0-1D87C65495B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D0BA250-7FB3-44A8-9FE1-8014AB019FFD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CE2AF25-F2E7-4652-A2BE-5E79D8FD51E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DE84A5A-B16A-4C06-9CF4-D05D7F9C7692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1F2D7B1-415D-4D96-9F2D-5752A8923AA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5F4701-6276-46FD-B25E-118488AB621A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CA6889-396F-4711-8EEB-0184BDCB967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D2A8505-8B1D-4374-9892-9B297F5306D5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5800222-D35E-4E04-8C38-98A53D47845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F97E167-7C6F-41D5-95E4-F5C29E618CF9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46F363-F5C1-4352-9C00-A02E806E076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CA1FF66-A075-4B26-B052-DF007BF4400C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8A111F-7D80-4912-8462-70289FB2669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12B8C22-5A33-4D54-B7E7-9C0A83986139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2928BA1-EB74-487C-B9E6-54DE350A784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B95E8B-DB09-4CC7-B618-AD73068E7AED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B8BEE1-21D1-4AC0-9A21-206AAA4812D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02082D7-7006-48F7-B937-1C430571A25D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F99E5C-D145-43F1-A4B4-AD11C183788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B022652-5A05-4948-BAB5-D797F3BC0181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9B1E90-8A06-4307-860D-75F013B80D5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B77DC63-3B2B-45BC-A00D-F845A5DC05EB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60A6E9-3221-41BD-8FD0-1D87C65495B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D0BA250-7FB3-44A8-9FE1-8014AB019FFD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CE2AF25-F2E7-4652-A2BE-5E79D8FD51E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DE84A5A-B16A-4C06-9CF4-D05D7F9C7692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1F2D7B1-415D-4D96-9F2D-5752A8923AA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2613CFFA-FF45-4AC0-A872-8B367B71C534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FFA3F569-1FD9-482D-B24A-024CA256F8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613CFFA-FF45-4AC0-A872-8B367B71C534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FFA3F569-1FD9-482D-B24A-024CA256F8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DUM: </a:t>
            </a:r>
            <a:r>
              <a:rPr lang="cs-CZ" sz="1600" b="1" dirty="0" smtClean="0">
                <a:latin typeface="Calibri" pitchFamily="34" charset="0"/>
              </a:rPr>
              <a:t>VY_32_INOVACE_01_17_Baroko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None/>
              <a:defRPr/>
            </a:pPr>
            <a:r>
              <a:rPr lang="cs-CZ" sz="1700" dirty="0" smtClean="0"/>
              <a:t>Číslo skupiny: </a:t>
            </a:r>
            <a:r>
              <a:rPr lang="cs-CZ" sz="1700" b="1" dirty="0"/>
              <a:t>1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Autor: </a:t>
            </a:r>
            <a:r>
              <a:rPr lang="cs-CZ" sz="1600" b="1" dirty="0">
                <a:latin typeface="Calibri" pitchFamily="34" charset="0"/>
              </a:rPr>
              <a:t>Radomír Krejčí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Vzdělávací obor/Předmět/Téma: </a:t>
            </a:r>
            <a:r>
              <a:rPr lang="cs-CZ" sz="1600" b="1" dirty="0" smtClean="0">
                <a:latin typeface="Calibri" pitchFamily="34" charset="0"/>
              </a:rPr>
              <a:t>Dějepis/Dějepis/Baroko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</a:t>
            </a:r>
            <a:r>
              <a:rPr lang="cs-CZ" sz="1600" b="1" dirty="0">
                <a:latin typeface="Calibri" pitchFamily="34" charset="0"/>
              </a:rPr>
              <a:t>výuková prezentace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</a:t>
            </a:r>
            <a:r>
              <a:rPr lang="cs-CZ" sz="1700" b="1" dirty="0" smtClean="0"/>
              <a:t>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None/>
              <a:defRPr/>
            </a:pPr>
            <a:r>
              <a:rPr lang="cs-CZ" sz="1700" dirty="0" smtClean="0"/>
              <a:t>Anotace: </a:t>
            </a:r>
            <a:r>
              <a:rPr lang="cs-CZ" sz="1600" dirty="0">
                <a:latin typeface="Calibri" pitchFamily="34" charset="0"/>
              </a:rPr>
              <a:t>Seznámení </a:t>
            </a:r>
            <a:r>
              <a:rPr lang="cs-CZ" sz="1600" dirty="0" smtClean="0">
                <a:latin typeface="Calibri" pitchFamily="34" charset="0"/>
              </a:rPr>
              <a:t>se se znaky barokního malířství, sochařství, módy, hudby a architektury. Žák bude schopen poznat základní barokní památky a vyjmenovat několik barokních umělců. </a:t>
            </a:r>
            <a:r>
              <a:rPr lang="cs-CZ" sz="1600" dirty="0">
                <a:latin typeface="Calibri" pitchFamily="34" charset="0"/>
              </a:rPr>
              <a:t>Inovace spočívá v nahrazení klasického výkladu se zápisem ilustrativnějším zobrazením pomocí </a:t>
            </a:r>
            <a:r>
              <a:rPr lang="cs-CZ" sz="1600" dirty="0" err="1">
                <a:latin typeface="Calibri" pitchFamily="34" charset="0"/>
              </a:rPr>
              <a:t>dataprojektoru</a:t>
            </a:r>
            <a:r>
              <a:rPr lang="cs-CZ" sz="1600" dirty="0">
                <a:latin typeface="Calibri" pitchFamily="34" charset="0"/>
              </a:rPr>
              <a:t>. </a:t>
            </a:r>
            <a:r>
              <a:rPr lang="cs-CZ" sz="1700" dirty="0" smtClean="0"/>
              <a:t>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</a:t>
            </a:r>
            <a:r>
              <a:rPr lang="cs-CZ" sz="1600" b="1" dirty="0" smtClean="0">
                <a:latin typeface="Calibri" pitchFamily="34" charset="0"/>
              </a:rPr>
              <a:t>8.C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</a:t>
            </a:r>
            <a:r>
              <a:rPr lang="cs-CZ" sz="1600" b="1" dirty="0" smtClean="0">
                <a:latin typeface="Calibri" pitchFamily="34" charset="0"/>
              </a:rPr>
              <a:t>19.09.2011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>
              <a:buNone/>
              <a:defRPr/>
            </a:pPr>
            <a:r>
              <a:rPr lang="cs-CZ" sz="1400" dirty="0" smtClean="0"/>
              <a:t>Datum:	</a:t>
            </a:r>
            <a:r>
              <a:rPr lang="cs-CZ" sz="1400" b="1" dirty="0">
                <a:latin typeface="Calibri" pitchFamily="34" charset="0"/>
              </a:rPr>
              <a:t> </a:t>
            </a:r>
            <a:r>
              <a:rPr lang="cs-CZ" sz="1400" dirty="0">
                <a:latin typeface="Calibri" pitchFamily="34" charset="0"/>
              </a:rPr>
              <a:t>19.09.2011</a:t>
            </a:r>
            <a:r>
              <a:rPr lang="cs-CZ" sz="1400" b="1" dirty="0">
                <a:latin typeface="Calibri" pitchFamily="34" charset="0"/>
              </a:rPr>
              <a:t> </a:t>
            </a:r>
            <a:r>
              <a:rPr lang="cs-CZ" sz="1400" dirty="0" smtClean="0"/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odnadpis 13"/>
          <p:cNvSpPr>
            <a:spLocks noGrp="1"/>
          </p:cNvSpPr>
          <p:nvPr>
            <p:ph type="subTitle" idx="1"/>
          </p:nvPr>
        </p:nvSpPr>
        <p:spPr>
          <a:xfrm>
            <a:off x="142844" y="3200400"/>
            <a:ext cx="8786874" cy="3657600"/>
          </a:xfrm>
        </p:spPr>
        <p:txBody>
          <a:bodyPr>
            <a:normAutofit lnSpcReduction="10000"/>
          </a:bodyPr>
          <a:lstStyle/>
          <a:p>
            <a:pPr algn="just">
              <a:buClr>
                <a:schemeClr val="accent3"/>
              </a:buClr>
              <a:buFont typeface="Wingdings" pitchFamily="2" charset="2"/>
              <a:buChar char="v"/>
            </a:pPr>
            <a:r>
              <a:rPr lang="cs-CZ" sz="2800" dirty="0" smtClean="0">
                <a:latin typeface="Georgia" pitchFamily="18" charset="0"/>
              </a:rPr>
              <a:t> umělecký směr vznikající v Itálii v 17. století</a:t>
            </a:r>
          </a:p>
          <a:p>
            <a:pPr algn="just"/>
            <a:r>
              <a:rPr lang="cs-CZ" sz="2800" b="1" u="sng" dirty="0" smtClean="0">
                <a:latin typeface="Georgia" pitchFamily="18" charset="0"/>
              </a:rPr>
              <a:t>znaky: </a:t>
            </a:r>
            <a:r>
              <a:rPr lang="cs-CZ" sz="2800" b="1" dirty="0" smtClean="0">
                <a:latin typeface="Georgia" pitchFamily="18" charset="0"/>
              </a:rPr>
              <a:t> </a:t>
            </a:r>
          </a:p>
          <a:p>
            <a:pPr algn="just">
              <a:buFont typeface="Wingdings" pitchFamily="2" charset="2"/>
              <a:buChar char="v"/>
            </a:pPr>
            <a:r>
              <a:rPr lang="cs-CZ" sz="2800" dirty="0" smtClean="0">
                <a:latin typeface="Georgia" pitchFamily="18" charset="0"/>
              </a:rPr>
              <a:t>   snaha ohromit</a:t>
            </a:r>
          </a:p>
          <a:p>
            <a:pPr algn="just">
              <a:buFont typeface="Wingdings" pitchFamily="2" charset="2"/>
              <a:buChar char="v"/>
            </a:pPr>
            <a:r>
              <a:rPr lang="cs-CZ" sz="2800" dirty="0" smtClean="0">
                <a:latin typeface="Georgia" pitchFamily="18" charset="0"/>
              </a:rPr>
              <a:t>   zdobnost</a:t>
            </a:r>
          </a:p>
          <a:p>
            <a:pPr algn="just">
              <a:buFont typeface="Wingdings" pitchFamily="2" charset="2"/>
              <a:buChar char="v"/>
            </a:pPr>
            <a:r>
              <a:rPr lang="cs-CZ" sz="2800" dirty="0" smtClean="0">
                <a:latin typeface="Georgia" pitchFamily="18" charset="0"/>
              </a:rPr>
              <a:t>   důraz na cit</a:t>
            </a:r>
          </a:p>
          <a:p>
            <a:pPr algn="just">
              <a:buFont typeface="Wingdings" pitchFamily="2" charset="2"/>
              <a:buChar char="v"/>
            </a:pPr>
            <a:r>
              <a:rPr lang="cs-CZ" sz="2800" dirty="0" smtClean="0">
                <a:latin typeface="Georgia" pitchFamily="18" charset="0"/>
              </a:rPr>
              <a:t>   náboženská témata</a:t>
            </a:r>
          </a:p>
          <a:p>
            <a:pPr algn="just">
              <a:buFont typeface="Wingdings" pitchFamily="2" charset="2"/>
              <a:buChar char="v"/>
            </a:pPr>
            <a:r>
              <a:rPr lang="cs-CZ" sz="2800" dirty="0" smtClean="0">
                <a:latin typeface="Georgia" pitchFamily="18" charset="0"/>
              </a:rPr>
              <a:t>   rozšířeno hlavně v katolických zemích (HŘ, Itálie,     Španělsko)</a:t>
            </a:r>
          </a:p>
          <a:p>
            <a:endParaRPr lang="cs-CZ" dirty="0"/>
          </a:p>
        </p:txBody>
      </p:sp>
      <p:sp>
        <p:nvSpPr>
          <p:cNvPr id="13" name="Nadpis 12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latin typeface="Blackadder ITC" pitchFamily="82" charset="0"/>
              </a:rPr>
              <a:t>B A R O K O</a:t>
            </a:r>
            <a:endParaRPr lang="cs-CZ" sz="7200" dirty="0">
              <a:latin typeface="Blackadder ITC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cmpd="dbl">
            <a:solidFill>
              <a:schemeClr val="accent3"/>
            </a:solidFill>
          </a:ln>
        </p:spPr>
        <p:txBody>
          <a:bodyPr/>
          <a:lstStyle/>
          <a:p>
            <a:r>
              <a:rPr lang="cs-CZ" cap="small" dirty="0" smtClean="0">
                <a:solidFill>
                  <a:schemeClr val="accent5"/>
                </a:solidFill>
                <a:latin typeface="Georgia" pitchFamily="18" charset="0"/>
              </a:rPr>
              <a:t>1) </a:t>
            </a:r>
            <a:r>
              <a:rPr lang="cs-CZ" b="1" cap="small" dirty="0" smtClean="0">
                <a:solidFill>
                  <a:schemeClr val="accent5"/>
                </a:solidFill>
                <a:latin typeface="Georgia" pitchFamily="18" charset="0"/>
              </a:rPr>
              <a:t>Malířství</a:t>
            </a:r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sz="2400" dirty="0" smtClean="0">
                <a:latin typeface="Georgia" pitchFamily="18" charset="0"/>
              </a:rPr>
              <a:t>snaha o realistické zpodobnění</a:t>
            </a:r>
          </a:p>
          <a:p>
            <a:r>
              <a:rPr lang="cs-CZ" sz="2400" dirty="0" smtClean="0">
                <a:latin typeface="Georgia" pitchFamily="18" charset="0"/>
              </a:rPr>
              <a:t>krajinky, portréty, náboženská témata</a:t>
            </a:r>
          </a:p>
          <a:p>
            <a:r>
              <a:rPr lang="cs-CZ" sz="2400" dirty="0" smtClean="0">
                <a:latin typeface="Georgia" pitchFamily="18" charset="0"/>
              </a:rPr>
              <a:t>obliba křivek (korpulentní ženy, svalnatí muži,tlustí andělíčci, ...)</a:t>
            </a:r>
          </a:p>
          <a:p>
            <a:endParaRPr lang="cs-CZ" sz="2400" dirty="0" smtClean="0"/>
          </a:p>
          <a:p>
            <a:pPr>
              <a:buNone/>
            </a:pPr>
            <a:r>
              <a:rPr lang="cs-CZ" sz="2400" u="sng" dirty="0" smtClean="0">
                <a:latin typeface="Georgia" pitchFamily="18" charset="0"/>
              </a:rPr>
              <a:t>malíři</a:t>
            </a:r>
            <a:r>
              <a:rPr lang="cs-CZ" sz="2400" dirty="0" smtClean="0">
                <a:latin typeface="Georgia" pitchFamily="18" charset="0"/>
              </a:rPr>
              <a:t>: </a:t>
            </a:r>
            <a:r>
              <a:rPr lang="cs-CZ" sz="2400" dirty="0" err="1" smtClean="0">
                <a:latin typeface="Georgia" pitchFamily="18" charset="0"/>
              </a:rPr>
              <a:t>Caravaggio</a:t>
            </a:r>
            <a:r>
              <a:rPr lang="cs-CZ" sz="2400" dirty="0" smtClean="0">
                <a:latin typeface="Georgia" pitchFamily="18" charset="0"/>
              </a:rPr>
              <a:t> /</a:t>
            </a:r>
            <a:r>
              <a:rPr lang="cs-CZ" sz="2400" dirty="0" err="1" smtClean="0">
                <a:latin typeface="Georgia" pitchFamily="18" charset="0"/>
              </a:rPr>
              <a:t>Karavadžo</a:t>
            </a:r>
            <a:r>
              <a:rPr lang="cs-CZ" sz="2400" dirty="0" smtClean="0">
                <a:latin typeface="Georgia" pitchFamily="18" charset="0"/>
              </a:rPr>
              <a:t>/</a:t>
            </a:r>
          </a:p>
          <a:p>
            <a:pPr>
              <a:buNone/>
            </a:pPr>
            <a:r>
              <a:rPr lang="cs-CZ" sz="2400" dirty="0" smtClean="0">
                <a:latin typeface="Georgia" pitchFamily="18" charset="0"/>
              </a:rPr>
              <a:t>             </a:t>
            </a:r>
            <a:r>
              <a:rPr lang="cs-CZ" sz="2400" dirty="0" err="1" smtClean="0">
                <a:latin typeface="Georgia" pitchFamily="18" charset="0"/>
              </a:rPr>
              <a:t>Rembandt</a:t>
            </a:r>
            <a:endParaRPr lang="cs-CZ" sz="2400" dirty="0" smtClean="0">
              <a:latin typeface="Georgia" pitchFamily="18" charset="0"/>
            </a:endParaRPr>
          </a:p>
          <a:p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314400"/>
          </a:xfrm>
        </p:spPr>
        <p:txBody>
          <a:bodyPr/>
          <a:lstStyle/>
          <a:p>
            <a:r>
              <a:rPr lang="cs-CZ" dirty="0" smtClean="0">
                <a:latin typeface="Georgia" pitchFamily="18" charset="0"/>
              </a:rPr>
              <a:t>malíři: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914400" y="5214950"/>
            <a:ext cx="7315200" cy="1500197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  <a:latin typeface="Georgia" pitchFamily="18" charset="0"/>
              </a:rPr>
              <a:t>Caravaggio</a:t>
            </a:r>
            <a:endParaRPr lang="cs-CZ" dirty="0" smtClean="0">
              <a:solidFill>
                <a:schemeClr val="accent2">
                  <a:lumMod val="75000"/>
                </a:schemeClr>
              </a:solidFill>
              <a:latin typeface="Georgia" pitchFamily="18" charset="0"/>
            </a:endParaRPr>
          </a:p>
          <a:p>
            <a:r>
              <a:rPr lang="cs-CZ" dirty="0" smtClean="0">
                <a:latin typeface="Georgia" pitchFamily="18" charset="0"/>
              </a:rPr>
              <a:t>Rembrandt</a:t>
            </a:r>
          </a:p>
          <a:p>
            <a:endParaRPr lang="cs-CZ" dirty="0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/>
      </p:sp>
      <p:sp>
        <p:nvSpPr>
          <p:cNvPr id="8" name="TextovéPole 7"/>
          <p:cNvSpPr txBox="1"/>
          <p:nvPr/>
        </p:nvSpPr>
        <p:spPr>
          <a:xfrm>
            <a:off x="5143504" y="4857760"/>
            <a:ext cx="38576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err="1" smtClean="0">
                <a:latin typeface="Georgia" pitchFamily="18" charset="0"/>
              </a:rPr>
              <a:t>Caravaggio</a:t>
            </a:r>
            <a:r>
              <a:rPr lang="cs-CZ" i="1" dirty="0" smtClean="0">
                <a:latin typeface="Georgia" pitchFamily="18" charset="0"/>
              </a:rPr>
              <a:t> – Stětí sv. Jana Křtitele</a:t>
            </a:r>
          </a:p>
          <a:p>
            <a:endParaRPr lang="cs-CZ" dirty="0"/>
          </a:p>
        </p:txBody>
      </p:sp>
      <p:pic>
        <p:nvPicPr>
          <p:cNvPr id="1026" name="Picture 2" descr="http://upload.wikimedia.org/wikipedia/commons/archive/4/42/20100628151117%21Michelangelo_Caravaggio_02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118018"/>
            <a:ext cx="6715116" cy="45247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314400"/>
          </a:xfrm>
        </p:spPr>
        <p:txBody>
          <a:bodyPr/>
          <a:lstStyle/>
          <a:p>
            <a:r>
              <a:rPr lang="cs-CZ" dirty="0" smtClean="0">
                <a:latin typeface="Georgia" pitchFamily="18" charset="0"/>
              </a:rPr>
              <a:t>malíři: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914400" y="5214950"/>
            <a:ext cx="7315200" cy="1500197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  <a:latin typeface="Georgia" pitchFamily="18" charset="0"/>
              </a:rPr>
              <a:t>Caravaggio</a:t>
            </a:r>
            <a:endParaRPr lang="cs-CZ" dirty="0" smtClean="0">
              <a:solidFill>
                <a:schemeClr val="accent2">
                  <a:lumMod val="75000"/>
                </a:schemeClr>
              </a:solidFill>
              <a:latin typeface="Georgia" pitchFamily="18" charset="0"/>
            </a:endParaRPr>
          </a:p>
          <a:p>
            <a:r>
              <a:rPr lang="cs-CZ" dirty="0" smtClean="0">
                <a:latin typeface="Georgia" pitchFamily="18" charset="0"/>
              </a:rPr>
              <a:t>Rembrandt</a:t>
            </a:r>
          </a:p>
          <a:p>
            <a:endParaRPr lang="cs-CZ" dirty="0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/>
      </p:sp>
      <p:sp>
        <p:nvSpPr>
          <p:cNvPr id="8" name="TextovéPole 7"/>
          <p:cNvSpPr txBox="1"/>
          <p:nvPr/>
        </p:nvSpPr>
        <p:spPr>
          <a:xfrm>
            <a:off x="4714876" y="4857760"/>
            <a:ext cx="4286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err="1" smtClean="0">
                <a:latin typeface="Georgia" pitchFamily="18" charset="0"/>
              </a:rPr>
              <a:t>Caravaggio</a:t>
            </a:r>
            <a:r>
              <a:rPr lang="cs-CZ" i="1" dirty="0" smtClean="0">
                <a:latin typeface="Georgia" pitchFamily="18" charset="0"/>
              </a:rPr>
              <a:t> – Chlapec s košíkem ovoce</a:t>
            </a:r>
          </a:p>
          <a:p>
            <a:endParaRPr lang="cs-CZ" dirty="0"/>
          </a:p>
        </p:txBody>
      </p:sp>
      <p:pic>
        <p:nvPicPr>
          <p:cNvPr id="16386" name="Picture 2" descr="Soubor:Michelangelo Caravaggio 06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6050" y="96770"/>
            <a:ext cx="4438642" cy="45371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314400"/>
          </a:xfrm>
        </p:spPr>
        <p:txBody>
          <a:bodyPr/>
          <a:lstStyle/>
          <a:p>
            <a:r>
              <a:rPr lang="cs-CZ" dirty="0" smtClean="0">
                <a:latin typeface="Georgia" pitchFamily="18" charset="0"/>
              </a:rPr>
              <a:t>malíři: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914400" y="5214950"/>
            <a:ext cx="7315200" cy="1500197"/>
          </a:xfrm>
        </p:spPr>
        <p:txBody>
          <a:bodyPr>
            <a:normAutofit/>
          </a:bodyPr>
          <a:lstStyle/>
          <a:p>
            <a:r>
              <a:rPr lang="cs-CZ" dirty="0" err="1" smtClean="0">
                <a:latin typeface="Georgia" pitchFamily="18" charset="0"/>
              </a:rPr>
              <a:t>Caravaggio</a:t>
            </a:r>
            <a:endParaRPr lang="cs-CZ" dirty="0" smtClean="0">
              <a:latin typeface="Georgia" pitchFamily="18" charset="0"/>
            </a:endParaRPr>
          </a:p>
          <a:p>
            <a:r>
              <a:rPr lang="cs-CZ" b="1" dirty="0" smtClean="0">
                <a:solidFill>
                  <a:schemeClr val="bg1">
                    <a:lumMod val="50000"/>
                  </a:schemeClr>
                </a:solidFill>
                <a:latin typeface="Georgia" pitchFamily="18" charset="0"/>
              </a:rPr>
              <a:t>Rembrandt</a:t>
            </a:r>
          </a:p>
          <a:p>
            <a:endParaRPr lang="cs-CZ" dirty="0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/>
      </p:sp>
      <p:sp>
        <p:nvSpPr>
          <p:cNvPr id="8" name="TextovéPole 7"/>
          <p:cNvSpPr txBox="1"/>
          <p:nvPr/>
        </p:nvSpPr>
        <p:spPr>
          <a:xfrm>
            <a:off x="5929322" y="4857760"/>
            <a:ext cx="30718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latin typeface="Georgia" pitchFamily="18" charset="0"/>
              </a:rPr>
              <a:t>Rembrandt – Noční hlídka</a:t>
            </a:r>
          </a:p>
          <a:p>
            <a:endParaRPr lang="cs-CZ" dirty="0"/>
          </a:p>
        </p:txBody>
      </p:sp>
      <p:pic>
        <p:nvPicPr>
          <p:cNvPr id="1026" name="Picture 2" descr="Soubor:The Nightwatch by Rembrand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59508"/>
            <a:ext cx="5500678" cy="45838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cmpd="dbl">
            <a:solidFill>
              <a:schemeClr val="accent3"/>
            </a:solidFill>
          </a:ln>
        </p:spPr>
        <p:txBody>
          <a:bodyPr/>
          <a:lstStyle/>
          <a:p>
            <a:r>
              <a:rPr lang="cs-CZ" cap="small" dirty="0" smtClean="0">
                <a:solidFill>
                  <a:schemeClr val="accent5"/>
                </a:solidFill>
                <a:latin typeface="Georgia" pitchFamily="18" charset="0"/>
              </a:rPr>
              <a:t>2) </a:t>
            </a:r>
            <a:r>
              <a:rPr lang="cs-CZ" b="1" cap="small" dirty="0" smtClean="0">
                <a:solidFill>
                  <a:schemeClr val="accent5"/>
                </a:solidFill>
                <a:latin typeface="Georgia" pitchFamily="18" charset="0"/>
              </a:rPr>
              <a:t>Sochařství</a:t>
            </a:r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ln>
            <a:solidFill>
              <a:schemeClr val="accent1"/>
            </a:solidFill>
          </a:ln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2400" dirty="0" smtClean="0">
                <a:latin typeface="Georgia" pitchFamily="18" charset="0"/>
              </a:rPr>
              <a:t>častá sousoší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Georgia" pitchFamily="18" charset="0"/>
              </a:rPr>
              <a:t>sochy se objevují na fasádách, v interiérech i v krajině</a:t>
            </a:r>
          </a:p>
          <a:p>
            <a:pPr>
              <a:lnSpc>
                <a:spcPct val="150000"/>
              </a:lnSpc>
              <a:buNone/>
            </a:pPr>
            <a:r>
              <a:rPr lang="cs-CZ" sz="2400" u="sng" dirty="0" smtClean="0">
                <a:latin typeface="Georgia" pitchFamily="18" charset="0"/>
              </a:rPr>
              <a:t>typické sochy</a:t>
            </a:r>
            <a:r>
              <a:rPr lang="cs-CZ" sz="2400" dirty="0" smtClean="0">
                <a:latin typeface="Georgia" pitchFamily="18" charset="0"/>
              </a:rPr>
              <a:t>: morové sloupy, sochy svatých</a:t>
            </a:r>
          </a:p>
          <a:p>
            <a:pPr>
              <a:lnSpc>
                <a:spcPct val="150000"/>
              </a:lnSpc>
              <a:buNone/>
            </a:pPr>
            <a:r>
              <a:rPr lang="cs-CZ" sz="2400" u="sng" dirty="0" smtClean="0">
                <a:latin typeface="Georgia" pitchFamily="18" charset="0"/>
              </a:rPr>
              <a:t>sochaři</a:t>
            </a:r>
            <a:r>
              <a:rPr lang="cs-CZ" sz="2400" dirty="0" smtClean="0">
                <a:latin typeface="Georgia" pitchFamily="18" charset="0"/>
              </a:rPr>
              <a:t>: Braun, </a:t>
            </a:r>
            <a:r>
              <a:rPr lang="cs-CZ" sz="2400" dirty="0" err="1" smtClean="0">
                <a:latin typeface="Georgia" pitchFamily="18" charset="0"/>
              </a:rPr>
              <a:t>Brokoff</a:t>
            </a:r>
            <a:endParaRPr lang="cs-CZ" sz="2400" dirty="0" smtClean="0">
              <a:latin typeface="Georgia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Georgia" pitchFamily="18" charset="0"/>
              </a:rPr>
              <a:t>             </a:t>
            </a:r>
          </a:p>
          <a:p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1143000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Georgia" pitchFamily="18" charset="0"/>
              </a:rPr>
              <a:t>barokní sochy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214282" y="1447800"/>
            <a:ext cx="4572032" cy="5195910"/>
          </a:xfrm>
          <a:ln>
            <a:solidFill>
              <a:schemeClr val="accent1"/>
            </a:solidFill>
          </a:ln>
        </p:spPr>
        <p:txBody>
          <a:bodyPr/>
          <a:lstStyle/>
          <a:p>
            <a:pPr>
              <a:buNone/>
            </a:pPr>
            <a:r>
              <a:rPr lang="cs-CZ" dirty="0" smtClean="0">
                <a:latin typeface="Georgia" pitchFamily="18" charset="0"/>
              </a:rPr>
              <a:t>sochy v krajině</a:t>
            </a:r>
            <a:endParaRPr lang="cs-CZ" dirty="0">
              <a:latin typeface="Georgia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857752" y="1447800"/>
            <a:ext cx="4071966" cy="5195910"/>
          </a:xfrm>
          <a:ln>
            <a:solidFill>
              <a:schemeClr val="accent1"/>
            </a:solidFill>
          </a:ln>
        </p:spPr>
        <p:txBody>
          <a:bodyPr/>
          <a:lstStyle/>
          <a:p>
            <a:pPr>
              <a:buNone/>
            </a:pPr>
            <a:r>
              <a:rPr lang="cs-CZ" dirty="0" smtClean="0">
                <a:latin typeface="Georgia" pitchFamily="18" charset="0"/>
              </a:rPr>
              <a:t>morové sloupy</a:t>
            </a:r>
            <a:endParaRPr lang="cs-CZ" dirty="0">
              <a:latin typeface="Georgia" pitchFamily="18" charset="0"/>
            </a:endParaRPr>
          </a:p>
        </p:txBody>
      </p:sp>
      <p:pic>
        <p:nvPicPr>
          <p:cNvPr id="20482" name="Picture 2" descr="Soubor:Betlém u Kuksu - Poustevník Onufri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2643182"/>
            <a:ext cx="4503408" cy="300039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71472" y="5929330"/>
            <a:ext cx="41434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latin typeface="Georgia" pitchFamily="18" charset="0"/>
              </a:rPr>
              <a:t>Matyáš Braun – Poustevník</a:t>
            </a:r>
          </a:p>
          <a:p>
            <a:r>
              <a:rPr lang="cs-CZ" i="1" dirty="0" smtClean="0">
                <a:latin typeface="Georgia" pitchFamily="18" charset="0"/>
              </a:rPr>
              <a:t>Kuks</a:t>
            </a:r>
            <a:endParaRPr lang="cs-CZ" i="1" dirty="0">
              <a:latin typeface="Georgia" pitchFamily="18" charset="0"/>
            </a:endParaRPr>
          </a:p>
        </p:txBody>
      </p:sp>
      <p:pic>
        <p:nvPicPr>
          <p:cNvPr id="20484" name="Picture 4" descr="Soubor:Morový slou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22098" y="2000240"/>
            <a:ext cx="3107553" cy="4143404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5143504" y="6215082"/>
            <a:ext cx="3786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latin typeface="Georgia" pitchFamily="18" charset="0"/>
              </a:rPr>
              <a:t>Matyáš Braun –  sloup v Jaroměři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600" dirty="0" smtClean="0">
                <a:latin typeface="Georgia" pitchFamily="18" charset="0"/>
              </a:rPr>
              <a:t>ozdobné sochy – Karlův most</a:t>
            </a:r>
            <a:endParaRPr lang="cs-CZ" sz="2600" dirty="0">
              <a:latin typeface="Georgia" pitchFamily="18" charset="0"/>
            </a:endParaRPr>
          </a:p>
        </p:txBody>
      </p:sp>
      <p:pic>
        <p:nvPicPr>
          <p:cNvPr id="22530" name="Picture 2" descr="File:Prague charles brid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357298"/>
            <a:ext cx="7620000" cy="4829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25470"/>
          </a:xfrm>
          <a:ln cmpd="dbl">
            <a:solidFill>
              <a:schemeClr val="accent3"/>
            </a:solidFill>
          </a:ln>
        </p:spPr>
        <p:txBody>
          <a:bodyPr>
            <a:normAutofit fontScale="90000"/>
          </a:bodyPr>
          <a:lstStyle/>
          <a:p>
            <a:r>
              <a:rPr lang="cs-CZ" cap="small" dirty="0" smtClean="0">
                <a:solidFill>
                  <a:schemeClr val="accent5"/>
                </a:solidFill>
                <a:latin typeface="Georgia" pitchFamily="18" charset="0"/>
              </a:rPr>
              <a:t>3) Móda</a:t>
            </a:r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928662" y="1000108"/>
            <a:ext cx="3749040" cy="4876816"/>
          </a:xfrm>
          <a:ln>
            <a:noFill/>
          </a:ln>
        </p:spPr>
        <p:txBody>
          <a:bodyPr/>
          <a:lstStyle/>
          <a:p>
            <a:pPr>
              <a:buNone/>
            </a:pPr>
            <a:r>
              <a:rPr lang="cs-CZ" sz="2400" dirty="0" smtClean="0">
                <a:latin typeface="Georgia" pitchFamily="18" charset="0"/>
              </a:rPr>
              <a:t>             </a:t>
            </a:r>
            <a:r>
              <a:rPr lang="cs-CZ" sz="2800" dirty="0" smtClean="0">
                <a:latin typeface="Georgia" pitchFamily="18" charset="0"/>
              </a:rPr>
              <a:t>dámská móda</a:t>
            </a:r>
          </a:p>
          <a:p>
            <a:pPr>
              <a:lnSpc>
                <a:spcPct val="150000"/>
              </a:lnSpc>
              <a:buFont typeface="Courier New" pitchFamily="49" charset="0"/>
              <a:buChar char="o"/>
            </a:pPr>
            <a:r>
              <a:rPr lang="cs-CZ" sz="2000" smtClean="0">
                <a:latin typeface="Georgia" pitchFamily="18" charset="0"/>
              </a:rPr>
              <a:t>obručové </a:t>
            </a:r>
            <a:r>
              <a:rPr lang="cs-CZ" sz="2000" dirty="0" smtClean="0">
                <a:latin typeface="Georgia" pitchFamily="18" charset="0"/>
              </a:rPr>
              <a:t>sukně</a:t>
            </a:r>
          </a:p>
          <a:p>
            <a:pPr>
              <a:lnSpc>
                <a:spcPct val="150000"/>
              </a:lnSpc>
              <a:buFont typeface="Courier New" pitchFamily="49" charset="0"/>
              <a:buChar char="o"/>
            </a:pPr>
            <a:r>
              <a:rPr lang="cs-CZ" sz="2000" dirty="0" smtClean="0">
                <a:latin typeface="Georgia" pitchFamily="18" charset="0"/>
              </a:rPr>
              <a:t>korzety</a:t>
            </a:r>
          </a:p>
          <a:p>
            <a:pPr>
              <a:lnSpc>
                <a:spcPct val="150000"/>
              </a:lnSpc>
              <a:buFont typeface="Courier New" pitchFamily="49" charset="0"/>
              <a:buChar char="o"/>
            </a:pPr>
            <a:r>
              <a:rPr lang="cs-CZ" sz="2000" dirty="0" smtClean="0">
                <a:latin typeface="Georgia" pitchFamily="18" charset="0"/>
              </a:rPr>
              <a:t>zdobné paruky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929190" y="1000108"/>
            <a:ext cx="3749040" cy="4876816"/>
          </a:xfrm>
        </p:spPr>
        <p:txBody>
          <a:bodyPr/>
          <a:lstStyle/>
          <a:p>
            <a:pPr>
              <a:buNone/>
            </a:pPr>
            <a:r>
              <a:rPr lang="cs-CZ" sz="2800" dirty="0" smtClean="0">
                <a:latin typeface="Georgia" pitchFamily="18" charset="0"/>
              </a:rPr>
              <a:t> </a:t>
            </a:r>
            <a:r>
              <a:rPr lang="cs-CZ" sz="3200" dirty="0" smtClean="0">
                <a:latin typeface="Georgia" pitchFamily="18" charset="0"/>
              </a:rPr>
              <a:t>pánská móda</a:t>
            </a:r>
          </a:p>
          <a:p>
            <a:pPr>
              <a:lnSpc>
                <a:spcPct val="150000"/>
              </a:lnSpc>
              <a:buFont typeface="Courier New" pitchFamily="49" charset="0"/>
              <a:buChar char="o"/>
            </a:pPr>
            <a:r>
              <a:rPr lang="cs-CZ" sz="2000" dirty="0" smtClean="0">
                <a:latin typeface="Georgia" pitchFamily="18" charset="0"/>
              </a:rPr>
              <a:t>kabátce, krátké kalhoty</a:t>
            </a:r>
          </a:p>
          <a:p>
            <a:pPr>
              <a:lnSpc>
                <a:spcPct val="150000"/>
              </a:lnSpc>
              <a:buFont typeface="Courier New" pitchFamily="49" charset="0"/>
              <a:buChar char="o"/>
            </a:pPr>
            <a:r>
              <a:rPr lang="cs-CZ" sz="2000" dirty="0" smtClean="0">
                <a:latin typeface="Georgia" pitchFamily="18" charset="0"/>
              </a:rPr>
              <a:t>bílé punčochy</a:t>
            </a:r>
          </a:p>
          <a:p>
            <a:pPr>
              <a:lnSpc>
                <a:spcPct val="150000"/>
              </a:lnSpc>
              <a:buFont typeface="Courier New" pitchFamily="49" charset="0"/>
              <a:buChar char="o"/>
            </a:pPr>
            <a:r>
              <a:rPr lang="cs-CZ" sz="2000" dirty="0" smtClean="0">
                <a:latin typeface="Georgia" pitchFamily="18" charset="0"/>
              </a:rPr>
              <a:t>paruky, klobouky</a:t>
            </a:r>
            <a:endParaRPr lang="cs-CZ" sz="2000" dirty="0"/>
          </a:p>
        </p:txBody>
      </p:sp>
      <p:pic>
        <p:nvPicPr>
          <p:cNvPr id="24578" name="Picture 2" descr="http://www.texsite.info/wiki/images/ID_7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488" y="3149356"/>
            <a:ext cx="3429024" cy="35371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cmpd="dbl">
            <a:solidFill>
              <a:schemeClr val="accent3"/>
            </a:solidFill>
          </a:ln>
        </p:spPr>
        <p:txBody>
          <a:bodyPr/>
          <a:lstStyle/>
          <a:p>
            <a:r>
              <a:rPr lang="cs-CZ" cap="small" dirty="0" smtClean="0">
                <a:solidFill>
                  <a:schemeClr val="accent5"/>
                </a:solidFill>
                <a:latin typeface="Georgia" pitchFamily="18" charset="0"/>
              </a:rPr>
              <a:t>3) </a:t>
            </a:r>
            <a:r>
              <a:rPr lang="cs-CZ" b="1" cap="small" dirty="0" smtClean="0">
                <a:solidFill>
                  <a:schemeClr val="accent5"/>
                </a:solidFill>
                <a:latin typeface="Georgia" pitchFamily="18" charset="0"/>
              </a:rPr>
              <a:t>Architektura</a:t>
            </a:r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ln>
            <a:solidFill>
              <a:schemeClr val="accent1"/>
            </a:solidFill>
          </a:ln>
        </p:spPr>
        <p:txBody>
          <a:bodyPr/>
          <a:lstStyle/>
          <a:p>
            <a:pPr marL="609600" indent="-609600">
              <a:lnSpc>
                <a:spcPct val="150000"/>
              </a:lnSpc>
              <a:buFont typeface="Wingdings" pitchFamily="2" charset="2"/>
              <a:buChar char="v"/>
            </a:pPr>
            <a:r>
              <a:rPr lang="cs-CZ" sz="2400" dirty="0" smtClean="0">
                <a:latin typeface="Georgia" pitchFamily="18" charset="0"/>
              </a:rPr>
              <a:t>okázalá, monumentální architektura</a:t>
            </a:r>
          </a:p>
          <a:p>
            <a:pPr marL="609600" indent="-609600">
              <a:lnSpc>
                <a:spcPct val="150000"/>
              </a:lnSpc>
              <a:buFont typeface="Wingdings" pitchFamily="2" charset="2"/>
              <a:buChar char="v"/>
            </a:pPr>
            <a:r>
              <a:rPr lang="cs-CZ" sz="2400" dirty="0" smtClean="0">
                <a:latin typeface="Georgia" pitchFamily="18" charset="0"/>
              </a:rPr>
              <a:t>církevní stavby mají ukázat moc a bohatství církve (zlato, zdobnost)</a:t>
            </a:r>
          </a:p>
          <a:p>
            <a:pPr>
              <a:lnSpc>
                <a:spcPct val="150000"/>
              </a:lnSpc>
              <a:buNone/>
            </a:pPr>
            <a:r>
              <a:rPr lang="cs-CZ" sz="2400" u="sng" dirty="0" smtClean="0">
                <a:latin typeface="Georgia" pitchFamily="18" charset="0"/>
              </a:rPr>
              <a:t>představitel</a:t>
            </a:r>
            <a:r>
              <a:rPr lang="cs-CZ" sz="2400" dirty="0" smtClean="0">
                <a:latin typeface="Georgia" pitchFamily="18" charset="0"/>
              </a:rPr>
              <a:t>: </a:t>
            </a:r>
            <a:r>
              <a:rPr lang="cs-CZ" sz="2400" dirty="0" err="1" smtClean="0">
                <a:latin typeface="Georgia" pitchFamily="18" charset="0"/>
              </a:rPr>
              <a:t>Santini</a:t>
            </a:r>
            <a:endParaRPr lang="cs-CZ" sz="2400" dirty="0" smtClean="0">
              <a:latin typeface="Georgia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Georgia" pitchFamily="18" charset="0"/>
              </a:rPr>
              <a:t>             </a:t>
            </a:r>
          </a:p>
          <a:p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cap="small" dirty="0" smtClean="0">
                <a:latin typeface="Georgia" pitchFamily="18" charset="0"/>
              </a:rPr>
              <a:t>znaky architektury</a:t>
            </a:r>
            <a:endParaRPr lang="cs-CZ" sz="36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2"/>
          </p:nvPr>
        </p:nvSpPr>
        <p:spPr>
          <a:xfrm>
            <a:off x="214282" y="1600200"/>
            <a:ext cx="2786082" cy="4900634"/>
          </a:xfrm>
        </p:spPr>
        <p:txBody>
          <a:bodyPr/>
          <a:lstStyle/>
          <a:p>
            <a:endParaRPr lang="cs-CZ" dirty="0" smtClean="0">
              <a:latin typeface="Georgia" pitchFamily="18" charset="0"/>
            </a:endParaRPr>
          </a:p>
          <a:p>
            <a:pPr marL="342900" indent="-342900">
              <a:buAutoNum type="arabicParenR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Georgia" pitchFamily="18" charset="0"/>
              </a:rPr>
              <a:t>volské oko</a:t>
            </a:r>
          </a:p>
          <a:p>
            <a:pPr marL="342900" indent="-342900">
              <a:buAutoNum type="arabicParenR"/>
            </a:pPr>
            <a:r>
              <a:rPr lang="cs-CZ" dirty="0" smtClean="0">
                <a:latin typeface="Georgia" pitchFamily="18" charset="0"/>
              </a:rPr>
              <a:t>balustráda</a:t>
            </a:r>
          </a:p>
          <a:p>
            <a:pPr marL="342900" indent="-342900">
              <a:buAutoNum type="arabicParenR"/>
            </a:pPr>
            <a:r>
              <a:rPr lang="cs-CZ" dirty="0" smtClean="0">
                <a:latin typeface="Georgia" pitchFamily="18" charset="0"/>
              </a:rPr>
              <a:t>giganti</a:t>
            </a:r>
          </a:p>
          <a:p>
            <a:pPr marL="342900" indent="-342900">
              <a:buAutoNum type="arabicParenR"/>
            </a:pPr>
            <a:r>
              <a:rPr lang="cs-CZ" dirty="0" smtClean="0">
                <a:latin typeface="Georgia" pitchFamily="18" charset="0"/>
              </a:rPr>
              <a:t>obliba kombinace barev (červená+bílá)</a:t>
            </a:r>
          </a:p>
          <a:p>
            <a:pPr marL="342900" indent="-342900">
              <a:buAutoNum type="arabicParenR"/>
            </a:pPr>
            <a:r>
              <a:rPr lang="cs-CZ" dirty="0" smtClean="0">
                <a:latin typeface="Georgia" pitchFamily="18" charset="0"/>
              </a:rPr>
              <a:t>bohatě zdobený interiér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5602" name="Picture 2" descr="Soubor:Catania - Finestra barocca - Foto Giovanni Dall'Orto, gennaio 20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90864" y="2000240"/>
            <a:ext cx="5429235" cy="40719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cap="small" dirty="0" smtClean="0">
                <a:latin typeface="Georgia" pitchFamily="18" charset="0"/>
              </a:rPr>
              <a:t>znaky architektury</a:t>
            </a:r>
            <a:endParaRPr lang="cs-CZ" sz="36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2"/>
          </p:nvPr>
        </p:nvSpPr>
        <p:spPr>
          <a:xfrm>
            <a:off x="214282" y="1600200"/>
            <a:ext cx="2786082" cy="4900634"/>
          </a:xfrm>
        </p:spPr>
        <p:txBody>
          <a:bodyPr/>
          <a:lstStyle/>
          <a:p>
            <a:endParaRPr lang="cs-CZ" dirty="0" smtClean="0">
              <a:latin typeface="Georgia" pitchFamily="18" charset="0"/>
            </a:endParaRPr>
          </a:p>
          <a:p>
            <a:pPr marL="342900" indent="-342900">
              <a:buAutoNum type="arabicParenR"/>
            </a:pPr>
            <a:r>
              <a:rPr lang="cs-CZ" dirty="0" smtClean="0">
                <a:latin typeface="Georgia" pitchFamily="18" charset="0"/>
              </a:rPr>
              <a:t>volské oko</a:t>
            </a:r>
          </a:p>
          <a:p>
            <a:pPr marL="342900" indent="-342900">
              <a:buAutoNum type="arabicParenR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Georgia" pitchFamily="18" charset="0"/>
              </a:rPr>
              <a:t>balustráda</a:t>
            </a:r>
          </a:p>
          <a:p>
            <a:pPr marL="342900" indent="-342900">
              <a:buAutoNum type="arabicParenR"/>
            </a:pPr>
            <a:r>
              <a:rPr lang="cs-CZ" dirty="0" smtClean="0">
                <a:latin typeface="Georgia" pitchFamily="18" charset="0"/>
              </a:rPr>
              <a:t>giganti</a:t>
            </a:r>
          </a:p>
          <a:p>
            <a:pPr marL="342900" indent="-342900">
              <a:buAutoNum type="arabicParenR"/>
            </a:pPr>
            <a:r>
              <a:rPr lang="cs-CZ" dirty="0" smtClean="0">
                <a:latin typeface="Georgia" pitchFamily="18" charset="0"/>
              </a:rPr>
              <a:t>obliba kombinace barev (červená+bílá)</a:t>
            </a:r>
          </a:p>
          <a:p>
            <a:pPr marL="342900" indent="-342900">
              <a:buAutoNum type="arabicParenR"/>
            </a:pPr>
            <a:r>
              <a:rPr lang="cs-CZ" dirty="0" smtClean="0">
                <a:latin typeface="Georgia" pitchFamily="18" charset="0"/>
              </a:rPr>
              <a:t>bohatě zdobený interiér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7650" name="Picture 2" descr="Soubor:Bridgegate balustrad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01" y="1714488"/>
            <a:ext cx="5619789" cy="42148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cap="small" dirty="0" smtClean="0">
                <a:latin typeface="Georgia" pitchFamily="18" charset="0"/>
              </a:rPr>
              <a:t>znaky architektury</a:t>
            </a:r>
            <a:endParaRPr lang="cs-CZ" sz="36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2"/>
          </p:nvPr>
        </p:nvSpPr>
        <p:spPr>
          <a:xfrm>
            <a:off x="214282" y="1600200"/>
            <a:ext cx="2786082" cy="4900634"/>
          </a:xfrm>
        </p:spPr>
        <p:txBody>
          <a:bodyPr/>
          <a:lstStyle/>
          <a:p>
            <a:endParaRPr lang="cs-CZ" dirty="0" smtClean="0">
              <a:latin typeface="Georgia" pitchFamily="18" charset="0"/>
            </a:endParaRPr>
          </a:p>
          <a:p>
            <a:pPr marL="342900" indent="-342900">
              <a:buAutoNum type="arabicParenR"/>
            </a:pPr>
            <a:r>
              <a:rPr lang="cs-CZ" dirty="0" smtClean="0">
                <a:latin typeface="Georgia" pitchFamily="18" charset="0"/>
              </a:rPr>
              <a:t>volské oko</a:t>
            </a:r>
          </a:p>
          <a:p>
            <a:pPr marL="342900" indent="-342900">
              <a:buAutoNum type="arabicParenR"/>
            </a:pPr>
            <a:r>
              <a:rPr lang="cs-CZ" dirty="0" smtClean="0">
                <a:latin typeface="Georgia" pitchFamily="18" charset="0"/>
              </a:rPr>
              <a:t>balustráda</a:t>
            </a:r>
          </a:p>
          <a:p>
            <a:pPr marL="342900" indent="-342900">
              <a:buAutoNum type="arabicParenR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Georgia" pitchFamily="18" charset="0"/>
              </a:rPr>
              <a:t>giganti</a:t>
            </a:r>
          </a:p>
          <a:p>
            <a:pPr marL="342900" indent="-342900">
              <a:buAutoNum type="arabicParenR"/>
            </a:pPr>
            <a:r>
              <a:rPr lang="cs-CZ" dirty="0" smtClean="0">
                <a:latin typeface="Georgia" pitchFamily="18" charset="0"/>
              </a:rPr>
              <a:t>obliba kombinace barev (červená+bílá)</a:t>
            </a:r>
          </a:p>
          <a:p>
            <a:pPr marL="342900" indent="-342900">
              <a:buAutoNum type="arabicParenR"/>
            </a:pPr>
            <a:r>
              <a:rPr lang="cs-CZ" dirty="0" smtClean="0">
                <a:latin typeface="Georgia" pitchFamily="18" charset="0"/>
              </a:rPr>
              <a:t>bohatě zdobený interiér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" name="Picture 6" descr="17092009106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01" y="1785926"/>
            <a:ext cx="5620353" cy="42148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cap="small" dirty="0" smtClean="0">
                <a:latin typeface="Georgia" pitchFamily="18" charset="0"/>
              </a:rPr>
              <a:t>znaky architektury</a:t>
            </a:r>
            <a:endParaRPr lang="cs-CZ" sz="36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2"/>
          </p:nvPr>
        </p:nvSpPr>
        <p:spPr>
          <a:xfrm>
            <a:off x="214282" y="1600200"/>
            <a:ext cx="2786082" cy="4900634"/>
          </a:xfrm>
        </p:spPr>
        <p:txBody>
          <a:bodyPr/>
          <a:lstStyle/>
          <a:p>
            <a:endParaRPr lang="cs-CZ" dirty="0" smtClean="0">
              <a:latin typeface="Georgia" pitchFamily="18" charset="0"/>
            </a:endParaRPr>
          </a:p>
          <a:p>
            <a:pPr marL="342900" indent="-342900">
              <a:buAutoNum type="arabicParenR"/>
            </a:pPr>
            <a:r>
              <a:rPr lang="cs-CZ" dirty="0" smtClean="0">
                <a:latin typeface="Georgia" pitchFamily="18" charset="0"/>
              </a:rPr>
              <a:t>volské oko</a:t>
            </a:r>
          </a:p>
          <a:p>
            <a:pPr marL="342900" indent="-342900">
              <a:buAutoNum type="arabicParenR"/>
            </a:pPr>
            <a:r>
              <a:rPr lang="cs-CZ" dirty="0" smtClean="0">
                <a:latin typeface="Georgia" pitchFamily="18" charset="0"/>
              </a:rPr>
              <a:t>balustráda</a:t>
            </a:r>
          </a:p>
          <a:p>
            <a:pPr marL="342900" indent="-342900">
              <a:buAutoNum type="arabicParenR"/>
            </a:pPr>
            <a:r>
              <a:rPr lang="cs-CZ" dirty="0" smtClean="0">
                <a:latin typeface="Georgia" pitchFamily="18" charset="0"/>
              </a:rPr>
              <a:t>giganti</a:t>
            </a:r>
          </a:p>
          <a:p>
            <a:pPr marL="342900" indent="-342900">
              <a:buAutoNum type="arabicParenR"/>
            </a:pPr>
            <a:r>
              <a:rPr lang="cs-CZ" dirty="0" smtClean="0">
                <a:latin typeface="Georgia" pitchFamily="18" charset="0"/>
              </a:rPr>
              <a:t>obliba kombinace barev (červená+bílá)</a:t>
            </a:r>
          </a:p>
          <a:p>
            <a:pPr marL="342900" indent="-342900">
              <a:buAutoNum type="arabicParenR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Georgia" pitchFamily="18" charset="0"/>
              </a:rPr>
              <a:t>bohatě zdobený interiér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8674" name="Picture 2" descr="Soubor:Chram sv Mikulase interier kopule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3" y="1714488"/>
            <a:ext cx="5715039" cy="4286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Georgia" pitchFamily="18" charset="0"/>
              </a:rPr>
              <a:t>Církevní stavby – a) chrámy</a:t>
            </a:r>
            <a:endParaRPr lang="cs-CZ" sz="3600" dirty="0">
              <a:latin typeface="Georgia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42976" y="5715016"/>
            <a:ext cx="235745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latin typeface="Georgia" pitchFamily="18" charset="0"/>
              </a:rPr>
              <a:t>chrám</a:t>
            </a:r>
          </a:p>
          <a:p>
            <a:r>
              <a:rPr lang="cs-CZ" i="1" dirty="0" smtClean="0">
                <a:latin typeface="Georgia" pitchFamily="18" charset="0"/>
              </a:rPr>
              <a:t>sv. Vojtěcha</a:t>
            </a:r>
          </a:p>
          <a:p>
            <a:r>
              <a:rPr lang="cs-CZ" i="1" dirty="0" smtClean="0">
                <a:latin typeface="Georgia" pitchFamily="18" charset="0"/>
              </a:rPr>
              <a:t>v Ústí nad Labem</a:t>
            </a:r>
            <a:endParaRPr lang="cs-CZ" i="1" dirty="0">
              <a:latin typeface="Georgia" pitchFamily="18" charset="0"/>
            </a:endParaRPr>
          </a:p>
        </p:txBody>
      </p:sp>
      <p:pic>
        <p:nvPicPr>
          <p:cNvPr id="1026" name="Picture 2" descr="Soubor:Ústí nad Labem kostel sv. Vojtěch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14678" y="1499392"/>
            <a:ext cx="3929090" cy="5100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Georgia" pitchFamily="18" charset="0"/>
              </a:rPr>
              <a:t>Církevní stavby – b) poutní místa</a:t>
            </a:r>
            <a:endParaRPr lang="cs-CZ" sz="3600" dirty="0">
              <a:latin typeface="Georgia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00100" y="5643578"/>
            <a:ext cx="23574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latin typeface="Georgia" pitchFamily="18" charset="0"/>
              </a:rPr>
              <a:t>Svatá Hora</a:t>
            </a:r>
          </a:p>
          <a:p>
            <a:r>
              <a:rPr lang="cs-CZ" i="1" dirty="0" smtClean="0">
                <a:latin typeface="Georgia" pitchFamily="18" charset="0"/>
              </a:rPr>
              <a:t>v Příbrami</a:t>
            </a:r>
            <a:endParaRPr lang="cs-CZ" i="1" dirty="0">
              <a:latin typeface="Georgia" pitchFamily="18" charset="0"/>
            </a:endParaRPr>
          </a:p>
        </p:txBody>
      </p:sp>
      <p:pic>
        <p:nvPicPr>
          <p:cNvPr id="31746" name="Picture 2" descr="Soubor:Příbram-Svata Hora-area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59" y="1500174"/>
            <a:ext cx="6572295" cy="49292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Georgia" pitchFamily="18" charset="0"/>
              </a:rPr>
              <a:t>Církevní stavby – c) kláštery</a:t>
            </a:r>
            <a:endParaRPr lang="cs-CZ" sz="3600" dirty="0">
              <a:latin typeface="Georgia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28662" y="6000768"/>
            <a:ext cx="2357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latin typeface="Georgia" pitchFamily="18" charset="0"/>
              </a:rPr>
              <a:t>klášter v </a:t>
            </a:r>
            <a:r>
              <a:rPr lang="cs-CZ" i="1" dirty="0" err="1" smtClean="0">
                <a:latin typeface="Georgia" pitchFamily="18" charset="0"/>
              </a:rPr>
              <a:t>Plasích</a:t>
            </a:r>
            <a:endParaRPr lang="cs-CZ" i="1" dirty="0">
              <a:latin typeface="Georgia" pitchFamily="18" charset="0"/>
            </a:endParaRPr>
          </a:p>
        </p:txBody>
      </p:sp>
      <p:pic>
        <p:nvPicPr>
          <p:cNvPr id="33794" name="Picture 2" descr="Soubor:Areál plaského klášter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82272" y="1365156"/>
            <a:ext cx="8095018" cy="44927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Georgia" pitchFamily="18" charset="0"/>
              </a:rPr>
              <a:t>Světské stavby– a) zámky</a:t>
            </a:r>
            <a:endParaRPr lang="cs-CZ" sz="3600" dirty="0">
              <a:latin typeface="Georgia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28662" y="6215082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latin typeface="Georgia" pitchFamily="18" charset="0"/>
              </a:rPr>
              <a:t>zámek Vranov nad Dyjí</a:t>
            </a:r>
            <a:endParaRPr lang="cs-CZ" i="1" dirty="0">
              <a:latin typeface="Georgia" pitchFamily="18" charset="0"/>
            </a:endParaRPr>
          </a:p>
        </p:txBody>
      </p:sp>
      <p:pic>
        <p:nvPicPr>
          <p:cNvPr id="34818" name="Picture 2" descr="Soubor:GuentherZ 2010-07-19 0031 Vranov Schloss Serpentin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1357298"/>
            <a:ext cx="7262810" cy="4857005"/>
          </a:xfrm>
          <a:prstGeom prst="rect">
            <a:avLst/>
          </a:prstGeom>
          <a:noFill/>
        </p:spPr>
      </p:pic>
      <p:pic>
        <p:nvPicPr>
          <p:cNvPr id="34820" name="Picture 4" descr="Soubor:Veltrusy chateau CZ 24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57356" y="1357298"/>
            <a:ext cx="6476992" cy="485774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357290" y="6215082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latin typeface="Georgia" pitchFamily="18" charset="0"/>
              </a:rPr>
              <a:t>zámek Veltrusy</a:t>
            </a:r>
            <a:endParaRPr lang="cs-CZ" i="1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Georgia" pitchFamily="18" charset="0"/>
              </a:rPr>
              <a:t>Světské stavby– b) paláce</a:t>
            </a:r>
            <a:endParaRPr lang="cs-CZ" sz="3600" dirty="0">
              <a:latin typeface="Georgia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57290" y="6215082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latin typeface="Georgia" pitchFamily="18" charset="0"/>
              </a:rPr>
              <a:t>Šternberský palác</a:t>
            </a:r>
            <a:endParaRPr lang="cs-CZ" i="1" dirty="0">
              <a:latin typeface="Georgia" pitchFamily="18" charset="0"/>
            </a:endParaRPr>
          </a:p>
        </p:txBody>
      </p:sp>
      <p:pic>
        <p:nvPicPr>
          <p:cNvPr id="35842" name="Picture 2" descr="Soubor:Sternbersky palac Malá stra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1332027"/>
            <a:ext cx="7119934" cy="47258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Georgia" pitchFamily="18" charset="0"/>
              </a:rPr>
              <a:t>Světské stavby– c) měšťanské domy</a:t>
            </a:r>
            <a:endParaRPr lang="cs-CZ" sz="3600" dirty="0">
              <a:latin typeface="Georgia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57290" y="6215082"/>
            <a:ext cx="3643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err="1" smtClean="0">
                <a:latin typeface="Georgia" pitchFamily="18" charset="0"/>
              </a:rPr>
              <a:t>Dumetovský</a:t>
            </a:r>
            <a:r>
              <a:rPr lang="cs-CZ" i="1" dirty="0" smtClean="0">
                <a:latin typeface="Georgia" pitchFamily="18" charset="0"/>
              </a:rPr>
              <a:t> dům v Rokycanech</a:t>
            </a:r>
            <a:endParaRPr lang="cs-CZ" i="1" dirty="0">
              <a:latin typeface="Georgia" pitchFamily="18" charset="0"/>
            </a:endParaRPr>
          </a:p>
        </p:txBody>
      </p:sp>
      <p:pic>
        <p:nvPicPr>
          <p:cNvPr id="36866" name="Picture 2" descr="http://static.panoramio.com/photos/original/4309189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1428736"/>
            <a:ext cx="7284816" cy="46454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Georgia" pitchFamily="18" charset="0"/>
              </a:rPr>
              <a:t>Světské stavby– d) selský barok</a:t>
            </a:r>
            <a:endParaRPr lang="cs-CZ" sz="3600" dirty="0">
              <a:latin typeface="Georgia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57290" y="6215082"/>
            <a:ext cx="3643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latin typeface="Georgia" pitchFamily="18" charset="0"/>
              </a:rPr>
              <a:t>statek v </a:t>
            </a:r>
            <a:r>
              <a:rPr lang="cs-CZ" i="1" dirty="0" err="1" smtClean="0">
                <a:latin typeface="Georgia" pitchFamily="18" charset="0"/>
              </a:rPr>
              <a:t>Holašovicích</a:t>
            </a:r>
            <a:endParaRPr lang="cs-CZ" i="1" dirty="0">
              <a:latin typeface="Georgia" pitchFamily="18" charset="0"/>
            </a:endParaRPr>
          </a:p>
        </p:txBody>
      </p:sp>
      <p:pic>
        <p:nvPicPr>
          <p:cNvPr id="37890" name="Picture 2" descr="Soubor:Holašovice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1428735"/>
            <a:ext cx="6334116" cy="47505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 a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571612"/>
            <a:ext cx="8229600" cy="489416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sz="1500" dirty="0" smtClean="0"/>
              <a:t>Kol. autorů. </a:t>
            </a:r>
            <a:r>
              <a:rPr lang="cs-CZ" sz="1500" i="1" dirty="0" smtClean="0"/>
              <a:t>Dějepis 2 pro gymnázia a střední školy.</a:t>
            </a:r>
            <a:r>
              <a:rPr lang="cs-CZ" sz="1500" dirty="0" smtClean="0"/>
              <a:t> Praha : SPN, 2006. ISBN  80-7235-152-4.</a:t>
            </a:r>
          </a:p>
          <a:p>
            <a:pPr>
              <a:buNone/>
            </a:pPr>
            <a:endParaRPr lang="cs-CZ" dirty="0" smtClean="0"/>
          </a:p>
          <a:p>
            <a:pPr algn="just">
              <a:buFont typeface="Wingdings" pitchFamily="2" charset="2"/>
              <a:buChar char="v"/>
            </a:pPr>
            <a:r>
              <a:rPr lang="cs-CZ" dirty="0" smtClean="0"/>
              <a:t>Obrázky: </a:t>
            </a:r>
          </a:p>
          <a:p>
            <a:pPr algn="just">
              <a:buNone/>
            </a:pPr>
            <a:r>
              <a:rPr lang="cs-CZ" sz="1400" dirty="0" smtClean="0"/>
              <a:t>Všechny uveřejněné odkazy </a:t>
            </a:r>
            <a:r>
              <a:rPr lang="en-US" sz="1400" dirty="0" smtClean="0"/>
              <a:t>[</a:t>
            </a:r>
            <a:r>
              <a:rPr lang="cs-CZ" sz="1400" dirty="0" smtClean="0"/>
              <a:t>cit. 2011-09-12</a:t>
            </a:r>
            <a:r>
              <a:rPr lang="en-US" sz="1400" dirty="0" smtClean="0"/>
              <a:t>]</a:t>
            </a:r>
            <a:r>
              <a:rPr lang="cs-CZ" sz="1400" dirty="0" smtClean="0"/>
              <a:t>. Dostupné pod licencí </a:t>
            </a:r>
            <a:r>
              <a:rPr lang="cs-CZ" sz="1400" i="1" dirty="0" err="1" smtClean="0"/>
              <a:t>Creative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i="1" dirty="0" smtClean="0"/>
              <a:t>, nebo označené autorem jako volné dílo (obr.7)  </a:t>
            </a:r>
            <a:r>
              <a:rPr lang="cs-CZ" sz="1400" dirty="0" smtClean="0"/>
              <a:t>na WWW adrese: viz. tabulka</a:t>
            </a:r>
          </a:p>
          <a:p>
            <a:pPr algn="just">
              <a:buNone/>
            </a:pPr>
            <a:endParaRPr lang="cs-CZ" sz="1400" b="1" dirty="0" smtClean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4282" y="94411"/>
          <a:ext cx="8715435" cy="66243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5627"/>
                <a:gridCol w="1005627"/>
                <a:gridCol w="6704181"/>
              </a:tblGrid>
              <a:tr h="345904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46785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baseline="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&lt;http://upload.wikimedia.org/wikipedia/commons/archive/4/42/20100628151117%21Michelangelo_Caravaggio_021.jpg&gt;</a:t>
                      </a:r>
                      <a:endParaRPr lang="cs-CZ" sz="1200" dirty="0"/>
                    </a:p>
                  </a:txBody>
                  <a:tcPr/>
                </a:tc>
              </a:tr>
              <a:tr h="42930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baseline="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 http://commons.wikipedia.org/wiki/Soubor:Michelangelo_Caravaggio_062.jpg&gt;</a:t>
                      </a:r>
                      <a:endParaRPr lang="cs-CZ" sz="1200" dirty="0"/>
                    </a:p>
                  </a:txBody>
                  <a:tcPr/>
                </a:tc>
              </a:tr>
              <a:tr h="46785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3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baseline="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&lt;http://commos.wikipedia.org/wiki/Soubor:The_Nightwatch_by_Rembrandt.jpg&gt;</a:t>
                      </a:r>
                      <a:endParaRPr lang="cs-CZ" sz="1200" dirty="0"/>
                    </a:p>
                  </a:txBody>
                  <a:tcPr/>
                </a:tc>
              </a:tr>
              <a:tr h="46785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baseline="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&lt;http://commos.wikipedia.org/wiki/Soubor:Betl%C3%A9m_u_Kuksu_-_Poustevn%C3%ADk_Onufrius.jpg&gt;</a:t>
                      </a:r>
                      <a:endParaRPr lang="cs-CZ" sz="1200" dirty="0"/>
                    </a:p>
                  </a:txBody>
                  <a:tcPr/>
                </a:tc>
              </a:tr>
              <a:tr h="34590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baseline="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&lt;http://commons.wikipedia.org/wiki/Soubor:Morov%C3%BD_sloup.jpg&gt;</a:t>
                      </a:r>
                      <a:endParaRPr lang="cs-CZ" sz="1200" dirty="0"/>
                    </a:p>
                  </a:txBody>
                  <a:tcPr/>
                </a:tc>
              </a:tr>
              <a:tr h="42930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baseline="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 http://commons.wikimedia.org/wiki/File:Prague_charles_bridge.jpg?uselang=cs&gt;</a:t>
                      </a:r>
                      <a:endParaRPr lang="cs-CZ" sz="1200" dirty="0"/>
                    </a:p>
                  </a:txBody>
                  <a:tcPr/>
                </a:tc>
              </a:tr>
              <a:tr h="34590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7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Volné dílo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&lt;http://www.</a:t>
                      </a:r>
                      <a:r>
                        <a:rPr lang="cs-CZ" sz="1200" dirty="0" err="1" smtClean="0"/>
                        <a:t>texsite.info</a:t>
                      </a:r>
                      <a:r>
                        <a:rPr lang="cs-CZ" sz="1200" dirty="0" smtClean="0"/>
                        <a:t>/</a:t>
                      </a:r>
                      <a:r>
                        <a:rPr lang="cs-CZ" sz="1200" dirty="0" err="1" smtClean="0"/>
                        <a:t>wiki</a:t>
                      </a:r>
                      <a:r>
                        <a:rPr lang="cs-CZ" sz="1200" dirty="0" smtClean="0"/>
                        <a:t>/</a:t>
                      </a:r>
                      <a:r>
                        <a:rPr lang="cs-CZ" sz="1200" dirty="0" err="1" smtClean="0"/>
                        <a:t>images</a:t>
                      </a:r>
                      <a:r>
                        <a:rPr lang="cs-CZ" sz="1200" dirty="0" smtClean="0"/>
                        <a:t>/ID_71.jpg&gt;</a:t>
                      </a:r>
                      <a:endParaRPr lang="cs-CZ" sz="1200" dirty="0"/>
                    </a:p>
                  </a:txBody>
                  <a:tcPr/>
                </a:tc>
              </a:tr>
              <a:tr h="46785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8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baseline="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&lt;http://commons.wikipedia.org/wiki/Soubor:Catania_-_Finestra_barocca_-_Foto_Giovanni_Dall%27Orto,_gennaio_2006.jpg&gt;</a:t>
                      </a:r>
                      <a:endParaRPr lang="cs-CZ" sz="1200" dirty="0"/>
                    </a:p>
                  </a:txBody>
                  <a:tcPr/>
                </a:tc>
              </a:tr>
              <a:tr h="601027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9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baseline="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&lt;http://cs.wikipedia.org/wiki/Soubor:Bridgegate_balustrade.jpg&gt;</a:t>
                      </a:r>
                    </a:p>
                  </a:txBody>
                  <a:tcPr/>
                </a:tc>
              </a:tr>
              <a:tr h="42930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10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Vlastní dílo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dirty="0" smtClean="0"/>
                    </a:p>
                  </a:txBody>
                  <a:tcPr/>
                </a:tc>
              </a:tr>
              <a:tr h="42930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baseline="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&lt;http://commons.wikipedia.org/wiki/Soubor:Chram_sv_Mikulase_interier_kopule2.jpg&gt;</a:t>
                      </a:r>
                    </a:p>
                  </a:txBody>
                  <a:tcPr/>
                </a:tc>
              </a:tr>
              <a:tr h="601027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baseline="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&lt;http://commons.wikipedia.org/wiki/Soubor:%C3%9Ast%C3%AD_nad_Labem_kostel_sv._Vojt%C4%9Bcha.JPG &gt;</a:t>
                      </a:r>
                    </a:p>
                  </a:txBody>
                  <a:tcPr/>
                </a:tc>
              </a:tr>
              <a:tr h="601027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13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baseline="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&lt;http://commons.wikipedia.org/wiki/Soubor:P%C5%99%C3%ADbram-Svata_Hora-areal.jpg&gt;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4282" y="214289"/>
          <a:ext cx="8786873" cy="30097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3870"/>
                <a:gridCol w="1013870"/>
                <a:gridCol w="6759133"/>
              </a:tblGrid>
              <a:tr h="345904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46785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baseline="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&lt;http://commons.wikipedia.org/wiki/Soubor:Are%C3%A1l_plask%C3%A9ho_kl%C3%A1%C5%A1tera.jpg&gt;</a:t>
                      </a:r>
                      <a:endParaRPr lang="cs-CZ" sz="1200" dirty="0"/>
                    </a:p>
                  </a:txBody>
                  <a:tcPr/>
                </a:tc>
              </a:tr>
              <a:tr h="42930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baseline="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 http://commons.wikipedia.org/wiki/Soubor:GuentherZ_2010-07-19_0031_Vranov_Schloss_Serpentine.jpg&gt;</a:t>
                      </a:r>
                      <a:endParaRPr lang="cs-CZ" sz="1200" dirty="0"/>
                    </a:p>
                  </a:txBody>
                  <a:tcPr/>
                </a:tc>
              </a:tr>
              <a:tr h="46785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17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baseline="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&lt;http://commons.wikipedia.org/wiki/Soubor:Veltrusy_chateau_CZ_245.jpg&gt;</a:t>
                      </a:r>
                      <a:endParaRPr lang="cs-CZ" sz="1200" dirty="0"/>
                    </a:p>
                  </a:txBody>
                  <a:tcPr/>
                </a:tc>
              </a:tr>
              <a:tr h="46785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18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baseline="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&lt;http://csommon.wikipedia.org/wiki/Soubor:Sternbersky_palac_Mal%C3%A1_strana.JPG&gt;</a:t>
                      </a:r>
                      <a:endParaRPr lang="cs-CZ" sz="1200" dirty="0"/>
                    </a:p>
                  </a:txBody>
                  <a:tcPr/>
                </a:tc>
              </a:tr>
              <a:tr h="34590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19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Vlastní dílo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/>
                </a:tc>
              </a:tr>
              <a:tr h="42930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20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baseline="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 http://commons.wikipedia.org/wiki/Soubor:Hola%C5%A1ovice10.jpg&gt;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-baroko">
  <a:themeElements>
    <a:clrScheme name="Vlastní 3">
      <a:dk1>
        <a:sysClr val="windowText" lastClr="000000"/>
      </a:dk1>
      <a:lt1>
        <a:srgbClr val="FEE29C"/>
      </a:lt1>
      <a:dk2>
        <a:srgbClr val="4F271C"/>
      </a:dk2>
      <a:lt2>
        <a:srgbClr val="E7DEC9"/>
      </a:lt2>
      <a:accent1>
        <a:srgbClr val="C32D2E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Motiv-baroko</Template>
  <TotalTime>57</TotalTime>
  <Words>583</Words>
  <Application>Microsoft Office PowerPoint</Application>
  <PresentationFormat>Předvádění na obrazovce (4:3)</PresentationFormat>
  <Paragraphs>198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Motiv-baroko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B A R O K O</vt:lpstr>
      <vt:lpstr>1) Malířství</vt:lpstr>
      <vt:lpstr>malíři:</vt:lpstr>
      <vt:lpstr>malíři:</vt:lpstr>
      <vt:lpstr>malíři:</vt:lpstr>
      <vt:lpstr>2) Sochařství</vt:lpstr>
      <vt:lpstr>barokní sochy</vt:lpstr>
      <vt:lpstr>ozdobné sochy – Karlův most</vt:lpstr>
      <vt:lpstr>3) Móda</vt:lpstr>
      <vt:lpstr>3) Architektura</vt:lpstr>
      <vt:lpstr>znaky architektury</vt:lpstr>
      <vt:lpstr>znaky architektury</vt:lpstr>
      <vt:lpstr>znaky architektury</vt:lpstr>
      <vt:lpstr>znaky architektury</vt:lpstr>
      <vt:lpstr>Církevní stavby – a) chrámy</vt:lpstr>
      <vt:lpstr>Církevní stavby – b) poutní místa</vt:lpstr>
      <vt:lpstr>Církevní stavby – c) kláštery</vt:lpstr>
      <vt:lpstr>Světské stavby– a) zámky</vt:lpstr>
      <vt:lpstr>Světské stavby– b) paláce</vt:lpstr>
      <vt:lpstr>Světské stavby– c) měšťanské domy</vt:lpstr>
      <vt:lpstr>Světské stavby– d) selský barok</vt:lpstr>
      <vt:lpstr>Zdroje a obrázky</vt:lpstr>
      <vt:lpstr>Snímek 24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Ústí nad Labem, Anežky České 702/17, příspěvková organizace   Číslo projektu: CZ.1.07/1.4.00/21.2887     Název projektu: „Učíme lépe a moderněji“  OP VK 1.4        Výukový materiál</dc:title>
  <dc:creator>Uživatel</dc:creator>
  <cp:lastModifiedBy>U1</cp:lastModifiedBy>
  <cp:revision>18</cp:revision>
  <dcterms:created xsi:type="dcterms:W3CDTF">2012-02-01T08:51:03Z</dcterms:created>
  <dcterms:modified xsi:type="dcterms:W3CDTF">2012-06-21T18:01:18Z</dcterms:modified>
</cp:coreProperties>
</file>