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5" r:id="rId5"/>
    <p:sldId id="260" r:id="rId6"/>
    <p:sldId id="262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BC1DBC6-2BBD-48AA-866B-D064F090E51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AE19E29A-8095-4992-B407-A9A62438B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1/1a/Saccharose2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ccharose2.sv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romada_%C5%99epy_u_zem%C4%9Bd%C4%9Blsk%C3%A9ho_dru%C5%BEstva_Dru%C5%BEba.JPG" TargetMode="External"/><Relationship Id="rId5" Type="http://schemas.openxmlformats.org/officeDocument/2006/relationships/hyperlink" Target="http://commons.wikimedia.org/wiki/User:Juandev" TargetMode="External"/><Relationship Id="rId4" Type="http://schemas.openxmlformats.org/officeDocument/2006/relationships/hyperlink" Target="http://cs.wikipedia.org/wiki/Soubor:Zuckerr%C3%BC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body" idx="1"/>
          </p:nvPr>
        </p:nvSpPr>
        <p:spPr>
          <a:xfrm>
            <a:off x="539552" y="5661248"/>
            <a:ext cx="7827201" cy="92412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ANOTACE: Materiál je určen pro žáky 9. ročníku </a:t>
            </a:r>
            <a:r>
              <a:rPr lang="cs-CZ" sz="2400" dirty="0" smtClean="0"/>
              <a:t>                            a </a:t>
            </a:r>
            <a:r>
              <a:rPr lang="cs-CZ" sz="2400" dirty="0" smtClean="0"/>
              <a:t>slouží k výkladu nového učiva.</a:t>
            </a:r>
            <a:endParaRPr lang="cs-CZ" dirty="0"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799252"/>
            <a:ext cx="8397494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Štětí, Ostrovní 300</a:t>
            </a:r>
            <a:br>
              <a:rPr lang="cs-CZ" sz="2300" dirty="0" smtClean="0"/>
            </a:br>
            <a:r>
              <a:rPr lang="cs-CZ" sz="2300" dirty="0" smtClean="0"/>
              <a:t>Autor: Mgr. Tereza Hrabkovská</a:t>
            </a:r>
            <a:br>
              <a:rPr lang="cs-CZ" sz="2300" dirty="0" smtClean="0"/>
            </a:br>
            <a:r>
              <a:rPr lang="cs-CZ" sz="2300" dirty="0" smtClean="0"/>
              <a:t>Název materiálu: </a:t>
            </a:r>
            <a:r>
              <a:rPr lang="cs-CZ" sz="2300" dirty="0"/>
              <a:t> VY_32_INOVACE_CH.9.A.18_disacharidy</a:t>
            </a:r>
            <a:endParaRPr lang="cs-CZ" sz="2300" dirty="0" smtClean="0"/>
          </a:p>
          <a:p>
            <a:pPr algn="ctr"/>
            <a:r>
              <a:rPr lang="cs-CZ" sz="2300" dirty="0" smtClean="0"/>
              <a:t>Název: Disacharidy</a:t>
            </a:r>
          </a:p>
          <a:p>
            <a:pPr algn="ctr"/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r>
              <a:rPr lang="cs-CZ" sz="2300" dirty="0" smtClean="0"/>
              <a:t>Vzdělávací oblast/obor: Člověk a příroda/Chemie</a:t>
            </a:r>
          </a:p>
          <a:p>
            <a:pPr algn="ctr"/>
            <a:r>
              <a:rPr lang="cs-CZ" sz="2300" dirty="0" smtClean="0"/>
              <a:t>Tematický okruh/téma: </a:t>
            </a:r>
            <a:r>
              <a:rPr lang="cs-CZ" sz="2300" dirty="0"/>
              <a:t>P</a:t>
            </a:r>
            <a:r>
              <a:rPr lang="cs-CZ" sz="2300" dirty="0" smtClean="0"/>
              <a:t>řírodní </a:t>
            </a:r>
            <a:r>
              <a:rPr lang="cs-CZ" sz="2300" dirty="0" smtClean="0"/>
              <a:t>látky/Disacharidy</a:t>
            </a:r>
            <a:endParaRPr lang="cs-CZ" sz="2300" dirty="0" smtClean="0"/>
          </a:p>
          <a:p>
            <a:pPr algn="ctr"/>
            <a:r>
              <a:rPr lang="cs-CZ" sz="2300" dirty="0" smtClean="0"/>
              <a:t>Vytvořeno: </a:t>
            </a:r>
            <a:r>
              <a:rPr lang="cs-CZ" sz="2300" dirty="0"/>
              <a:t>1</a:t>
            </a:r>
            <a:r>
              <a:rPr lang="cs-CZ" sz="2300" dirty="0" smtClean="0"/>
              <a:t>. 4. 2012</a:t>
            </a:r>
            <a:endParaRPr lang="cs-CZ" sz="23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438890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3491880" y="4635234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59755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4978042"/>
            <a:ext cx="8640960" cy="1619310"/>
          </a:xfrm>
        </p:spPr>
        <p:txBody>
          <a:bodyPr>
            <a:normAutofit fontScale="92500"/>
          </a:bodyPr>
          <a:lstStyle/>
          <a:p>
            <a:pPr marL="442913" indent="-442913"/>
            <a:r>
              <a:rPr lang="cs-CZ" dirty="0"/>
              <a:t>Skládají se ze 2 monosacharidových jednotek.</a:t>
            </a:r>
          </a:p>
          <a:p>
            <a:pPr marL="442913" indent="-442913"/>
            <a:r>
              <a:rPr lang="cs-CZ" dirty="0" smtClean="0"/>
              <a:t>Vážou se přes glykosidickou vazbu  C </a:t>
            </a:r>
            <a:r>
              <a:rPr lang="cs-CZ" dirty="0"/>
              <a:t>– O – </a:t>
            </a:r>
            <a:r>
              <a:rPr lang="cs-CZ" dirty="0" smtClean="0"/>
              <a:t>C.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3726160"/>
            <a:ext cx="3528392" cy="1143000"/>
          </a:xfrm>
        </p:spPr>
        <p:txBody>
          <a:bodyPr/>
          <a:lstStyle/>
          <a:p>
            <a:r>
              <a:rPr lang="cs-CZ" dirty="0" smtClean="0"/>
              <a:t>Disacharidy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485057"/>
            <a:ext cx="8649344" cy="25202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cs-CZ" b="1" dirty="0" smtClean="0"/>
              <a:t>Oligosacharidy</a:t>
            </a:r>
            <a:r>
              <a:rPr lang="cs-CZ" dirty="0" smtClean="0"/>
              <a:t> </a:t>
            </a:r>
          </a:p>
          <a:p>
            <a:r>
              <a:rPr lang="cs-CZ" dirty="0"/>
              <a:t>S</a:t>
            </a:r>
            <a:r>
              <a:rPr lang="cs-CZ" dirty="0" smtClean="0"/>
              <a:t>acharidy složené ze 2 až 10 monosacharidových jednotek. </a:t>
            </a:r>
          </a:p>
          <a:p>
            <a:r>
              <a:rPr lang="cs-CZ" dirty="0" smtClean="0"/>
              <a:t>Význam mají především disacharidy.</a:t>
            </a:r>
          </a:p>
        </p:txBody>
      </p:sp>
    </p:spTree>
    <p:extLst>
      <p:ext uri="{BB962C8B-B14F-4D97-AF65-F5344CB8AC3E}">
        <p14:creationId xmlns:p14="http://schemas.microsoft.com/office/powerpoint/2010/main" xmlns="" val="1091739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51697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Nejpoužívanější sacharid.</a:t>
            </a:r>
          </a:p>
          <a:p>
            <a:r>
              <a:rPr lang="cs-CZ" dirty="0" smtClean="0"/>
              <a:t>Skládá se z molekuly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glukózy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fruktózy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Bílá krystalická látka, dobře rozpustná </a:t>
            </a:r>
            <a:r>
              <a:rPr lang="cs-CZ" dirty="0" smtClean="0"/>
              <a:t>              ve </a:t>
            </a:r>
            <a:r>
              <a:rPr lang="cs-CZ" dirty="0"/>
              <a:t>vodě.</a:t>
            </a:r>
          </a:p>
          <a:p>
            <a:r>
              <a:rPr lang="cs-CZ" dirty="0" smtClean="0"/>
              <a:t>Největšími zdroji je </a:t>
            </a:r>
            <a:r>
              <a:rPr lang="cs-CZ" u="sng" dirty="0" smtClean="0"/>
              <a:t>cukrová řepa</a:t>
            </a:r>
            <a:r>
              <a:rPr lang="cs-CZ" dirty="0" smtClean="0"/>
              <a:t> </a:t>
            </a:r>
            <a:r>
              <a:rPr lang="cs-CZ" dirty="0" smtClean="0"/>
              <a:t>                           a </a:t>
            </a:r>
            <a:r>
              <a:rPr lang="cs-CZ" u="sng" dirty="0" smtClean="0"/>
              <a:t>cukrová třtina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Sacharóza</a:t>
            </a:r>
            <a:endParaRPr lang="cs-CZ" dirty="0"/>
          </a:p>
        </p:txBody>
      </p:sp>
      <p:pic>
        <p:nvPicPr>
          <p:cNvPr id="1028" name="Picture 4" descr="Soubor:Saccharose2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96952"/>
            <a:ext cx="3286125" cy="169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80112" y="3356992"/>
            <a:ext cx="19303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C</a:t>
            </a:r>
            <a:r>
              <a:rPr lang="cs-CZ" sz="3200" baseline="-25000" dirty="0"/>
              <a:t>12</a:t>
            </a:r>
            <a:r>
              <a:rPr lang="cs-CZ" sz="3200" dirty="0"/>
              <a:t>H</a:t>
            </a:r>
            <a:r>
              <a:rPr lang="cs-CZ" sz="3200" baseline="-25000" dirty="0"/>
              <a:t>22</a:t>
            </a:r>
            <a:r>
              <a:rPr lang="cs-CZ" sz="3200" dirty="0"/>
              <a:t>O</a:t>
            </a:r>
            <a:r>
              <a:rPr lang="cs-CZ" sz="3200" baseline="-25000" dirty="0"/>
              <a:t>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56493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</a:t>
            </a:r>
            <a:r>
              <a:rPr lang="cs-CZ" dirty="0"/>
              <a:t>cukrové řepy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99616"/>
            <a:ext cx="8435280" cy="5025728"/>
          </a:xfrm>
        </p:spPr>
        <p:txBody>
          <a:bodyPr>
            <a:normAutofit fontScale="92500" lnSpcReduction="10000"/>
          </a:bodyPr>
          <a:lstStyle/>
          <a:p>
            <a:r>
              <a:rPr lang="cs-CZ" sz="3300" dirty="0" smtClean="0"/>
              <a:t>Řepu je potřeba zbavit nečistot, to se provádí proudem vody a následně praním.</a:t>
            </a:r>
          </a:p>
          <a:p>
            <a:r>
              <a:rPr lang="cs-CZ" sz="3300" dirty="0" smtClean="0"/>
              <a:t>Očištěná řepa se nařeže na </a:t>
            </a:r>
            <a:r>
              <a:rPr lang="cs-CZ" sz="3300" dirty="0"/>
              <a:t>tzv. sladké řízky</a:t>
            </a:r>
            <a:r>
              <a:rPr lang="cs-CZ" sz="3300" dirty="0" smtClean="0"/>
              <a:t>.</a:t>
            </a:r>
          </a:p>
          <a:p>
            <a:r>
              <a:rPr lang="cs-CZ" sz="3300" dirty="0" smtClean="0"/>
              <a:t>Řízky se nechají louhovat v </a:t>
            </a:r>
            <a:r>
              <a:rPr lang="pt-BR" sz="3300" dirty="0" smtClean="0"/>
              <a:t>hork</a:t>
            </a:r>
            <a:r>
              <a:rPr lang="cs-CZ" sz="3300" dirty="0" smtClean="0"/>
              <a:t>é</a:t>
            </a:r>
            <a:r>
              <a:rPr lang="pt-BR" sz="3300" dirty="0" smtClean="0"/>
              <a:t> vod</a:t>
            </a:r>
            <a:r>
              <a:rPr lang="cs-CZ" sz="3300" dirty="0" smtClean="0"/>
              <a:t>ě</a:t>
            </a:r>
            <a:r>
              <a:rPr lang="pt-BR" sz="3300" dirty="0" smtClean="0"/>
              <a:t> </a:t>
            </a:r>
            <a:r>
              <a:rPr lang="cs-CZ" sz="3300" dirty="0" smtClean="0"/>
              <a:t>                    </a:t>
            </a:r>
            <a:r>
              <a:rPr lang="pt-BR" sz="3300" dirty="0" smtClean="0"/>
              <a:t>s </a:t>
            </a:r>
            <a:r>
              <a:rPr lang="pt-BR" sz="3300" dirty="0"/>
              <a:t>kyselinou </a:t>
            </a:r>
            <a:r>
              <a:rPr lang="pt-BR" sz="3300" dirty="0" smtClean="0"/>
              <a:t>sírovou</a:t>
            </a:r>
            <a:r>
              <a:rPr lang="cs-CZ" sz="3300" dirty="0" smtClean="0"/>
              <a:t>.</a:t>
            </a:r>
          </a:p>
          <a:p>
            <a:r>
              <a:rPr lang="cs-CZ" sz="3300" dirty="0" smtClean="0"/>
              <a:t>Ze sladké šťávy se odpařuje voda.</a:t>
            </a:r>
          </a:p>
          <a:p>
            <a:r>
              <a:rPr lang="cs-CZ" sz="3300" dirty="0" smtClean="0"/>
              <a:t>Poté probíhá rafinace (bělení cukru) </a:t>
            </a:r>
            <a:r>
              <a:rPr lang="cs-CZ" sz="3300" dirty="0" smtClean="0"/>
              <a:t>                         a </a:t>
            </a:r>
            <a:r>
              <a:rPr lang="cs-CZ" sz="3300" dirty="0" smtClean="0"/>
              <a:t>konečné sušení.</a:t>
            </a:r>
          </a:p>
          <a:p>
            <a:endParaRPr lang="cs-CZ" u="sng" dirty="0" smtClean="0"/>
          </a:p>
          <a:p>
            <a:r>
              <a:rPr lang="cs-CZ" u="sng" dirty="0" smtClean="0"/>
              <a:t>Zahříváním</a:t>
            </a:r>
            <a:r>
              <a:rPr lang="cs-CZ" dirty="0" smtClean="0"/>
              <a:t> cukru vzniká </a:t>
            </a:r>
            <a:r>
              <a:rPr lang="cs-CZ" u="sng" dirty="0" smtClean="0"/>
              <a:t>karamel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9" t="25636" r="4909" b="34606"/>
          <a:stretch/>
        </p:blipFill>
        <p:spPr bwMode="auto">
          <a:xfrm>
            <a:off x="683568" y="2420888"/>
            <a:ext cx="771451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989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2317062" cy="3212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2771800" y="476672"/>
            <a:ext cx="6131024" cy="2736304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Největší využití má sacharóza </a:t>
            </a:r>
            <a:r>
              <a:rPr lang="cs-CZ" dirty="0" smtClean="0"/>
              <a:t>                 v </a:t>
            </a:r>
            <a:r>
              <a:rPr lang="cs-CZ" dirty="0" smtClean="0"/>
              <a:t>potravinářském průmyslu.</a:t>
            </a:r>
          </a:p>
          <a:p>
            <a:r>
              <a:rPr lang="cs-CZ" dirty="0" smtClean="0"/>
              <a:t>Cukr se upravuje </a:t>
            </a:r>
            <a:r>
              <a:rPr lang="cs-CZ" b="1" u="sng" dirty="0" smtClean="0"/>
              <a:t>rafinac</a:t>
            </a:r>
            <a:r>
              <a:rPr lang="cs-CZ" dirty="0" smtClean="0"/>
              <a:t>í, kdy je zbaven veškerých </a:t>
            </a:r>
            <a:r>
              <a:rPr lang="cs-CZ" dirty="0"/>
              <a:t>minerálních látek a důležitých </a:t>
            </a:r>
            <a:r>
              <a:rPr lang="cs-CZ" dirty="0" smtClean="0"/>
              <a:t>vitamínů.</a:t>
            </a:r>
          </a:p>
          <a:p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79512" y="3617442"/>
            <a:ext cx="8568952" cy="283589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Třtinový cukr tímto procesem neprochází.</a:t>
            </a:r>
          </a:p>
          <a:p>
            <a:endParaRPr lang="cs-CZ" dirty="0" smtClean="0"/>
          </a:p>
          <a:p>
            <a:r>
              <a:rPr lang="cs-CZ" dirty="0" smtClean="0"/>
              <a:t>Zbytkem výroby cukru je </a:t>
            </a:r>
            <a:r>
              <a:rPr lang="cs-CZ" b="1" u="sng" dirty="0"/>
              <a:t>melasa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Obsahuje velké množství  </a:t>
            </a:r>
            <a:r>
              <a:rPr lang="cs-CZ" dirty="0"/>
              <a:t>stopových </a:t>
            </a:r>
            <a:r>
              <a:rPr lang="cs-CZ" dirty="0" smtClean="0"/>
              <a:t>prvků, organických látek a enzymů.</a:t>
            </a:r>
          </a:p>
        </p:txBody>
      </p:sp>
    </p:spTree>
    <p:extLst>
      <p:ext uri="{BB962C8B-B14F-4D97-AF65-F5344CB8AC3E}">
        <p14:creationId xmlns:p14="http://schemas.microsoft.com/office/powerpoint/2010/main" xmlns="" val="1621897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Maltóza (sladový cukr)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99617"/>
            <a:ext cx="8291264" cy="3513560"/>
          </a:xfrm>
        </p:spPr>
        <p:txBody>
          <a:bodyPr>
            <a:normAutofit lnSpcReduction="10000"/>
          </a:bodyPr>
          <a:lstStyle/>
          <a:p>
            <a:pPr marL="442913" indent="-442913">
              <a:spcBef>
                <a:spcPts val="1800"/>
              </a:spcBef>
            </a:pPr>
            <a:r>
              <a:rPr lang="cs-CZ" dirty="0"/>
              <a:t>S</a:t>
            </a:r>
            <a:r>
              <a:rPr lang="cs-CZ" dirty="0" smtClean="0"/>
              <a:t>kládá </a:t>
            </a:r>
            <a:r>
              <a:rPr lang="cs-CZ" dirty="0"/>
              <a:t>ze dvou molekul </a:t>
            </a:r>
            <a:r>
              <a:rPr lang="cs-CZ" dirty="0" smtClean="0"/>
              <a:t>glukosy.</a:t>
            </a:r>
          </a:p>
          <a:p>
            <a:pPr marL="442913" indent="-442913">
              <a:spcBef>
                <a:spcPts val="1800"/>
              </a:spcBef>
            </a:pPr>
            <a:r>
              <a:rPr lang="cs-CZ" dirty="0" smtClean="0"/>
              <a:t>Krystalická látka, dobře rozpustná </a:t>
            </a:r>
            <a:r>
              <a:rPr lang="cs-CZ" dirty="0" smtClean="0"/>
              <a:t>                         ve </a:t>
            </a:r>
            <a:r>
              <a:rPr lang="cs-CZ" dirty="0" smtClean="0"/>
              <a:t>vodě.</a:t>
            </a:r>
          </a:p>
          <a:p>
            <a:pPr marL="442913" indent="-442913">
              <a:spcBef>
                <a:spcPts val="1800"/>
              </a:spcBef>
            </a:pPr>
            <a:r>
              <a:rPr lang="cs-CZ" dirty="0" smtClean="0"/>
              <a:t>Získává se ze škrobu, při klíčení ječmene.</a:t>
            </a:r>
          </a:p>
          <a:p>
            <a:pPr marL="442913" indent="-442913">
              <a:spcBef>
                <a:spcPts val="1800"/>
              </a:spcBef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Jak se nazývají naklíčená semena ječmene?</a:t>
            </a:r>
          </a:p>
          <a:p>
            <a:endParaRPr lang="cs-CZ" dirty="0" smtClean="0"/>
          </a:p>
        </p:txBody>
      </p:sp>
      <p:pic>
        <p:nvPicPr>
          <p:cNvPr id="3074" name="Picture 2" descr="C:\Users\Terezka\AppData\Local\Microsoft\Windows\Temporary Internet Files\Content.IE5\S805T098\MC900304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2466" y="4724162"/>
            <a:ext cx="1230782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2" y="4939442"/>
            <a:ext cx="50760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Kvašením sladu </a:t>
            </a:r>
            <a:r>
              <a:rPr lang="cs-CZ" sz="3200" dirty="0" smtClean="0"/>
              <a:t>                         s </a:t>
            </a:r>
            <a:r>
              <a:rPr lang="cs-CZ" sz="3200" dirty="0" smtClean="0"/>
              <a:t>kvasinkami a jinými přísadami se vyrábí pivo.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9289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Laktóza (mléčný cukr)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5025728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dirty="0" smtClean="0"/>
              <a:t>Je složena </a:t>
            </a:r>
            <a:r>
              <a:rPr lang="cs-CZ" dirty="0"/>
              <a:t>z </a:t>
            </a:r>
            <a:r>
              <a:rPr lang="cs-CZ" dirty="0" smtClean="0"/>
              <a:t>galaktózy </a:t>
            </a:r>
            <a:r>
              <a:rPr lang="cs-CZ" dirty="0"/>
              <a:t>a </a:t>
            </a:r>
            <a:r>
              <a:rPr lang="cs-CZ" dirty="0" smtClean="0"/>
              <a:t>glukózy.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Obsahuje ji mléko savců.</a:t>
            </a:r>
            <a:endParaRPr lang="cs-CZ" dirty="0"/>
          </a:p>
          <a:p>
            <a:pPr>
              <a:spcBef>
                <a:spcPts val="1200"/>
              </a:spcBef>
            </a:pPr>
            <a:r>
              <a:rPr lang="cs-CZ" dirty="0" smtClean="0"/>
              <a:t>Používá </a:t>
            </a:r>
            <a:r>
              <a:rPr lang="cs-CZ" dirty="0"/>
              <a:t>se při výrobě potravy pro </a:t>
            </a:r>
            <a:r>
              <a:rPr lang="cs-CZ" dirty="0" smtClean="0"/>
              <a:t>kojence</a:t>
            </a:r>
            <a:r>
              <a:rPr lang="cs-CZ" dirty="0"/>
              <a:t> </a:t>
            </a:r>
            <a:r>
              <a:rPr lang="cs-CZ" dirty="0" smtClean="0"/>
              <a:t>nebo při výrobě léků. </a:t>
            </a:r>
          </a:p>
          <a:p>
            <a:pPr>
              <a:spcBef>
                <a:spcPts val="1200"/>
              </a:spcBef>
            </a:pPr>
            <a:endParaRPr lang="cs-CZ" dirty="0"/>
          </a:p>
          <a:p>
            <a:r>
              <a:rPr lang="cs-CZ" b="1" dirty="0"/>
              <a:t>intolerance </a:t>
            </a:r>
            <a:r>
              <a:rPr lang="cs-CZ" b="1" dirty="0" smtClean="0"/>
              <a:t>laktózy (alergie na mléko)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- nedostatečné množství enzymu laktázy potřebnému ke správnému </a:t>
            </a:r>
            <a:r>
              <a:rPr lang="cs-CZ" dirty="0"/>
              <a:t>strávení </a:t>
            </a:r>
            <a:r>
              <a:rPr lang="cs-CZ" dirty="0" smtClean="0"/>
              <a:t>laktózy.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289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Nejprve charakterizujeme disacharidy.</a:t>
            </a:r>
          </a:p>
          <a:p>
            <a:r>
              <a:rPr lang="cs-CZ" dirty="0" smtClean="0"/>
              <a:t>Vyjmenujeme vlastnosti sacharózy, vysvětlíme zpracování cukrové řepy.</a:t>
            </a:r>
          </a:p>
          <a:p>
            <a:r>
              <a:rPr lang="cs-CZ" dirty="0" smtClean="0"/>
              <a:t>Upřesníme rozdíl mezi třtinovým a řepným cukrem.</a:t>
            </a:r>
          </a:p>
          <a:p>
            <a:r>
              <a:rPr lang="cs-CZ" dirty="0" smtClean="0"/>
              <a:t>Charakterizujeme další zástupce disacharidů.</a:t>
            </a:r>
          </a:p>
          <a:p>
            <a:r>
              <a:rPr lang="cs-CZ" dirty="0" smtClean="0"/>
              <a:t>U melasy se můžeme zmínit o výrobě piva.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73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Použité zdroje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82773"/>
            <a:ext cx="8424936" cy="47705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Kliparty Office [online]. 2012 [cit. </a:t>
            </a:r>
            <a:r>
              <a:rPr lang="cs-CZ" sz="2800" dirty="0"/>
              <a:t>2012-04-01]. </a:t>
            </a:r>
            <a:r>
              <a:rPr lang="cs-CZ" sz="2800" dirty="0" smtClean="0"/>
              <a:t>Dostupné z www: </a:t>
            </a:r>
            <a:r>
              <a:rPr lang="cs-CZ" sz="2800" dirty="0" smtClean="0">
                <a:hlinkClick r:id="rId2"/>
              </a:rPr>
              <a:t>http://office.microsoft.com/cs-cz/</a:t>
            </a:r>
            <a:endParaRPr lang="cs-CZ" sz="2800" dirty="0" smtClean="0"/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Uvedené zdroje [cit. </a:t>
            </a:r>
            <a:r>
              <a:rPr lang="cs-CZ" sz="2800" dirty="0"/>
              <a:t>2012-04-01]. </a:t>
            </a:r>
            <a:r>
              <a:rPr lang="cs-CZ" sz="2800" dirty="0" smtClean="0"/>
              <a:t>Dostupné pod licencí </a:t>
            </a:r>
            <a:r>
              <a:rPr lang="cs-CZ" sz="2800" dirty="0" err="1" smtClean="0"/>
              <a:t>Wikimedia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http://cs.wikipedia.org/wiki/Soubor:Saccharose2.svg</a:t>
            </a:r>
            <a:endParaRPr lang="cs-CZ" sz="2800" dirty="0"/>
          </a:p>
          <a:p>
            <a:endParaRPr lang="cs-CZ" sz="2800" b="1" dirty="0"/>
          </a:p>
          <a:p>
            <a:pPr marL="0" indent="0">
              <a:buNone/>
            </a:pPr>
            <a:r>
              <a:rPr lang="cs-CZ" sz="2800" dirty="0"/>
              <a:t>Uvedené zdroje [cit. </a:t>
            </a:r>
            <a:r>
              <a:rPr lang="cs-CZ" sz="2800" dirty="0" smtClean="0"/>
              <a:t>2012-04-01</a:t>
            </a:r>
            <a:r>
              <a:rPr lang="cs-CZ" sz="2800" dirty="0"/>
              <a:t>]. Dostupné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</a:t>
            </a:r>
            <a:r>
              <a:rPr lang="cs-CZ" sz="2800" dirty="0"/>
              <a:t>na WWW:</a:t>
            </a:r>
          </a:p>
          <a:p>
            <a:pPr marL="0" indent="0">
              <a:buNone/>
            </a:pPr>
            <a:r>
              <a:rPr lang="cs-CZ" sz="2800" dirty="0" err="1" smtClean="0"/>
              <a:t>MarkusHagenlocher</a:t>
            </a:r>
            <a:r>
              <a:rPr lang="cs-CZ" sz="2800" dirty="0"/>
              <a:t>, </a:t>
            </a:r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cs.wikipedia.org/wiki/Soubor:Zuckerr%C3%BCbe.jpg</a:t>
            </a:r>
            <a:endParaRPr lang="cs-CZ" sz="2800" dirty="0" smtClean="0"/>
          </a:p>
          <a:p>
            <a:pPr marL="0" indent="0">
              <a:buNone/>
            </a:pPr>
            <a:r>
              <a:rPr lang="cs-CZ" sz="2400" dirty="0" err="1" smtClean="0">
                <a:hlinkClick r:id="rId5" action="ppaction://hlinkfile" tooltip="User:Juandev"/>
              </a:rPr>
              <a:t>Juandev</a:t>
            </a:r>
            <a:r>
              <a:rPr lang="cs-CZ" sz="2400" dirty="0" smtClean="0"/>
              <a:t>, </a:t>
            </a:r>
          </a:p>
          <a:p>
            <a:pPr marL="0" indent="0">
              <a:buNone/>
            </a:pPr>
            <a:r>
              <a:rPr lang="cs-CZ" sz="2800" dirty="0" smtClean="0">
                <a:hlinkClick r:id="rId6"/>
              </a:rPr>
              <a:t>http</a:t>
            </a:r>
            <a:r>
              <a:rPr lang="cs-CZ" sz="2800" dirty="0">
                <a:hlinkClick r:id="rId6"/>
              </a:rPr>
              <a:t>://commons.wikimedia.org/wiki/File:Hromada_%</a:t>
            </a:r>
            <a:r>
              <a:rPr lang="cs-CZ" sz="2800" dirty="0" smtClean="0">
                <a:hlinkClick r:id="rId6"/>
              </a:rPr>
              <a:t>C5%99epy_u_zem%C4%9Bd%C4%9Blsk%C3%A9ho_dru%C5%BEstva_Dru%C5%BEba.JPG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endParaRPr lang="cs-CZ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5695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596</TotalTime>
  <Words>396</Words>
  <Application>Microsoft Office PowerPoint</Application>
  <PresentationFormat>Předvádění na obrazovce (4:3)</PresentationFormat>
  <Paragraphs>68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Mountain</vt:lpstr>
      <vt:lpstr>Snímek 1</vt:lpstr>
      <vt:lpstr>Disacharidy</vt:lpstr>
      <vt:lpstr>Sacharóza</vt:lpstr>
      <vt:lpstr>Zpracování cukrové řepy</vt:lpstr>
      <vt:lpstr>Snímek 5</vt:lpstr>
      <vt:lpstr>Maltóza (sladový cukr)</vt:lpstr>
      <vt:lpstr>Laktóza (mléčný cukr)</vt:lpstr>
      <vt:lpstr>Metodický postup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Dum</cp:lastModifiedBy>
  <cp:revision>27</cp:revision>
  <dcterms:created xsi:type="dcterms:W3CDTF">2012-04-01T08:13:01Z</dcterms:created>
  <dcterms:modified xsi:type="dcterms:W3CDTF">2012-06-16T16:25:59Z</dcterms:modified>
</cp:coreProperties>
</file>