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9" r:id="rId4"/>
    <p:sldId id="261" r:id="rId5"/>
    <p:sldId id="262" r:id="rId6"/>
    <p:sldId id="260" r:id="rId7"/>
    <p:sldId id="258" r:id="rId8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6E6F2D-71EE-4F1F-8DED-D1A7A91081D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3E1F9-5B71-4B61-B3BF-5427B825FC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2193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3E1F9-5B71-4B61-B3BF-5427B825FC9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824EE4-0D13-4129-9226-17FBA2F3B5FB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1F84CD-6408-49C1-B3A4-250CE9AE0E3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252536" y="6858000"/>
            <a:ext cx="6552728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81000" y="6453336"/>
            <a:ext cx="5991200" cy="14401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60648"/>
            <a:ext cx="633670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4487456"/>
              </p:ext>
            </p:extLst>
          </p:nvPr>
        </p:nvGraphicFramePr>
        <p:xfrm>
          <a:off x="755576" y="2636912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7.2. 2012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VY_32_INOVACE_04_DĚJEPIS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Nejnovější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dějiny – Světová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hospodářská krize 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Světová hospodářská krize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None/>
            </a:pPr>
            <a:r>
              <a:rPr lang="cs-CZ" b="1" dirty="0" smtClean="0"/>
              <a:t>1. Trvání krize: </a:t>
            </a:r>
            <a:r>
              <a:rPr lang="cs-CZ" dirty="0" smtClean="0"/>
              <a:t>1929 - 1933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      začátek: 24.10</a:t>
            </a:r>
            <a:r>
              <a:rPr lang="cs-CZ" dirty="0" smtClean="0"/>
              <a:t>. - </a:t>
            </a:r>
            <a:r>
              <a:rPr lang="cs-CZ" dirty="0" smtClean="0"/>
              <a:t>krach obchodu s cennými papíry na </a:t>
            </a:r>
            <a:r>
              <a:rPr lang="cs-CZ" dirty="0" smtClean="0"/>
              <a:t>newyorské </a:t>
            </a:r>
            <a:r>
              <a:rPr lang="cs-CZ" dirty="0" smtClean="0"/>
              <a:t>burze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b="1" dirty="0" smtClean="0"/>
              <a:t>2. Příčiny krize:</a:t>
            </a:r>
          </a:p>
          <a:p>
            <a:pPr marL="514350" indent="-514350">
              <a:buNone/>
            </a:pPr>
            <a:r>
              <a:rPr lang="cs-CZ" b="1" dirty="0" smtClean="0"/>
              <a:t>     </a:t>
            </a:r>
            <a:r>
              <a:rPr lang="cs-CZ" dirty="0" smtClean="0"/>
              <a:t> nadvýroba</a:t>
            </a:r>
          </a:p>
          <a:p>
            <a:pPr marL="514350" indent="-514350">
              <a:buNone/>
            </a:pPr>
            <a:r>
              <a:rPr lang="cs-CZ" dirty="0" smtClean="0"/>
              <a:t>      malý odbyt</a:t>
            </a:r>
          </a:p>
          <a:p>
            <a:pPr marL="514350" indent="-514350">
              <a:buNone/>
            </a:pPr>
            <a:r>
              <a:rPr lang="cs-CZ" dirty="0" smtClean="0"/>
              <a:t>      výroba na dluh</a:t>
            </a:r>
          </a:p>
          <a:p>
            <a:pPr marL="514350" indent="-514350">
              <a:buNone/>
            </a:pPr>
            <a:r>
              <a:rPr lang="cs-CZ" dirty="0" smtClean="0"/>
              <a:t>      nesplácení úvěrů</a:t>
            </a:r>
          </a:p>
          <a:p>
            <a:pPr marL="514350" indent="-514350">
              <a:buNone/>
            </a:pPr>
            <a:r>
              <a:rPr lang="cs-CZ" dirty="0" smtClean="0"/>
              <a:t>      pokles cen </a:t>
            </a:r>
            <a:r>
              <a:rPr lang="cs-CZ" dirty="0" smtClean="0">
                <a:sym typeface="Wingdings" pitchFamily="2" charset="2"/>
              </a:rPr>
              <a:t></a:t>
            </a:r>
            <a:r>
              <a:rPr lang="cs-CZ" dirty="0" smtClean="0"/>
              <a:t>neschopnost platit dluhy</a:t>
            </a:r>
          </a:p>
          <a:p>
            <a:pPr marL="514350" indent="-514350">
              <a:buNone/>
            </a:pPr>
            <a:r>
              <a:rPr lang="cs-CZ" dirty="0" smtClean="0"/>
              <a:t>                        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3. Důsledky krize: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pokles výroby </a:t>
            </a:r>
            <a:r>
              <a:rPr lang="cs-CZ" dirty="0" smtClean="0"/>
              <a:t>(např</a:t>
            </a:r>
            <a:r>
              <a:rPr lang="cs-CZ" dirty="0" smtClean="0"/>
              <a:t>. v USA o 46 %)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měnová </a:t>
            </a:r>
            <a:r>
              <a:rPr lang="cs-CZ" dirty="0" smtClean="0"/>
              <a:t>krize </a:t>
            </a:r>
            <a:r>
              <a:rPr lang="cs-CZ" dirty="0" smtClean="0">
                <a:sym typeface="Wingdings" pitchFamily="2" charset="2"/>
              </a:rPr>
              <a:t> devalvace </a:t>
            </a:r>
            <a:r>
              <a:rPr lang="cs-CZ" dirty="0" smtClean="0">
                <a:sym typeface="Wingdings" pitchFamily="2" charset="2"/>
              </a:rPr>
              <a:t>= snížení hodnoty domácí měny vůči stabilním měnám</a:t>
            </a:r>
          </a:p>
          <a:p>
            <a:pPr>
              <a:buNone/>
            </a:pPr>
            <a:r>
              <a:rPr lang="cs-CZ" dirty="0" smtClean="0">
                <a:sym typeface="Wingdings" pitchFamily="2" charset="2"/>
              </a:rPr>
              <a:t>    nárůst nezaměstnanosti</a:t>
            </a:r>
          </a:p>
          <a:p>
            <a:pPr>
              <a:buNone/>
            </a:pPr>
            <a:r>
              <a:rPr lang="cs-CZ" dirty="0" smtClean="0">
                <a:sym typeface="Wingdings" pitchFamily="2" charset="2"/>
              </a:rPr>
              <a:t>    morální krize</a:t>
            </a:r>
          </a:p>
          <a:p>
            <a:pPr>
              <a:buNone/>
            </a:pPr>
            <a:r>
              <a:rPr lang="cs-CZ" dirty="0" smtClean="0">
                <a:sym typeface="Wingdings" pitchFamily="2" charset="2"/>
              </a:rPr>
              <a:t>    nástup extrémistických hnutí</a:t>
            </a:r>
          </a:p>
          <a:p>
            <a:pPr>
              <a:buNone/>
            </a:pPr>
            <a:r>
              <a:rPr lang="cs-CZ" dirty="0" smtClean="0">
                <a:sym typeface="Wingdings" pitchFamily="2" charset="2"/>
              </a:rPr>
              <a:t>    sociální nepokoje </a:t>
            </a:r>
            <a:r>
              <a:rPr lang="cs-CZ" dirty="0" smtClean="0">
                <a:sym typeface="Wingdings" pitchFamily="2" charset="2"/>
              </a:rPr>
              <a:t>(stávky</a:t>
            </a:r>
            <a:r>
              <a:rPr lang="cs-CZ" dirty="0" smtClean="0">
                <a:sym typeface="Wingdings" pitchFamily="2" charset="2"/>
              </a:rPr>
              <a:t>)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dirty="0" smtClean="0"/>
              <a:t>4. Východisko z krize: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u="sng" dirty="0" smtClean="0"/>
              <a:t>plán New </a:t>
            </a:r>
            <a:r>
              <a:rPr lang="cs-CZ" u="sng" dirty="0" err="1" smtClean="0"/>
              <a:t>Deal</a:t>
            </a:r>
            <a:r>
              <a:rPr lang="cs-CZ" u="sng" dirty="0" smtClean="0"/>
              <a:t> </a:t>
            </a:r>
            <a:r>
              <a:rPr lang="cs-CZ" dirty="0" smtClean="0"/>
              <a:t>(v </a:t>
            </a:r>
            <a:r>
              <a:rPr lang="cs-CZ" dirty="0" smtClean="0"/>
              <a:t>USA) - </a:t>
            </a:r>
            <a:r>
              <a:rPr lang="cs-CZ" dirty="0" smtClean="0"/>
              <a:t>využití státních zásahů do hospodářství, státní dozor nad bankovnictvím, devalvace dolaru, podpora amerického vývozu, vládní pomoc farmářům, stát financoval veřejné stavby, čímž snížil míru nezaměstnanosti – </a:t>
            </a:r>
            <a:r>
              <a:rPr lang="cs-CZ" u="sng" dirty="0" smtClean="0"/>
              <a:t>oživení ekonomiky</a:t>
            </a:r>
          </a:p>
          <a:p>
            <a:pPr>
              <a:buNone/>
            </a:pPr>
            <a:r>
              <a:rPr lang="cs-CZ" dirty="0" smtClean="0"/>
              <a:t>    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u="sng" dirty="0" smtClean="0"/>
              <a:t>vláda lidové fronty </a:t>
            </a:r>
            <a:r>
              <a:rPr lang="cs-CZ" dirty="0" smtClean="0"/>
              <a:t>ve Francii se zaměřila na </a:t>
            </a:r>
            <a:r>
              <a:rPr lang="cs-CZ" dirty="0" smtClean="0"/>
              <a:t>sociální </a:t>
            </a:r>
            <a:r>
              <a:rPr lang="cs-CZ" dirty="0" smtClean="0"/>
              <a:t>oblast </a:t>
            </a:r>
            <a:r>
              <a:rPr lang="cs-CZ" dirty="0" smtClean="0"/>
              <a:t>(40 hod</a:t>
            </a:r>
            <a:r>
              <a:rPr lang="cs-CZ" dirty="0" smtClean="0"/>
              <a:t>. pracovní týden, prodloužení placené dovolené, zvýšení výkupních cen zemědělských výrobků, zestátnění železnic, leteckého průmyslu – </a:t>
            </a:r>
            <a:r>
              <a:rPr lang="cs-CZ" u="sng" dirty="0" smtClean="0"/>
              <a:t>prosperity dosaženo </a:t>
            </a:r>
            <a:r>
              <a:rPr lang="cs-CZ" u="sng" dirty="0" smtClean="0"/>
              <a:t>nebylo)</a:t>
            </a:r>
            <a:endParaRPr lang="cs-CZ" u="sng" dirty="0" smtClean="0"/>
          </a:p>
          <a:p>
            <a:pPr>
              <a:buNone/>
            </a:pPr>
            <a:r>
              <a:rPr lang="cs-CZ" b="1" dirty="0" smtClean="0"/>
              <a:t>     </a:t>
            </a:r>
            <a:endParaRPr lang="cs-CZ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dirty="0" smtClean="0"/>
              <a:t>1. Co je to hospodářská krize?</a:t>
            </a:r>
          </a:p>
          <a:p>
            <a:pPr marL="514350" indent="-514350">
              <a:buNone/>
            </a:pPr>
            <a:r>
              <a:rPr lang="cs-CZ" dirty="0" smtClean="0"/>
              <a:t>2. Jaké jsou příčiny hospodářské krize?</a:t>
            </a:r>
          </a:p>
          <a:p>
            <a:pPr marL="514350" indent="-514350">
              <a:buNone/>
            </a:pPr>
            <a:r>
              <a:rPr lang="cs-CZ" dirty="0" smtClean="0"/>
              <a:t>3. Co je to devalvace?</a:t>
            </a:r>
          </a:p>
          <a:p>
            <a:pPr marL="514350" indent="-514350">
              <a:buNone/>
            </a:pPr>
            <a:r>
              <a:rPr lang="cs-CZ" dirty="0" smtClean="0"/>
              <a:t>4. Jaké byly důsledky krize?</a:t>
            </a:r>
          </a:p>
          <a:p>
            <a:pPr marL="514350" indent="-514350">
              <a:buNone/>
            </a:pPr>
            <a:r>
              <a:rPr lang="cs-CZ" dirty="0" smtClean="0"/>
              <a:t>5. Kdo je autorem plánu New </a:t>
            </a:r>
            <a:r>
              <a:rPr lang="cs-CZ" dirty="0" err="1" smtClean="0"/>
              <a:t>Deal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Krach na burze, černý čtvrtek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http://upload.wikimedia.org/wikipedia/commons/e/e1/Crowd_outside_ny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556792"/>
            <a:ext cx="6048672" cy="45365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400" dirty="0" smtClean="0"/>
              <a:t>Zdroj:</a:t>
            </a:r>
          </a:p>
          <a:p>
            <a:pPr>
              <a:buNone/>
            </a:pPr>
            <a:r>
              <a:rPr lang="cs-CZ" sz="2400" dirty="0" smtClean="0"/>
              <a:t>Vlastní tvorba</a:t>
            </a:r>
          </a:p>
          <a:p>
            <a:pPr>
              <a:buNone/>
            </a:pPr>
            <a:r>
              <a:rPr lang="cs-CZ" sz="2400" smtClean="0"/>
              <a:t>Citace:</a:t>
            </a: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Commons</a:t>
            </a:r>
            <a:r>
              <a:rPr lang="cs-CZ" sz="2400" dirty="0" smtClean="0"/>
              <a:t>. In </a:t>
            </a:r>
            <a:r>
              <a:rPr lang="cs-CZ" sz="2400" i="1" dirty="0" err="1" smtClean="0"/>
              <a:t>Wikipedia</a:t>
            </a:r>
            <a:r>
              <a:rPr lang="cs-CZ" sz="2400" i="1" dirty="0" smtClean="0"/>
              <a:t> : </a:t>
            </a:r>
            <a:r>
              <a:rPr lang="cs-CZ" sz="2400" i="1" dirty="0" err="1" smtClean="0"/>
              <a:t>the</a:t>
            </a:r>
            <a:r>
              <a:rPr lang="cs-CZ" sz="2400" i="1" dirty="0" smtClean="0"/>
              <a:t> free </a:t>
            </a:r>
            <a:r>
              <a:rPr lang="cs-CZ" sz="2400" i="1" dirty="0" err="1" smtClean="0"/>
              <a:t>encyclopedia</a:t>
            </a:r>
            <a:r>
              <a:rPr lang="cs-CZ" sz="2400" dirty="0" smtClean="0"/>
              <a:t> [online]. St. </a:t>
            </a:r>
            <a:r>
              <a:rPr lang="cs-CZ" sz="2400" dirty="0" err="1" smtClean="0"/>
              <a:t>Petersburg</a:t>
            </a:r>
            <a:r>
              <a:rPr lang="cs-CZ" sz="2400" dirty="0" smtClean="0"/>
              <a:t> (Florida) : </a:t>
            </a:r>
            <a:r>
              <a:rPr lang="cs-CZ" sz="2400" dirty="0" err="1" smtClean="0"/>
              <a:t>Wikipedia</a:t>
            </a:r>
            <a:r>
              <a:rPr lang="cs-CZ" sz="2400" dirty="0" smtClean="0"/>
              <a:t> </a:t>
            </a:r>
            <a:r>
              <a:rPr lang="cs-CZ" sz="2400" dirty="0" err="1" smtClean="0"/>
              <a:t>Foundation</a:t>
            </a:r>
            <a:r>
              <a:rPr lang="cs-CZ" sz="2400" dirty="0" smtClean="0"/>
              <a:t>, 16.10. 2005 [cit. 2011-12-15]. Dostupné z WWW: &lt;http://upload.wikimedia.org/wikipedia/commons/e/e1/Crowd_outside_nyse.jpg&gt;.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Anotace:.</a:t>
            </a:r>
          </a:p>
          <a:p>
            <a:pPr>
              <a:buNone/>
            </a:pPr>
            <a:r>
              <a:rPr lang="cs-CZ" sz="2400" dirty="0" smtClean="0"/>
              <a:t>Žáci se seznámí s příčinami a důsledky hospodářských krizí a porovnají se stavem současné ekonomiky. Zhodnotí význam hospodářské krize v roce 1929 pro vývoj Německa, zvláště pak nástup fašismu.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48</TotalTime>
  <Words>309</Words>
  <Application>Microsoft Office PowerPoint</Application>
  <PresentationFormat>Předvádění na obrazovce (4:3)</PresentationFormat>
  <Paragraphs>51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Světová hospodářská krize</vt:lpstr>
      <vt:lpstr>Snímek 3</vt:lpstr>
      <vt:lpstr>Snímek 4</vt:lpstr>
      <vt:lpstr>Otázky:</vt:lpstr>
      <vt:lpstr>Krach na burze, černý čtvrtek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expert</cp:lastModifiedBy>
  <cp:revision>19</cp:revision>
  <cp:lastPrinted>2012-02-13T07:34:05Z</cp:lastPrinted>
  <dcterms:created xsi:type="dcterms:W3CDTF">2011-10-24T18:29:39Z</dcterms:created>
  <dcterms:modified xsi:type="dcterms:W3CDTF">2012-03-05T11:12:25Z</dcterms:modified>
</cp:coreProperties>
</file>