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893076-9C63-481B-BAF6-4967040686D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1C9E7C-BB4B-4F43-A2C0-932EE79B27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7"/>
            <a:ext cx="7774632" cy="290775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>
                <a:latin typeface="Times New Roman" pitchFamily="18" charset="0"/>
                <a:cs typeface="Times New Roman" pitchFamily="18" charset="0"/>
              </a:rPr>
              <a:t>Rýsování – úsečka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sz="49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VY_32_INOVACE_rysovani-usecka_17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F:\1-Radka\LOGO NA ŠABLON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365104"/>
            <a:ext cx="7848872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132856"/>
            <a:ext cx="64087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9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ÚSEČKA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flipV="1">
            <a:off x="467544" y="476672"/>
            <a:ext cx="2520280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3563888" y="1124744"/>
            <a:ext cx="302433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6200000" flipH="1">
            <a:off x="6804248" y="2420888"/>
            <a:ext cx="273630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39552" y="3717032"/>
            <a:ext cx="2736304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851920" y="4365104"/>
            <a:ext cx="4464496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6200000" flipH="1">
            <a:off x="323528" y="2132856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6200000" flipH="1">
            <a:off x="2843808" y="332656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6200000" flipH="1">
            <a:off x="3383868" y="1448780"/>
            <a:ext cx="43204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3131840" y="5805264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3563888" y="4293096"/>
            <a:ext cx="50405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8064388" y="5553236"/>
            <a:ext cx="50405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323528" y="3573016"/>
            <a:ext cx="3600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6200000" flipH="1">
            <a:off x="6300192" y="1052736"/>
            <a:ext cx="50405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7452320" y="1412776"/>
            <a:ext cx="50405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flipV="1">
            <a:off x="8388424" y="4149080"/>
            <a:ext cx="43204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r="15373"/>
          <a:stretch>
            <a:fillRect/>
          </a:stretch>
        </p:blipFill>
        <p:spPr bwMode="auto">
          <a:xfrm>
            <a:off x="6876256" y="620688"/>
            <a:ext cx="1224136" cy="182880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827584" y="332656"/>
            <a:ext cx="5112568" cy="2232248"/>
          </a:xfrm>
          <a:prstGeom prst="cloudCallout">
            <a:avLst>
              <a:gd name="adj1" fmla="val 79845"/>
              <a:gd name="adj2" fmla="val 176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484040" y="127714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126876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03648" y="1052736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je to úsečka ?</a:t>
            </a:r>
            <a:endParaRPr lang="cs-CZ" sz="4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1520" y="2852936"/>
            <a:ext cx="889248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Úsečka je přímá čára, která má dva krajní body. Pomocí krajních bodů úsečku pojmenujeme. 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23528" y="4869160"/>
            <a:ext cx="77048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323528" y="4869160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7524328" y="4869160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23528" y="4005064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52320" y="400506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22" name="Obdélník 21"/>
          <p:cNvSpPr/>
          <p:nvPr/>
        </p:nvSpPr>
        <p:spPr>
          <a:xfrm>
            <a:off x="323528" y="5229200"/>
            <a:ext cx="58326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Arial" charset="0"/>
              </a:rPr>
              <a:t>Narýsovali jsme úsečku </a:t>
            </a:r>
            <a:r>
              <a:rPr lang="cs-CZ" sz="2000" b="1" dirty="0" smtClean="0">
                <a:solidFill>
                  <a:srgbClr val="FF0000"/>
                </a:solidFill>
                <a:latin typeface="Arial" charset="0"/>
              </a:rPr>
              <a:t>AB</a:t>
            </a:r>
            <a:r>
              <a:rPr lang="cs-CZ" sz="2000" b="1" dirty="0" smtClean="0">
                <a:solidFill>
                  <a:srgbClr val="002060"/>
                </a:solidFill>
                <a:latin typeface="Arial" charset="0"/>
              </a:rPr>
              <a:t> nebo také </a:t>
            </a:r>
            <a:r>
              <a:rPr lang="cs-CZ" sz="2000" b="1" dirty="0" smtClean="0">
                <a:solidFill>
                  <a:srgbClr val="FF0000"/>
                </a:solidFill>
                <a:latin typeface="Arial" charset="0"/>
              </a:rPr>
              <a:t>BA</a:t>
            </a:r>
            <a:r>
              <a:rPr lang="cs-CZ" sz="2000" dirty="0" smtClean="0">
                <a:solidFill>
                  <a:srgbClr val="002060"/>
                </a:solidFill>
                <a:latin typeface="Arial" charset="0"/>
              </a:rPr>
              <a:t>.</a:t>
            </a:r>
            <a:endParaRPr lang="cs-CZ" sz="2000" dirty="0">
              <a:solidFill>
                <a:srgbClr val="002060"/>
              </a:solidFill>
              <a:latin typeface="Arial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23528" y="5733256"/>
            <a:ext cx="442973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Arial" charset="0"/>
              </a:rPr>
              <a:t>Body </a:t>
            </a:r>
            <a:r>
              <a:rPr lang="cs-CZ" sz="2000" b="1" dirty="0" smtClean="0">
                <a:solidFill>
                  <a:srgbClr val="FF0000"/>
                </a:solidFill>
                <a:latin typeface="Arial" charset="0"/>
              </a:rPr>
              <a:t>A</a:t>
            </a:r>
            <a:r>
              <a:rPr lang="cs-CZ" sz="2000" b="1" dirty="0" smtClean="0">
                <a:solidFill>
                  <a:srgbClr val="002060"/>
                </a:solidFill>
                <a:latin typeface="Arial" charset="0"/>
              </a:rPr>
              <a:t>, </a:t>
            </a:r>
            <a:r>
              <a:rPr lang="cs-CZ" sz="2000" b="1" dirty="0" smtClean="0">
                <a:solidFill>
                  <a:srgbClr val="FF0000"/>
                </a:solidFill>
                <a:latin typeface="Arial" charset="0"/>
              </a:rPr>
              <a:t>B</a:t>
            </a:r>
            <a:r>
              <a:rPr lang="cs-CZ" sz="2000" b="1" dirty="0" smtClean="0">
                <a:solidFill>
                  <a:srgbClr val="002060"/>
                </a:solidFill>
                <a:latin typeface="Arial" charset="0"/>
              </a:rPr>
              <a:t> jsou krajní body úsečky.</a:t>
            </a:r>
            <a:endParaRPr lang="cs-CZ" sz="2000" b="1" dirty="0">
              <a:solidFill>
                <a:srgbClr val="002060"/>
              </a:solidFill>
              <a:latin typeface="Arial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23528" y="6211669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Arial" charset="0"/>
              </a:rPr>
              <a:t>Úsečku můžeme měřit, protože začíná a končí v krajních bodech.</a:t>
            </a:r>
            <a:endParaRPr lang="cs-CZ" sz="2000" b="1" dirty="0">
              <a:solidFill>
                <a:srgbClr val="002060"/>
              </a:solidFill>
              <a:latin typeface="Arial" charset="0"/>
            </a:endParaRPr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611560" y="4941168"/>
            <a:ext cx="7200800" cy="0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r="15373"/>
          <a:stretch>
            <a:fillRect/>
          </a:stretch>
        </p:blipFill>
        <p:spPr bwMode="auto">
          <a:xfrm>
            <a:off x="611560" y="548680"/>
            <a:ext cx="1224136" cy="182880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2771800" y="404664"/>
            <a:ext cx="5400600" cy="2232248"/>
          </a:xfrm>
          <a:prstGeom prst="cloudCallout">
            <a:avLst>
              <a:gd name="adj1" fmla="val -79274"/>
              <a:gd name="adj2" fmla="val -423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1052736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Pojmenujte tyto úsečky.</a:t>
            </a:r>
            <a:endParaRPr lang="cs-CZ" sz="36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2843808" y="3717032"/>
            <a:ext cx="43924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39552" y="4797152"/>
            <a:ext cx="38164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283968" y="5805264"/>
            <a:ext cx="432048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2627784" y="3717032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6948264" y="3717032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467544" y="4797152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4067944" y="4797152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4067944" y="580526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8388424" y="580526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555776" y="393305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K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48264" y="3933056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L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5536" y="5013176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P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95936" y="5013176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R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67944" y="6021288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388424" y="6021288"/>
            <a:ext cx="755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23928" y="314096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úsečka  KL, LK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115616" y="501317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úsečka  PR, RP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148064" y="522920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úsečka  CD, DC</a:t>
            </a:r>
            <a:endParaRPr lang="cs-CZ" sz="24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r="15373"/>
          <a:stretch>
            <a:fillRect/>
          </a:stretch>
        </p:blipFill>
        <p:spPr bwMode="auto">
          <a:xfrm>
            <a:off x="7236296" y="620688"/>
            <a:ext cx="1224136" cy="1828801"/>
          </a:xfrm>
          <a:prstGeom prst="rect">
            <a:avLst/>
          </a:prstGeom>
          <a:noFill/>
        </p:spPr>
      </p:pic>
      <p:sp>
        <p:nvSpPr>
          <p:cNvPr id="3" name="Obláček 2"/>
          <p:cNvSpPr/>
          <p:nvPr/>
        </p:nvSpPr>
        <p:spPr>
          <a:xfrm>
            <a:off x="539552" y="260648"/>
            <a:ext cx="5904656" cy="2232248"/>
          </a:xfrm>
          <a:prstGeom prst="cloudCallout">
            <a:avLst>
              <a:gd name="adj1" fmla="val 72819"/>
              <a:gd name="adj2" fmla="val 139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75656" y="836712"/>
            <a:ext cx="4572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4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Rýsování úsečky. </a:t>
            </a:r>
            <a:br>
              <a:rPr lang="cs-CZ" sz="44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4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2636912"/>
            <a:ext cx="53285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Narýsujeme úsečku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MN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3429000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Přiložte na papír pravítko a narýsujte </a:t>
            </a:r>
            <a:b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přímou čáru.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9" descr="D:\Documents and Settings\Maminka\Plocha\pr.bmp"/>
          <p:cNvPicPr>
            <a:picLocks noChangeAspect="1" noChangeArrowheads="1"/>
          </p:cNvPicPr>
          <p:nvPr/>
        </p:nvPicPr>
        <p:blipFill>
          <a:blip r:embed="rId3" cstate="print"/>
          <a:srcRect l="11555" t="41510" r="18158" b="43066"/>
          <a:stretch>
            <a:fillRect/>
          </a:stretch>
        </p:blipFill>
        <p:spPr bwMode="auto">
          <a:xfrm>
            <a:off x="755576" y="5085184"/>
            <a:ext cx="8001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12"/>
          <p:cNvSpPr txBox="1">
            <a:spLocks noChangeArrowheads="1"/>
          </p:cNvSpPr>
          <p:nvPr/>
        </p:nvSpPr>
        <p:spPr bwMode="auto">
          <a:xfrm>
            <a:off x="1475656" y="5373216"/>
            <a:ext cx="675338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0</a:t>
            </a:r>
            <a:r>
              <a:rPr lang="cs-CZ" sz="2400" dirty="0"/>
              <a:t>   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Arial" charset="0"/>
              </a:rPr>
              <a:t>1    2    </a:t>
            </a:r>
            <a:r>
              <a:rPr lang="cs-CZ" sz="2400" dirty="0">
                <a:latin typeface="Arial" charset="0"/>
              </a:rPr>
              <a:t>3   4   5    6   7   </a:t>
            </a:r>
            <a:r>
              <a:rPr lang="cs-CZ" sz="2400" dirty="0" smtClean="0">
                <a:latin typeface="Arial" charset="0"/>
              </a:rPr>
              <a:t>8    9   </a:t>
            </a:r>
            <a:r>
              <a:rPr lang="cs-CZ" sz="2400" dirty="0">
                <a:latin typeface="Arial" charset="0"/>
              </a:rPr>
              <a:t>10  11  12  13</a:t>
            </a:r>
          </a:p>
        </p:txBody>
      </p:sp>
      <p:sp>
        <p:nvSpPr>
          <p:cNvPr id="9" name="Obdélník 8"/>
          <p:cNvSpPr/>
          <p:nvPr/>
        </p:nvSpPr>
        <p:spPr>
          <a:xfrm>
            <a:off x="2051720" y="6165304"/>
            <a:ext cx="57565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Pravítko oddalte od přímé čáry.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539552" y="5085184"/>
            <a:ext cx="82809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 autoUpdateAnimBg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04664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Vyznačte krajní body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Body popište.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971600" y="1916832"/>
            <a:ext cx="676875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1079612" y="1880828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6624228" y="1952836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971600" y="2132856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M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2204864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N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429000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Narýsovali jsme úsečku 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MN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r="15373"/>
          <a:stretch>
            <a:fillRect/>
          </a:stretch>
        </p:blipFill>
        <p:spPr bwMode="auto">
          <a:xfrm>
            <a:off x="539552" y="548680"/>
            <a:ext cx="1224136" cy="1828801"/>
          </a:xfrm>
          <a:prstGeom prst="rect">
            <a:avLst/>
          </a:prstGeom>
          <a:noFill/>
        </p:spPr>
      </p:pic>
      <p:sp>
        <p:nvSpPr>
          <p:cNvPr id="3" name="Obláček 2"/>
          <p:cNvSpPr/>
          <p:nvPr/>
        </p:nvSpPr>
        <p:spPr>
          <a:xfrm>
            <a:off x="2555776" y="332656"/>
            <a:ext cx="5832648" cy="1944216"/>
          </a:xfrm>
          <a:prstGeom prst="cloudCallout">
            <a:avLst>
              <a:gd name="adj1" fmla="val -74439"/>
              <a:gd name="adj2" fmla="val 484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Aby vám šla práce lehce,</a:t>
            </a:r>
            <a:b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procvičujte </a:t>
            </a:r>
            <a:b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rýsování úseček!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2636912"/>
            <a:ext cx="545435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Narýsujte úsečky UV, ST a PO.</a:t>
            </a:r>
          </a:p>
          <a:p>
            <a:endParaRPr lang="cs-CZ" b="1" dirty="0">
              <a:solidFill>
                <a:srgbClr val="002060"/>
              </a:solidFill>
              <a:latin typeface="Arial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755576" y="4077072"/>
            <a:ext cx="48965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275856" y="5085184"/>
            <a:ext cx="48245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39552" y="5877272"/>
            <a:ext cx="331236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539552" y="4077072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4644008" y="4077072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3059832" y="5085184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323528" y="5877272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7668344" y="5085184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3419872" y="5877272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67544" y="4293096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U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4293096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V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429309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S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68344" y="4221088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T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544" y="5013176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91880" y="4797152"/>
            <a:ext cx="50405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52120" y="5661248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Výborně !</a:t>
            </a:r>
            <a:endParaRPr lang="cs-CZ" sz="4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4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5616624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Porovnávání úseček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611560" y="2204864"/>
            <a:ext cx="44644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3131840" y="3212976"/>
            <a:ext cx="58326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395536" y="4005064"/>
            <a:ext cx="280831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395536" y="2204864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4499992" y="2204864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2915816" y="3212976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79512" y="4005064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8460432" y="3212976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555776" y="4005064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3528" y="2420888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U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420888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V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2420888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S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460432" y="2276872"/>
            <a:ext cx="683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3140968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27784" y="2924944"/>
            <a:ext cx="50405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5877272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Výborně !</a:t>
            </a:r>
            <a:endParaRPr lang="cs-CZ" sz="4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51520" y="4653136"/>
            <a:ext cx="55835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Úsečky porovnejte odhadem.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84168" y="3789040"/>
            <a:ext cx="9361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UV</a:t>
            </a:r>
            <a:endParaRPr lang="cs-CZ" sz="3200" dirty="0"/>
          </a:p>
        </p:txBody>
      </p:sp>
      <p:sp>
        <p:nvSpPr>
          <p:cNvPr id="26" name="Obdélník 25"/>
          <p:cNvSpPr/>
          <p:nvPr/>
        </p:nvSpPr>
        <p:spPr>
          <a:xfrm>
            <a:off x="7956376" y="3789040"/>
            <a:ext cx="9361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</a:t>
            </a:r>
            <a:endParaRPr lang="cs-CZ" sz="3200" dirty="0"/>
          </a:p>
        </p:txBody>
      </p:sp>
      <p:sp>
        <p:nvSpPr>
          <p:cNvPr id="27" name="Obdélník 26"/>
          <p:cNvSpPr/>
          <p:nvPr/>
        </p:nvSpPr>
        <p:spPr>
          <a:xfrm>
            <a:off x="6084168" y="4797152"/>
            <a:ext cx="9361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UV</a:t>
            </a:r>
            <a:endParaRPr lang="cs-CZ" sz="3200" dirty="0"/>
          </a:p>
        </p:txBody>
      </p:sp>
      <p:sp>
        <p:nvSpPr>
          <p:cNvPr id="28" name="Obdélník 27"/>
          <p:cNvSpPr/>
          <p:nvPr/>
        </p:nvSpPr>
        <p:spPr>
          <a:xfrm>
            <a:off x="7956376" y="4797152"/>
            <a:ext cx="9361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</a:t>
            </a:r>
            <a:endParaRPr lang="cs-CZ" sz="3200" dirty="0"/>
          </a:p>
        </p:txBody>
      </p:sp>
      <p:sp>
        <p:nvSpPr>
          <p:cNvPr id="29" name="Obdélník 28"/>
          <p:cNvSpPr/>
          <p:nvPr/>
        </p:nvSpPr>
        <p:spPr>
          <a:xfrm>
            <a:off x="7956376" y="5805264"/>
            <a:ext cx="9361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</a:t>
            </a:r>
            <a:endParaRPr lang="cs-CZ" sz="3200" dirty="0"/>
          </a:p>
        </p:txBody>
      </p:sp>
      <p:sp>
        <p:nvSpPr>
          <p:cNvPr id="30" name="Obdélník 29"/>
          <p:cNvSpPr/>
          <p:nvPr/>
        </p:nvSpPr>
        <p:spPr>
          <a:xfrm>
            <a:off x="6084168" y="5805264"/>
            <a:ext cx="9361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</a:t>
            </a:r>
            <a:endParaRPr lang="cs-CZ" sz="3200" dirty="0"/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7236296" y="4941168"/>
            <a:ext cx="504056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10800000" flipV="1">
            <a:off x="7236296" y="5229200"/>
            <a:ext cx="50405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7236296" y="5877272"/>
            <a:ext cx="504056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rot="10800000" flipV="1">
            <a:off x="7236296" y="6165304"/>
            <a:ext cx="50405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10800000" flipV="1">
            <a:off x="7164288" y="3933056"/>
            <a:ext cx="504056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7164288" y="4221088"/>
            <a:ext cx="576064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3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3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3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8" grpId="0"/>
      <p:bldP spid="23" grpId="0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4536504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Měření úsečky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916832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Potřebujeme jen pravítko a přesnost měření.</a:t>
            </a:r>
            <a:endParaRPr lang="cs-CZ" sz="3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708920"/>
            <a:ext cx="71782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Nezapomeňte! Vždy měříme od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nuly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3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187624" y="3933056"/>
            <a:ext cx="66967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079612" y="3969060"/>
            <a:ext cx="6480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9" name="Picture 7" descr="D:\Documents and Settings\Maminka\Plocha\pr.bmp"/>
          <p:cNvPicPr>
            <a:picLocks noChangeAspect="1" noChangeArrowheads="1"/>
          </p:cNvPicPr>
          <p:nvPr/>
        </p:nvPicPr>
        <p:blipFill>
          <a:blip r:embed="rId2" cstate="print"/>
          <a:srcRect l="11555" t="41510" r="18158" b="43066"/>
          <a:stretch>
            <a:fillRect/>
          </a:stretch>
        </p:blipFill>
        <p:spPr bwMode="auto">
          <a:xfrm>
            <a:off x="467544" y="4941168"/>
            <a:ext cx="8001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259632" y="5157192"/>
            <a:ext cx="658346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0</a:t>
            </a:r>
            <a:r>
              <a:rPr lang="cs-CZ" sz="2400" dirty="0"/>
              <a:t>   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Arial" charset="0"/>
              </a:rPr>
              <a:t>1   </a:t>
            </a:r>
            <a:r>
              <a:rPr lang="cs-CZ" sz="2400" dirty="0">
                <a:latin typeface="Arial" charset="0"/>
              </a:rPr>
              <a:t>2    3  </a:t>
            </a:r>
            <a:r>
              <a:rPr lang="cs-CZ" sz="2400" dirty="0" smtClean="0">
                <a:latin typeface="Arial" charset="0"/>
              </a:rPr>
              <a:t> 4   </a:t>
            </a:r>
            <a:r>
              <a:rPr lang="cs-CZ" sz="2400" dirty="0">
                <a:latin typeface="Arial" charset="0"/>
              </a:rPr>
              <a:t>5    6   7   </a:t>
            </a:r>
            <a:r>
              <a:rPr lang="cs-CZ" sz="2400" dirty="0" smtClean="0">
                <a:latin typeface="Arial" charset="0"/>
              </a:rPr>
              <a:t>8    9   </a:t>
            </a:r>
            <a:r>
              <a:rPr lang="cs-CZ" sz="2400" dirty="0">
                <a:latin typeface="Arial" charset="0"/>
              </a:rPr>
              <a:t>10  11  12  13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933056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A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3933056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cxnSp>
        <p:nvCxnSpPr>
          <p:cNvPr id="14" name="Přímá spojovací šipka 13"/>
          <p:cNvCxnSpPr/>
          <p:nvPr/>
        </p:nvCxnSpPr>
        <p:spPr>
          <a:xfrm rot="5400000">
            <a:off x="1078818" y="4689140"/>
            <a:ext cx="648866" cy="79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5688124" y="3969060"/>
            <a:ext cx="6480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5400000">
            <a:off x="5721080" y="4728192"/>
            <a:ext cx="582161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95536" y="5949280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Zapisujeme 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635896" y="6021288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AB  =  10 cm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rot="5400000">
            <a:off x="3635896" y="6309320"/>
            <a:ext cx="4320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4427984" y="6309320"/>
            <a:ext cx="4320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0" grpId="0" autoUpdateAnimBg="0"/>
      <p:bldP spid="11" grpId="0"/>
      <p:bldP spid="12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r="15373"/>
          <a:stretch>
            <a:fillRect/>
          </a:stretch>
        </p:blipFill>
        <p:spPr bwMode="auto">
          <a:xfrm>
            <a:off x="7308304" y="476672"/>
            <a:ext cx="1224136" cy="1828801"/>
          </a:xfrm>
          <a:prstGeom prst="rect">
            <a:avLst/>
          </a:prstGeom>
          <a:noFill/>
        </p:spPr>
      </p:pic>
      <p:sp>
        <p:nvSpPr>
          <p:cNvPr id="3" name="Obláček 2"/>
          <p:cNvSpPr/>
          <p:nvPr/>
        </p:nvSpPr>
        <p:spPr>
          <a:xfrm>
            <a:off x="539552" y="332656"/>
            <a:ext cx="6120680" cy="1872208"/>
          </a:xfrm>
          <a:prstGeom prst="cloudCallout">
            <a:avLst>
              <a:gd name="adj1" fmla="val 69768"/>
              <a:gd name="adj2" fmla="val 394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75656" y="620688"/>
            <a:ext cx="4572000" cy="169277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Zkusíš narýsovat úsečku o dané délce? </a:t>
            </a:r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2708920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Úkol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: Narýsujte úsečku KL, která měří 6 cm.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3573016"/>
            <a:ext cx="583264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Narýsujte přímou čáru.</a:t>
            </a:r>
          </a:p>
          <a:p>
            <a:pPr marL="457200" indent="-457200">
              <a:buFontTx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ní vyznačte krajní bod K.</a:t>
            </a:r>
          </a:p>
          <a:p>
            <a:pPr marL="457200" indent="-457200">
              <a:buFontTx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 bodu K odměřte 6 cm.</a:t>
            </a:r>
          </a:p>
          <a:p>
            <a:pPr marL="457200" indent="-457200">
              <a:buFontTx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Vyznačte druhý krajní bod L.</a:t>
            </a:r>
          </a:p>
          <a:p>
            <a:pPr marL="457200" indent="-457200">
              <a:buFontTx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Bod pojmenujte.</a:t>
            </a:r>
          </a:p>
          <a:p>
            <a:pPr marL="457200" indent="-457200">
              <a:buFontTx/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Zapište délku úsečky KL.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395536" y="2276872"/>
            <a:ext cx="77768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 rot="5400000">
            <a:off x="971600" y="220486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899592" y="134076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K</a:t>
            </a:r>
            <a:endParaRPr lang="cs-CZ" sz="3600" dirty="0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3671900" y="2240868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707904" y="134076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L</a:t>
            </a:r>
            <a:endParaRPr lang="cs-CZ" sz="3600" dirty="0"/>
          </a:p>
        </p:txBody>
      </p:sp>
      <p:pic>
        <p:nvPicPr>
          <p:cNvPr id="8" name="Picture 11" descr="D:\Documents and Settings\Maminka\Plocha\pr.bmp"/>
          <p:cNvPicPr>
            <a:picLocks noChangeAspect="1" noChangeArrowheads="1"/>
          </p:cNvPicPr>
          <p:nvPr/>
        </p:nvPicPr>
        <p:blipFill>
          <a:blip r:embed="rId2" cstate="print"/>
          <a:srcRect l="11555" t="41510" r="18158" b="43066"/>
          <a:stretch>
            <a:fillRect/>
          </a:stretch>
        </p:blipFill>
        <p:spPr bwMode="auto">
          <a:xfrm>
            <a:off x="323528" y="2492896"/>
            <a:ext cx="7928992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12"/>
          <p:cNvSpPr>
            <a:spLocks noChangeArrowheads="1"/>
          </p:cNvSpPr>
          <p:nvPr/>
        </p:nvSpPr>
        <p:spPr bwMode="auto">
          <a:xfrm>
            <a:off x="1043608" y="2708920"/>
            <a:ext cx="658346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0</a:t>
            </a:r>
            <a:r>
              <a:rPr lang="cs-CZ" sz="2400" dirty="0"/>
              <a:t>   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Arial" charset="0"/>
              </a:rPr>
              <a:t>1   </a:t>
            </a:r>
            <a:r>
              <a:rPr lang="cs-CZ" sz="2400" dirty="0">
                <a:latin typeface="Arial" charset="0"/>
              </a:rPr>
              <a:t>2    3   4   5    6   7   </a:t>
            </a:r>
            <a:r>
              <a:rPr lang="cs-CZ" sz="2400" dirty="0" smtClean="0">
                <a:latin typeface="Arial" charset="0"/>
              </a:rPr>
              <a:t>8    9   </a:t>
            </a:r>
            <a:r>
              <a:rPr lang="cs-CZ" sz="2400" dirty="0">
                <a:latin typeface="Arial" charset="0"/>
              </a:rPr>
              <a:t>10  11  12  13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9552" y="332656"/>
            <a:ext cx="3456384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3933056"/>
            <a:ext cx="597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KL  = 6  cm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rot="5400000">
            <a:off x="719572" y="4401108"/>
            <a:ext cx="50405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1799692" y="4401108"/>
            <a:ext cx="50405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23528" y="5229200"/>
            <a:ext cx="88204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Pokud jste vše správně zvládli, získáváte velkou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jedničku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Výborně – gratuluji vám 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 autoUpdateAnimBg="0"/>
      <p:bldP spid="10" grpId="0" animBg="1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Použitelné zdroje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Použité obrázky jsou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77096234"/>
      </p:ext>
    </p:extLst>
  </p:cSld>
  <p:clrMapOvr>
    <a:masterClrMapping/>
  </p:clrMapOvr>
  <p:transition>
    <p:newsflash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347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MATEMATIKA A JEJÍ APLIKACE Rýsování – úsečka Radka Smetanová  VY_32_INOVACE_rysovani-usecka_17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Použitelné zdroje 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A JEJÍ APLIKACE Rýsování – úsečka Radka Smetanová  VY_32_INOVACE_rysovani-usecka_</dc:title>
  <dc:creator>pc</dc:creator>
  <cp:lastModifiedBy>Tabule</cp:lastModifiedBy>
  <cp:revision>21</cp:revision>
  <dcterms:created xsi:type="dcterms:W3CDTF">2011-05-15T15:58:54Z</dcterms:created>
  <dcterms:modified xsi:type="dcterms:W3CDTF">2012-06-15T10:40:46Z</dcterms:modified>
</cp:coreProperties>
</file>