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81EC6-42E9-4D51-A108-605995611030}" type="datetimeFigureOut">
              <a:rPr lang="cs-CZ" smtClean="0"/>
              <a:pPr/>
              <a:t>8.9.2011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0B986-EBD7-48BB-B6D9-64D971A25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7846640" cy="2547715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MATEMATIKA A JEJÍ APLIKACE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5300" b="1" dirty="0" smtClean="0">
                <a:latin typeface="Times New Roman" pitchFamily="18" charset="0"/>
                <a:cs typeface="Times New Roman" pitchFamily="18" charset="0"/>
              </a:rPr>
              <a:t>Sčítání do 20 s přechodem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900" dirty="0" smtClean="0">
                <a:latin typeface="Times New Roman" pitchFamily="18" charset="0"/>
                <a:cs typeface="Times New Roman" pitchFamily="18" charset="0"/>
              </a:rPr>
              <a:t>Radka Smetanová</a:t>
            </a:r>
            <a:br>
              <a:rPr lang="cs-CZ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>
                <a:latin typeface="Times New Roman" pitchFamily="18" charset="0"/>
                <a:cs typeface="Times New Roman" pitchFamily="18" charset="0"/>
              </a:rPr>
              <a:t>VY_32_INOVACE_scitanido20sprechodem_13</a:t>
            </a:r>
            <a:endParaRPr lang="cs-CZ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581128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581128"/>
            <a:ext cx="8187710" cy="1584176"/>
          </a:xfrm>
          <a:prstGeom prst="rect">
            <a:avLst/>
          </a:prstGeom>
          <a:noFill/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SČÍTÁNÍ DO 20 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467544" y="3212976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0</a:t>
            </a:r>
          </a:p>
        </p:txBody>
      </p:sp>
      <p:sp>
        <p:nvSpPr>
          <p:cNvPr id="9" name="Elipsa 8"/>
          <p:cNvSpPr/>
          <p:nvPr/>
        </p:nvSpPr>
        <p:spPr>
          <a:xfrm>
            <a:off x="1187624" y="3212976"/>
            <a:ext cx="576064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1907704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2627784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3347864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4067944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4860032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5652120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6372200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7" name="Elipsa 16"/>
          <p:cNvSpPr/>
          <p:nvPr/>
        </p:nvSpPr>
        <p:spPr>
          <a:xfrm>
            <a:off x="7092280" y="3212976"/>
            <a:ext cx="648072" cy="57606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9" name="Elipsa 18"/>
          <p:cNvSpPr/>
          <p:nvPr/>
        </p:nvSpPr>
        <p:spPr>
          <a:xfrm>
            <a:off x="7812360" y="3140968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7" name="Elipsa 26"/>
          <p:cNvSpPr/>
          <p:nvPr/>
        </p:nvSpPr>
        <p:spPr>
          <a:xfrm>
            <a:off x="4499992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28" name="Elipsa 27"/>
          <p:cNvSpPr/>
          <p:nvPr/>
        </p:nvSpPr>
        <p:spPr>
          <a:xfrm>
            <a:off x="3707904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29" name="Elipsa 28"/>
          <p:cNvSpPr/>
          <p:nvPr/>
        </p:nvSpPr>
        <p:spPr>
          <a:xfrm>
            <a:off x="2915816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30" name="Elipsa 29"/>
          <p:cNvSpPr/>
          <p:nvPr/>
        </p:nvSpPr>
        <p:spPr>
          <a:xfrm>
            <a:off x="2123728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31" name="Elipsa 30"/>
          <p:cNvSpPr/>
          <p:nvPr/>
        </p:nvSpPr>
        <p:spPr>
          <a:xfrm>
            <a:off x="1331640" y="4365104"/>
            <a:ext cx="689992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32" name="Elipsa 31"/>
          <p:cNvSpPr/>
          <p:nvPr/>
        </p:nvSpPr>
        <p:spPr>
          <a:xfrm>
            <a:off x="539552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6876256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6084168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5292080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  <p:sp>
        <p:nvSpPr>
          <p:cNvPr id="36" name="Elipsa 35"/>
          <p:cNvSpPr/>
          <p:nvPr/>
        </p:nvSpPr>
        <p:spPr>
          <a:xfrm>
            <a:off x="7668344" y="4365104"/>
            <a:ext cx="720080" cy="64807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1979712" y="1772816"/>
            <a:ext cx="59766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S PŘECHODEM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7" fill="hold">
                      <p:stCondLst>
                        <p:cond delay="indefinite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3042040" y="3021567"/>
            <a:ext cx="2952328" cy="230425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>
            <a:off x="3042040" y="2157471"/>
            <a:ext cx="2376264" cy="144016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ovací čára 4"/>
          <p:cNvCxnSpPr>
            <a:stCxn id="3" idx="0"/>
          </p:cNvCxnSpPr>
          <p:nvPr/>
        </p:nvCxnSpPr>
        <p:spPr>
          <a:xfrm rot="16200000" flipH="1">
            <a:off x="4680222" y="1707421"/>
            <a:ext cx="864096" cy="17641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ovnoramenný trojúhelník 7"/>
          <p:cNvSpPr/>
          <p:nvPr/>
        </p:nvSpPr>
        <p:spPr>
          <a:xfrm rot="18777948">
            <a:off x="4610332" y="1779390"/>
            <a:ext cx="817965" cy="1838371"/>
          </a:xfrm>
          <a:prstGeom prst="triangle">
            <a:avLst>
              <a:gd name="adj" fmla="val 339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51520" y="260648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Paní listonoška potřebuje pomoci při doručení dopisů do správných domů.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620688"/>
            <a:ext cx="784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Spoj čarou číslo na domě se správným součtem na dopise.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66176" y="4317711"/>
            <a:ext cx="792088" cy="10081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258064" y="3957671"/>
            <a:ext cx="576064" cy="5040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3762120" y="2589519"/>
            <a:ext cx="936104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18</a:t>
            </a:r>
            <a:endParaRPr lang="cs-CZ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17" name="Přímá spojovací čára 16"/>
          <p:cNvCxnSpPr>
            <a:stCxn id="3" idx="0"/>
            <a:endCxn id="8" idx="2"/>
          </p:cNvCxnSpPr>
          <p:nvPr/>
        </p:nvCxnSpPr>
        <p:spPr>
          <a:xfrm rot="16200000" flipH="1">
            <a:off x="4088249" y="2299393"/>
            <a:ext cx="1466863" cy="11830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6588224" y="1772816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 flipV="1">
            <a:off x="6588224" y="1772816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6804248" y="2204864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9  +  </a:t>
            </a:r>
            <a:r>
              <a:rPr lang="cs-CZ" sz="4000" b="1" dirty="0" err="1" smtClean="0"/>
              <a:t>9</a:t>
            </a:r>
            <a:endParaRPr lang="cs-CZ" sz="4000" b="1" dirty="0"/>
          </a:p>
        </p:txBody>
      </p:sp>
      <p:sp>
        <p:nvSpPr>
          <p:cNvPr id="23" name="Obdélník 22"/>
          <p:cNvSpPr/>
          <p:nvPr/>
        </p:nvSpPr>
        <p:spPr>
          <a:xfrm>
            <a:off x="539552" y="1844824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 flipV="1">
            <a:off x="539552" y="1844824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755576" y="2276872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6</a:t>
            </a:r>
            <a:r>
              <a:rPr lang="cs-CZ" sz="4000" b="1" dirty="0" smtClean="0"/>
              <a:t>  +  </a:t>
            </a:r>
            <a:r>
              <a:rPr lang="cs-CZ" sz="4000" b="1" dirty="0"/>
              <a:t>5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6876256" y="4581128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 flipV="1">
            <a:off x="6876256" y="4581128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7092280" y="5013176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4</a:t>
            </a:r>
            <a:r>
              <a:rPr lang="cs-CZ" sz="4000" b="1" dirty="0" smtClean="0"/>
              <a:t>  +  9</a:t>
            </a:r>
            <a:endParaRPr lang="cs-CZ" sz="4000" b="1" dirty="0"/>
          </a:p>
        </p:txBody>
      </p:sp>
      <p:sp>
        <p:nvSpPr>
          <p:cNvPr id="29" name="Obdélník 28"/>
          <p:cNvSpPr/>
          <p:nvPr/>
        </p:nvSpPr>
        <p:spPr>
          <a:xfrm>
            <a:off x="467544" y="48691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 flipV="1">
            <a:off x="467544" y="48691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683568" y="53012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7</a:t>
            </a:r>
            <a:r>
              <a:rPr lang="cs-CZ" sz="4000" b="1" dirty="0" smtClean="0"/>
              <a:t>  +  </a:t>
            </a:r>
            <a:r>
              <a:rPr lang="cs-CZ" sz="4000" b="1" dirty="0" err="1" smtClean="0"/>
              <a:t>7</a:t>
            </a:r>
            <a:endParaRPr lang="cs-CZ" sz="4000" b="1" dirty="0"/>
          </a:p>
        </p:txBody>
      </p:sp>
      <p:cxnSp>
        <p:nvCxnSpPr>
          <p:cNvPr id="33" name="Přímá spojovací čára 32"/>
          <p:cNvCxnSpPr>
            <a:stCxn id="12" idx="0"/>
            <a:endCxn id="12" idx="2"/>
          </p:cNvCxnSpPr>
          <p:nvPr/>
        </p:nvCxnSpPr>
        <p:spPr>
          <a:xfrm rot="16200000" flipH="1">
            <a:off x="3294068" y="4209699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>
            <a:stCxn id="12" idx="1"/>
            <a:endCxn id="12" idx="3"/>
          </p:cNvCxnSpPr>
          <p:nvPr/>
        </p:nvCxnSpPr>
        <p:spPr>
          <a:xfrm rot="10800000" flipH="1">
            <a:off x="3258064" y="4209699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302 0.05394 0 -0.00208 -0.0033 0.15486 C -0.00347 0.16551 -0.00937 0.17593 -0.01285 0.18496 C -0.01927 0.20185 -0.02031 0.21621 -0.03073 0.23009 C -0.03351 0.24167 -0.03073 0.23496 -0.04201 0.24514 C -0.04358 0.24653 -0.0467 0.24954 -0.0467 0.24954 C -0.05486 0.24884 -0.06302 0.24861 -0.07101 0.24746 C -0.07899 0.2463 -0.08611 0.23935 -0.09358 0.23658 C -0.10139 0.23357 -0.10972 0.23241 -0.11771 0.23009 C -0.13819 0.23079 -0.15868 0.23056 -0.17899 0.23241 C -0.1849 0.23287 -0.19219 0.24144 -0.19844 0.24306 C -0.20608 0.25324 -0.21285 0.2625 -0.22257 0.26875 C -0.22413 0.27176 -0.22535 0.27523 -0.22743 0.27755 C -0.22882 0.27894 -0.2309 0.27824 -0.23229 0.27963 C -0.23819 0.28611 -0.24115 0.30046 -0.24844 0.30533 C -0.25035 0.30648 -0.26493 0.30949 -0.26615 0.30972 C -0.26719 0.31181 -0.26771 0.31458 -0.26927 0.31621 C -0.27066 0.31759 -0.27413 0.31829 -0.27413 0.31829 " pathEditMode="relative" ptsTypes="fffffffffffffffff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302 0.05394 0 -0.00208 -0.0033 0.15486 C -0.00347 0.16551 -0.00937 0.17593 -0.01285 0.18496 C -0.01927 0.20185 -0.02031 0.21621 -0.03073 0.23009 C -0.03351 0.24167 -0.03073 0.23496 -0.04201 0.24514 C -0.04358 0.24653 -0.0467 0.24954 -0.0467 0.24954 C -0.05486 0.24884 -0.06302 0.24861 -0.07101 0.24746 C -0.07899 0.2463 -0.08611 0.23935 -0.09358 0.23658 C -0.10139 0.23357 -0.10972 0.23241 -0.11771 0.23009 C -0.13819 0.23079 -0.15868 0.23056 -0.17899 0.23241 C -0.1849 0.23287 -0.19219 0.24144 -0.19844 0.24306 C -0.20608 0.25324 -0.21285 0.2625 -0.22257 0.26875 C -0.22413 0.27176 -0.22535 0.27523 -0.22743 0.27755 C -0.22882 0.27894 -0.2309 0.27824 -0.23229 0.27963 C -0.23819 0.28611 -0.24115 0.30046 -0.24844 0.30533 C -0.25035 0.30648 -0.26493 0.30949 -0.26615 0.30972 C -0.26719 0.31181 -0.26771 0.31458 -0.26927 0.31621 C -0.27066 0.31759 -0.27413 0.31829 -0.27413 0.31829 " pathEditMode="relative" ptsTypes="fffffffffffffffffA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302 0.05394 0 -0.00208 -0.0033 0.15486 C -0.00347 0.16551 -0.00937 0.17593 -0.01285 0.18496 C -0.01927 0.20185 -0.02031 0.21621 -0.03073 0.23009 C -0.03351 0.24167 -0.03073 0.23496 -0.04201 0.24514 C -0.04358 0.24653 -0.0467 0.24954 -0.0467 0.24954 C -0.05486 0.24884 -0.06302 0.24861 -0.07101 0.24746 C -0.07899 0.2463 -0.08611 0.23935 -0.09358 0.23658 C -0.10139 0.23357 -0.10972 0.23241 -0.11771 0.23009 C -0.13819 0.23079 -0.15868 0.23056 -0.17899 0.23241 C -0.1849 0.23287 -0.19219 0.24144 -0.19844 0.24306 C -0.20608 0.25324 -0.21285 0.2625 -0.22257 0.26875 C -0.22413 0.27176 -0.22535 0.27523 -0.22743 0.27755 C -0.22882 0.27894 -0.2309 0.27824 -0.23229 0.27963 C -0.23819 0.28611 -0.24115 0.30046 -0.24844 0.30533 C -0.25035 0.30648 -0.26493 0.30949 -0.26615 0.30972 C -0.26719 0.31181 -0.26771 0.31458 -0.26927 0.31621 C -0.27066 0.31759 -0.27413 0.31829 -0.27413 0.31829 " pathEditMode="relative" ptsTypes="fffffffffffffffffA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1" grpId="0" animBg="1"/>
      <p:bldP spid="21" grpId="1" animBg="1"/>
      <p:bldP spid="22" grpId="0"/>
      <p:bldP spid="22" grpId="1"/>
      <p:bldP spid="23" grpId="0" animBg="1"/>
      <p:bldP spid="24" grpId="0" animBg="1"/>
      <p:bldP spid="25" grpId="0"/>
      <p:bldP spid="26" grpId="0" animBg="1"/>
      <p:bldP spid="27" grpId="0" animBg="1"/>
      <p:bldP spid="28" grpId="0"/>
      <p:bldP spid="29" grpId="0" animBg="1"/>
      <p:bldP spid="30" grpId="0" animBg="1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2987824" y="2636912"/>
            <a:ext cx="2952328" cy="230425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>
            <a:off x="2987824" y="1772816"/>
            <a:ext cx="2376264" cy="144016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ovací čára 3"/>
          <p:cNvCxnSpPr>
            <a:stCxn id="3" idx="0"/>
          </p:cNvCxnSpPr>
          <p:nvPr/>
        </p:nvCxnSpPr>
        <p:spPr>
          <a:xfrm rot="16200000" flipH="1">
            <a:off x="4626006" y="1322766"/>
            <a:ext cx="864096" cy="17641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4211960" y="3933056"/>
            <a:ext cx="792088" cy="10081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203848" y="3573016"/>
            <a:ext cx="576064" cy="5040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707904" y="2204864"/>
            <a:ext cx="936104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15</a:t>
            </a:r>
            <a:endParaRPr lang="cs-CZ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8" name="Přímá spojovací čára 7"/>
          <p:cNvCxnSpPr>
            <a:stCxn id="3" idx="0"/>
          </p:cNvCxnSpPr>
          <p:nvPr/>
        </p:nvCxnSpPr>
        <p:spPr>
          <a:xfrm rot="16200000" flipH="1">
            <a:off x="4034033" y="1914738"/>
            <a:ext cx="1466863" cy="11830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ovnoramenný trojúhelník 8"/>
          <p:cNvSpPr/>
          <p:nvPr/>
        </p:nvSpPr>
        <p:spPr>
          <a:xfrm rot="18777948">
            <a:off x="4556116" y="1394735"/>
            <a:ext cx="817965" cy="1838371"/>
          </a:xfrm>
          <a:prstGeom prst="triangle">
            <a:avLst>
              <a:gd name="adj" fmla="val 339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9552" y="12687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flipV="1">
            <a:off x="539552" y="12687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827584" y="17008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6</a:t>
            </a:r>
            <a:r>
              <a:rPr lang="cs-CZ" sz="4000" b="1" dirty="0" smtClean="0"/>
              <a:t>  +  8</a:t>
            </a:r>
            <a:endParaRPr lang="cs-CZ" sz="4000" b="1" dirty="0"/>
          </a:p>
        </p:txBody>
      </p:sp>
      <p:sp>
        <p:nvSpPr>
          <p:cNvPr id="13" name="Obdélník 12"/>
          <p:cNvSpPr/>
          <p:nvPr/>
        </p:nvSpPr>
        <p:spPr>
          <a:xfrm>
            <a:off x="467544" y="4437112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 flipV="1">
            <a:off x="467544" y="4437112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83568" y="4869160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7  +  </a:t>
            </a:r>
            <a:r>
              <a:rPr lang="cs-CZ" sz="4000" b="1" dirty="0"/>
              <a:t>5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6660232" y="980728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 flipV="1">
            <a:off x="6660232" y="980728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876256" y="1412776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6</a:t>
            </a:r>
            <a:r>
              <a:rPr lang="cs-CZ" sz="4000" b="1" dirty="0" smtClean="0"/>
              <a:t>  +  </a:t>
            </a:r>
            <a:r>
              <a:rPr lang="cs-CZ" sz="4000" b="1" dirty="0"/>
              <a:t>6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6876256" y="4293096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 flipV="1">
            <a:off x="6876256" y="4293096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092280" y="4725144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  +  7</a:t>
            </a:r>
            <a:endParaRPr lang="cs-CZ" sz="4000" b="1" dirty="0"/>
          </a:p>
        </p:txBody>
      </p:sp>
      <p:cxnSp>
        <p:nvCxnSpPr>
          <p:cNvPr id="23" name="Přímá spojovací čára 22"/>
          <p:cNvCxnSpPr>
            <a:stCxn id="6" idx="0"/>
            <a:endCxn id="6" idx="2"/>
          </p:cNvCxnSpPr>
          <p:nvPr/>
        </p:nvCxnSpPr>
        <p:spPr>
          <a:xfrm rot="16200000" flipH="1">
            <a:off x="3239852" y="3825044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6" idx="1"/>
            <a:endCxn id="6" idx="3"/>
          </p:cNvCxnSpPr>
          <p:nvPr/>
        </p:nvCxnSpPr>
        <p:spPr>
          <a:xfrm rot="10800000" flipH="1">
            <a:off x="3203848" y="3825044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39 -0.00995 -0.00208 -0.01736 -0.00642 -0.02569 C -0.00972 -0.03935 -0.01684 -0.05463 -0.02587 -0.06227 C -0.03004 -0.07106 -0.03698 -0.07801 -0.04358 -0.08379 C -0.05 -0.09699 -0.06129 -0.10254 -0.07257 -0.10532 C -0.07951 -0.10694 -0.09358 -0.10972 -0.09358 -0.10972 C -0.11406 -0.10903 -0.13438 -0.10879 -0.15486 -0.10741 C -0.1599 -0.10717 -0.16024 -0.1037 -0.16441 -0.10092 C -0.17014 -0.09699 -0.17761 -0.09676 -0.18386 -0.09467 C -0.22847 -0.09676 -0.22136 -0.09444 -0.25156 -0.10741 C -0.26181 -0.11667 -0.26875 -0.1287 -0.27899 -0.1375 C -0.28004 -0.13958 -0.28229 -0.14398 -0.28229 -0.14398 " pathEditMode="relative" ptsTypes="fffffffffffA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39 -0.00995 -0.00208 -0.01736 -0.00642 -0.02569 C -0.00972 -0.03935 -0.01684 -0.05463 -0.02587 -0.06227 C -0.03004 -0.07106 -0.03698 -0.07801 -0.04358 -0.08379 C -0.05 -0.09699 -0.06129 -0.10254 -0.07257 -0.10532 C -0.07951 -0.10694 -0.09358 -0.10972 -0.09358 -0.10972 C -0.11406 -0.10903 -0.13438 -0.10879 -0.15486 -0.10741 C -0.1599 -0.10717 -0.16024 -0.1037 -0.16441 -0.10092 C -0.17014 -0.09699 -0.17761 -0.09676 -0.18386 -0.09467 C -0.22847 -0.09676 -0.22136 -0.09444 -0.25156 -0.10741 C -0.26181 -0.11667 -0.26875 -0.1287 -0.27899 -0.1375 C -0.28004 -0.13958 -0.28229 -0.14398 -0.28229 -0.14398 " pathEditMode="relative" ptsTypes="fffffffffffA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39 -0.00995 -0.00208 -0.01736 -0.00642 -0.02569 C -0.00972 -0.03935 -0.01684 -0.05463 -0.02587 -0.06227 C -0.03004 -0.07106 -0.03698 -0.07801 -0.04358 -0.08379 C -0.05 -0.09699 -0.06129 -0.10254 -0.07257 -0.10532 C -0.07951 -0.10694 -0.09358 -0.10972 -0.09358 -0.10972 C -0.11406 -0.10903 -0.13438 -0.10879 -0.15486 -0.10741 C -0.1599 -0.10717 -0.16024 -0.1037 -0.16441 -0.10092 C -0.17014 -0.09699 -0.17761 -0.09676 -0.18386 -0.09467 C -0.22847 -0.09676 -0.22136 -0.09444 -0.25156 -0.10741 C -0.26181 -0.11667 -0.26875 -0.1287 -0.27899 -0.1375 C -0.28004 -0.13958 -0.28229 -0.14398 -0.28229 -0.14398 " pathEditMode="relative" ptsTypes="fffffffffffA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 animBg="1"/>
      <p:bldP spid="14" grpId="0" animBg="1"/>
      <p:bldP spid="15" grpId="0"/>
      <p:bldP spid="16" grpId="0" animBg="1"/>
      <p:bldP spid="17" grpId="0" animBg="1"/>
      <p:bldP spid="18" grpId="0"/>
      <p:bldP spid="19" grpId="0" animBg="1"/>
      <p:bldP spid="19" grpId="1" animBg="1"/>
      <p:bldP spid="20" grpId="0" animBg="1"/>
      <p:bldP spid="20" grpId="1" animBg="1"/>
      <p:bldP spid="21" grpId="0"/>
      <p:bldP spid="2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3059832" y="2708920"/>
            <a:ext cx="2952328" cy="230425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>
            <a:off x="3059832" y="1844824"/>
            <a:ext cx="2376264" cy="144016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ovací čára 3"/>
          <p:cNvCxnSpPr/>
          <p:nvPr/>
        </p:nvCxnSpPr>
        <p:spPr>
          <a:xfrm rot="16200000" flipH="1">
            <a:off x="4698013" y="1394775"/>
            <a:ext cx="864096" cy="17641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4283967" y="4005065"/>
            <a:ext cx="792088" cy="10081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275855" y="3645025"/>
            <a:ext cx="576064" cy="5040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779911" y="2276873"/>
            <a:ext cx="936104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13</a:t>
            </a:r>
            <a:endParaRPr lang="cs-CZ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8" name="Přímá spojovací čára 7"/>
          <p:cNvCxnSpPr/>
          <p:nvPr/>
        </p:nvCxnSpPr>
        <p:spPr>
          <a:xfrm rot="16200000" flipH="1">
            <a:off x="4106040" y="1986747"/>
            <a:ext cx="1466863" cy="11830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ovnoramenný trojúhelník 8"/>
          <p:cNvSpPr/>
          <p:nvPr/>
        </p:nvSpPr>
        <p:spPr>
          <a:xfrm rot="18777948">
            <a:off x="4628123" y="1466744"/>
            <a:ext cx="817965" cy="1838371"/>
          </a:xfrm>
          <a:prstGeom prst="triangle">
            <a:avLst>
              <a:gd name="adj" fmla="val 339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9552" y="12687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flipV="1">
            <a:off x="539552" y="12687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827584" y="17008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  +  8</a:t>
            </a:r>
            <a:endParaRPr lang="cs-CZ" sz="4000" b="1" dirty="0"/>
          </a:p>
        </p:txBody>
      </p:sp>
      <p:sp>
        <p:nvSpPr>
          <p:cNvPr id="13" name="Obdélník 12"/>
          <p:cNvSpPr/>
          <p:nvPr/>
        </p:nvSpPr>
        <p:spPr>
          <a:xfrm>
            <a:off x="6444208" y="12687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 flipV="1">
            <a:off x="6444208" y="12687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732240" y="17008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6</a:t>
            </a:r>
            <a:r>
              <a:rPr lang="cs-CZ" sz="4000" b="1" dirty="0" smtClean="0"/>
              <a:t>  +  9</a:t>
            </a:r>
            <a:endParaRPr lang="cs-CZ" sz="4000" b="1" dirty="0"/>
          </a:p>
        </p:txBody>
      </p:sp>
      <p:sp>
        <p:nvSpPr>
          <p:cNvPr id="16" name="Obdélník 15"/>
          <p:cNvSpPr/>
          <p:nvPr/>
        </p:nvSpPr>
        <p:spPr>
          <a:xfrm>
            <a:off x="395536" y="48691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 flipV="1">
            <a:off x="395536" y="48691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83568" y="53012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5  +  8</a:t>
            </a:r>
            <a:endParaRPr lang="cs-CZ" sz="4000" b="1" dirty="0"/>
          </a:p>
        </p:txBody>
      </p:sp>
      <p:sp>
        <p:nvSpPr>
          <p:cNvPr id="19" name="Obdélník 18"/>
          <p:cNvSpPr/>
          <p:nvPr/>
        </p:nvSpPr>
        <p:spPr>
          <a:xfrm>
            <a:off x="6732240" y="4581128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 flipV="1">
            <a:off x="6732240" y="4581128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5013176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  +  3</a:t>
            </a:r>
            <a:endParaRPr lang="cs-CZ" sz="4000" b="1" dirty="0"/>
          </a:p>
        </p:txBody>
      </p:sp>
      <p:cxnSp>
        <p:nvCxnSpPr>
          <p:cNvPr id="23" name="Přímá spojovací čára 22"/>
          <p:cNvCxnSpPr>
            <a:stCxn id="6" idx="1"/>
            <a:endCxn id="6" idx="3"/>
          </p:cNvCxnSpPr>
          <p:nvPr/>
        </p:nvCxnSpPr>
        <p:spPr>
          <a:xfrm rot="10800000" flipH="1">
            <a:off x="3275855" y="3897053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6" idx="0"/>
            <a:endCxn id="6" idx="2"/>
          </p:cNvCxnSpPr>
          <p:nvPr/>
        </p:nvCxnSpPr>
        <p:spPr>
          <a:xfrm rot="16200000" flipH="1">
            <a:off x="3311859" y="3897053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64 -0.00764 0.00711 -0.01227 0.01284 -0.01713 C 0.01388 -0.01922 0.01458 -0.02199 0.01614 -0.02361 C 0.0184 -0.02593 0.03385 -0.03287 0.03715 -0.03449 C 0.10486 -0.0294 0.07691 -0.03172 0.121 -0.02801 C 0.17951 -0.01736 0.23958 -0.02338 0.29843 -0.0257 C 0.31284 -0.02986 0.30382 -0.02755 0.32586 -0.03218 C 0.33125 -0.03334 0.34184 -0.03658 0.34184 -0.03658 C 0.34826 -0.04074 0.35486 -0.04584 0.36128 -0.04954 C 0.36441 -0.05139 0.36805 -0.05162 0.371 -0.05371 C 0.37309 -0.0551 0.37534 -0.05672 0.37743 -0.05811 C 0.38263 -0.06875 0.37899 -0.06343 0.39027 -0.07315 C 0.39184 -0.07454 0.39513 -0.07732 0.39513 -0.07732 C 0.39948 -0.08565 0.41093 -0.09699 0.4177 -0.10324 C 0.42152 -0.11088 0.42204 -0.11829 0.42413 -0.12686 C 0.42257 -0.1588 0.421 -0.17986 0.421 -0.21297 L 0.41128 -0.23218 L 0.421 -0.23218 " pathEditMode="relative" ptsTypes="fffffffffffffffAAA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64 -0.00764 0.00711 -0.01227 0.01284 -0.01713 C 0.01388 -0.01922 0.01458 -0.02199 0.01614 -0.02361 C 0.0184 -0.02593 0.03385 -0.03287 0.03715 -0.03449 C 0.10486 -0.0294 0.07691 -0.03172 0.121 -0.02801 C 0.17951 -0.01736 0.23958 -0.02338 0.29843 -0.0257 C 0.31284 -0.02986 0.30382 -0.02755 0.32586 -0.03218 C 0.33125 -0.03334 0.34184 -0.03658 0.34184 -0.03658 C 0.34826 -0.04074 0.35486 -0.04584 0.36128 -0.04954 C 0.36441 -0.05139 0.36805 -0.05162 0.371 -0.05371 C 0.37309 -0.0551 0.37534 -0.05672 0.37743 -0.05811 C 0.38263 -0.06875 0.37899 -0.06343 0.39027 -0.07315 C 0.39184 -0.07454 0.39513 -0.07732 0.39513 -0.07732 C 0.39948 -0.08565 0.41093 -0.09699 0.4177 -0.10324 C 0.42152 -0.11088 0.42204 -0.11829 0.42413 -0.12686 C 0.42257 -0.1588 0.421 -0.17986 0.421 -0.21297 L 0.41128 -0.23218 L 0.421 -0.23218 " pathEditMode="relative" ptsTypes="fffffffffffffffAAA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64 -0.00764 0.00711 -0.01227 0.01284 -0.01713 C 0.01388 -0.01922 0.01458 -0.02199 0.01614 -0.02361 C 0.0184 -0.02593 0.03385 -0.03287 0.03715 -0.03449 C 0.10486 -0.0294 0.07691 -0.03172 0.121 -0.02801 C 0.17951 -0.01736 0.23958 -0.02338 0.29843 -0.0257 C 0.31284 -0.02986 0.30382 -0.02755 0.32586 -0.03218 C 0.33125 -0.03334 0.34184 -0.03658 0.34184 -0.03658 C 0.34826 -0.04074 0.35486 -0.04584 0.36128 -0.04954 C 0.36441 -0.05139 0.36805 -0.05162 0.371 -0.05371 C 0.37309 -0.0551 0.37534 -0.05672 0.37743 -0.05811 C 0.38263 -0.06875 0.37899 -0.06343 0.39027 -0.07315 C 0.39184 -0.07454 0.39513 -0.07732 0.39513 -0.07732 C 0.39948 -0.08565 0.41093 -0.09699 0.4177 -0.10324 C 0.42152 -0.11088 0.42204 -0.11829 0.42413 -0.12686 C 0.42257 -0.1588 0.421 -0.17986 0.421 -0.21297 L 0.41128 -0.23218 L 0.421 -0.23218 " pathEditMode="relative" ptsTypes="fffffffffffffffAAA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 animBg="1"/>
      <p:bldP spid="14" grpId="0" animBg="1"/>
      <p:bldP spid="15" grpId="0"/>
      <p:bldP spid="16" grpId="0" animBg="1"/>
      <p:bldP spid="16" grpId="1" animBg="1"/>
      <p:bldP spid="17" grpId="0" animBg="1"/>
      <p:bldP spid="17" grpId="1" animBg="1"/>
      <p:bldP spid="18" grpId="0"/>
      <p:bldP spid="18" grpId="1"/>
      <p:bldP spid="19" grpId="0" animBg="1"/>
      <p:bldP spid="20" grpId="0" animBg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3131840" y="2852936"/>
            <a:ext cx="2952328" cy="230425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>
            <a:off x="3131840" y="1988840"/>
            <a:ext cx="2376264" cy="144016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ovací čára 3"/>
          <p:cNvCxnSpPr>
            <a:stCxn id="3" idx="0"/>
          </p:cNvCxnSpPr>
          <p:nvPr/>
        </p:nvCxnSpPr>
        <p:spPr>
          <a:xfrm rot="16200000" flipH="1">
            <a:off x="4770022" y="1538790"/>
            <a:ext cx="864096" cy="17641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4355976" y="4149080"/>
            <a:ext cx="792088" cy="10081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347864" y="3789040"/>
            <a:ext cx="576064" cy="5040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851920" y="2420888"/>
            <a:ext cx="936104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12</a:t>
            </a:r>
            <a:endParaRPr lang="cs-CZ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8" name="Přímá spojovací čára 7"/>
          <p:cNvCxnSpPr>
            <a:stCxn id="3" idx="0"/>
          </p:cNvCxnSpPr>
          <p:nvPr/>
        </p:nvCxnSpPr>
        <p:spPr>
          <a:xfrm rot="16200000" flipH="1">
            <a:off x="4178049" y="2130762"/>
            <a:ext cx="1466863" cy="11830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ovnoramenný trojúhelník 8"/>
          <p:cNvSpPr/>
          <p:nvPr/>
        </p:nvSpPr>
        <p:spPr>
          <a:xfrm rot="18731808">
            <a:off x="4682341" y="1635374"/>
            <a:ext cx="817965" cy="1838371"/>
          </a:xfrm>
          <a:prstGeom prst="triangle">
            <a:avLst>
              <a:gd name="adj" fmla="val 4049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9552" y="12687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flipV="1">
            <a:off x="539552" y="12687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827584" y="17008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5</a:t>
            </a:r>
            <a:r>
              <a:rPr lang="cs-CZ" sz="4000" b="1" dirty="0" smtClean="0"/>
              <a:t>  +  7</a:t>
            </a:r>
            <a:endParaRPr lang="cs-CZ" sz="4000" b="1" dirty="0"/>
          </a:p>
        </p:txBody>
      </p:sp>
      <p:sp>
        <p:nvSpPr>
          <p:cNvPr id="13" name="Obdélník 12"/>
          <p:cNvSpPr/>
          <p:nvPr/>
        </p:nvSpPr>
        <p:spPr>
          <a:xfrm>
            <a:off x="6444208" y="620688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 flipV="1">
            <a:off x="6444208" y="620688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732240" y="1052736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9</a:t>
            </a:r>
            <a:r>
              <a:rPr lang="cs-CZ" sz="4000" b="1" dirty="0" smtClean="0"/>
              <a:t>  +  8</a:t>
            </a:r>
            <a:endParaRPr lang="cs-CZ" sz="4000" b="1" dirty="0"/>
          </a:p>
        </p:txBody>
      </p:sp>
      <p:sp>
        <p:nvSpPr>
          <p:cNvPr id="16" name="Obdélník 15"/>
          <p:cNvSpPr/>
          <p:nvPr/>
        </p:nvSpPr>
        <p:spPr>
          <a:xfrm>
            <a:off x="467544" y="4581128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 flipV="1">
            <a:off x="467544" y="4581128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83568" y="5085184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3</a:t>
            </a:r>
            <a:r>
              <a:rPr lang="cs-CZ" sz="4000" b="1" dirty="0" smtClean="0"/>
              <a:t>  +  8</a:t>
            </a:r>
            <a:endParaRPr lang="cs-CZ" sz="4000" b="1" dirty="0"/>
          </a:p>
        </p:txBody>
      </p:sp>
      <p:sp>
        <p:nvSpPr>
          <p:cNvPr id="19" name="Obdélník 18"/>
          <p:cNvSpPr/>
          <p:nvPr/>
        </p:nvSpPr>
        <p:spPr>
          <a:xfrm>
            <a:off x="6660232" y="5085184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 flipV="1">
            <a:off x="6660232" y="5085184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948264" y="5517232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6</a:t>
            </a:r>
            <a:r>
              <a:rPr lang="cs-CZ" sz="4000" b="1" dirty="0" smtClean="0"/>
              <a:t>  +  7</a:t>
            </a:r>
            <a:endParaRPr lang="cs-CZ" sz="4000" b="1" dirty="0"/>
          </a:p>
        </p:txBody>
      </p:sp>
      <p:cxnSp>
        <p:nvCxnSpPr>
          <p:cNvPr id="23" name="Přímá spojovací čára 22"/>
          <p:cNvCxnSpPr>
            <a:stCxn id="6" idx="0"/>
            <a:endCxn id="6" idx="2"/>
          </p:cNvCxnSpPr>
          <p:nvPr/>
        </p:nvCxnSpPr>
        <p:spPr>
          <a:xfrm rot="16200000" flipH="1">
            <a:off x="3383868" y="4041068"/>
            <a:ext cx="50405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6" idx="1"/>
            <a:endCxn id="6" idx="3"/>
          </p:cNvCxnSpPr>
          <p:nvPr/>
        </p:nvCxnSpPr>
        <p:spPr>
          <a:xfrm rot="10800000" flipH="1">
            <a:off x="3347864" y="4041068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354 0.00926 0.02413 0.02431 0.03715 0.0345 C 0.07205 0.06181 0.0309 0.02616 0.05972 0.05163 C 0.06545 0.05649 0.07292 0.05602 0.07899 0.06019 C 0.08785 0.06621 0.09757 0.06783 0.10642 0.07315 C 0.11094 0.07593 0.12049 0.08241 0.12587 0.08612 C 0.13976 0.09561 0.15694 0.0875 0.17257 0.0882 C 0.17899 0.08982 0.18576 0.09005 0.19201 0.0926 C 0.20399 0.09746 0.1875 0.09815 0.20486 0.09908 C 0.23229 0.10047 0.25972 0.10047 0.28715 0.10116 C 0.29427 0.10718 0.30191 0.11042 0.30972 0.11413 C 0.32066 0.12825 0.33351 0.13774 0.34514 0.15047 C 0.35295 0.15903 0.36128 0.17223 0.37101 0.17639 C 0.38108 0.18565 0.38507 0.19931 0.39358 0.21088 C 0.39583 0.21968 0.39896 0.22315 0.4033 0.2301 C 0.40694 0.23588 0.40816 0.24329 0.41128 0.24954 C 0.41181 0.2632 0.41198 0.27663 0.41285 0.29028 C 0.41406 0.30834 0.42326 0.32732 0.43073 0.3419 C 0.43212 0.36713 0.42951 0.36852 0.44028 0.38288 C 0.4408 0.38496 0.4408 0.38774 0.44201 0.38936 C 0.44635 0.39514 0.44844 0.38612 0.44844 0.4 L 0.44028 0.38936 " pathEditMode="relative" ptsTypes="ffffffffffffffffffffAA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354 0.00926 0.02413 0.02431 0.03715 0.0345 C 0.07205 0.06181 0.0309 0.02616 0.05972 0.05163 C 0.06545 0.05649 0.07292 0.05602 0.07899 0.06019 C 0.08785 0.06621 0.09757 0.06783 0.10642 0.07315 C 0.11094 0.07593 0.12049 0.08241 0.12587 0.08612 C 0.13976 0.09561 0.15694 0.0875 0.17257 0.0882 C 0.17899 0.08982 0.18576 0.09005 0.19201 0.0926 C 0.20399 0.09746 0.1875 0.09815 0.20486 0.09908 C 0.23229 0.10047 0.25972 0.10047 0.28715 0.10116 C 0.29427 0.10718 0.30191 0.11042 0.30972 0.11413 C 0.32066 0.12825 0.33351 0.13774 0.34514 0.15047 C 0.35295 0.15903 0.36128 0.17223 0.37101 0.17639 C 0.38108 0.18565 0.38507 0.19931 0.39358 0.21088 C 0.39583 0.21968 0.39896 0.22315 0.4033 0.2301 C 0.40694 0.23588 0.40816 0.24329 0.41128 0.24954 C 0.41181 0.2632 0.41198 0.27663 0.41285 0.29028 C 0.41406 0.30834 0.42326 0.32732 0.43073 0.3419 C 0.43212 0.36713 0.42951 0.36852 0.44028 0.38288 C 0.4408 0.38496 0.4408 0.38774 0.44201 0.38936 C 0.44635 0.39514 0.44844 0.38612 0.44844 0.4 L 0.44028 0.38936 " pathEditMode="relative" ptsTypes="ffffffffffffffffffffAA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354 0.00926 0.02413 0.02431 0.03715 0.0345 C 0.07205 0.06181 0.0309 0.02616 0.05972 0.05163 C 0.06545 0.05649 0.07292 0.05602 0.07899 0.06019 C 0.08785 0.06621 0.09757 0.06783 0.10642 0.07315 C 0.11094 0.07593 0.12049 0.08241 0.12587 0.08612 C 0.13976 0.09561 0.15694 0.0875 0.17257 0.0882 C 0.17899 0.08982 0.18576 0.09005 0.19201 0.0926 C 0.20399 0.09746 0.1875 0.09815 0.20486 0.09908 C 0.23229 0.10047 0.25972 0.10047 0.28715 0.10116 C 0.29427 0.10718 0.30191 0.11042 0.30972 0.11413 C 0.32066 0.12825 0.33351 0.13774 0.34514 0.15047 C 0.35295 0.15903 0.36128 0.17223 0.37101 0.17639 C 0.38108 0.18565 0.38507 0.19931 0.39358 0.21088 C 0.39583 0.21968 0.39896 0.22315 0.4033 0.2301 C 0.40694 0.23588 0.40816 0.24329 0.41128 0.24954 C 0.41181 0.2632 0.41198 0.27663 0.41285 0.29028 C 0.41406 0.30834 0.42326 0.32732 0.43073 0.3419 C 0.43212 0.36713 0.42951 0.36852 0.44028 0.38288 C 0.4408 0.38496 0.4408 0.38774 0.44201 0.38936 C 0.44635 0.39514 0.44844 0.38612 0.44844 0.4 L 0.44028 0.38936 " pathEditMode="relative" ptsTypes="ffffffffffffffffffffA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/>
      <p:bldP spid="12" grpId="1"/>
      <p:bldP spid="13" grpId="0" animBg="1"/>
      <p:bldP spid="14" grpId="0" animBg="1"/>
      <p:bldP spid="15" grpId="0"/>
      <p:bldP spid="16" grpId="0" animBg="1"/>
      <p:bldP spid="17" grpId="0" animBg="1"/>
      <p:bldP spid="18" grpId="0"/>
      <p:bldP spid="19" grpId="0" animBg="1"/>
      <p:bldP spid="20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rychle 1"/>
          <p:cNvSpPr/>
          <p:nvPr/>
        </p:nvSpPr>
        <p:spPr>
          <a:xfrm>
            <a:off x="3042040" y="3021567"/>
            <a:ext cx="2952328" cy="2304256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>
            <a:off x="3042040" y="2157471"/>
            <a:ext cx="2376264" cy="144016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ovací čára 3"/>
          <p:cNvCxnSpPr>
            <a:stCxn id="3" idx="0"/>
          </p:cNvCxnSpPr>
          <p:nvPr/>
        </p:nvCxnSpPr>
        <p:spPr>
          <a:xfrm rot="16200000" flipH="1">
            <a:off x="4680222" y="1707421"/>
            <a:ext cx="864096" cy="17641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4266176" y="4317711"/>
            <a:ext cx="792088" cy="100811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258064" y="3957671"/>
            <a:ext cx="576064" cy="50405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3762120" y="2589519"/>
            <a:ext cx="936104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</a:rPr>
              <a:t>16</a:t>
            </a:r>
            <a:endParaRPr lang="cs-CZ" sz="3600" dirty="0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8" name="Přímá spojovací čára 7"/>
          <p:cNvCxnSpPr>
            <a:stCxn id="3" idx="0"/>
          </p:cNvCxnSpPr>
          <p:nvPr/>
        </p:nvCxnSpPr>
        <p:spPr>
          <a:xfrm rot="16200000" flipH="1">
            <a:off x="4088249" y="2299393"/>
            <a:ext cx="1466863" cy="11830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Rovnoramenný trojúhelník 8"/>
          <p:cNvSpPr/>
          <p:nvPr/>
        </p:nvSpPr>
        <p:spPr>
          <a:xfrm rot="18777948">
            <a:off x="4610332" y="1779390"/>
            <a:ext cx="817965" cy="1838371"/>
          </a:xfrm>
          <a:prstGeom prst="triangle">
            <a:avLst>
              <a:gd name="adj" fmla="val 339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39552" y="126876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 flipV="1">
            <a:off x="539552" y="126876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827584" y="170080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/>
              <a:t>5</a:t>
            </a:r>
            <a:r>
              <a:rPr lang="cs-CZ" sz="4000" b="1" dirty="0" smtClean="0"/>
              <a:t>  +  7</a:t>
            </a:r>
            <a:endParaRPr lang="cs-CZ" sz="4000" b="1" dirty="0"/>
          </a:p>
        </p:txBody>
      </p:sp>
      <p:sp>
        <p:nvSpPr>
          <p:cNvPr id="13" name="Obdélník 12"/>
          <p:cNvSpPr/>
          <p:nvPr/>
        </p:nvSpPr>
        <p:spPr>
          <a:xfrm>
            <a:off x="6084168" y="836712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 flipV="1">
            <a:off x="6084168" y="836712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1268760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9  +  7</a:t>
            </a:r>
            <a:endParaRPr lang="cs-CZ" sz="4000" b="1" dirty="0"/>
          </a:p>
        </p:txBody>
      </p:sp>
      <p:sp>
        <p:nvSpPr>
          <p:cNvPr id="16" name="Obdélník 15"/>
          <p:cNvSpPr/>
          <p:nvPr/>
        </p:nvSpPr>
        <p:spPr>
          <a:xfrm>
            <a:off x="323528" y="4797152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 flipV="1">
            <a:off x="323528" y="4797152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11560" y="5229200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  +  </a:t>
            </a:r>
            <a:r>
              <a:rPr lang="cs-CZ" sz="4000" b="1" dirty="0" err="1" smtClean="0"/>
              <a:t>8</a:t>
            </a:r>
            <a:endParaRPr lang="cs-CZ" sz="4000" b="1" dirty="0"/>
          </a:p>
        </p:txBody>
      </p:sp>
      <p:sp>
        <p:nvSpPr>
          <p:cNvPr id="19" name="Obdélník 18"/>
          <p:cNvSpPr/>
          <p:nvPr/>
        </p:nvSpPr>
        <p:spPr>
          <a:xfrm>
            <a:off x="6660232" y="5229200"/>
            <a:ext cx="1944216" cy="1080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 flipV="1">
            <a:off x="6660232" y="5229200"/>
            <a:ext cx="1944216" cy="648072"/>
          </a:xfrm>
          <a:prstGeom prst="triangle">
            <a:avLst>
              <a:gd name="adj" fmla="val 49242"/>
            </a:avLst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6948264" y="5661248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8  +  9</a:t>
            </a:r>
            <a:endParaRPr lang="cs-CZ" sz="4000" b="1" dirty="0"/>
          </a:p>
        </p:txBody>
      </p:sp>
      <p:cxnSp>
        <p:nvCxnSpPr>
          <p:cNvPr id="23" name="Přímá spojovací čára 22"/>
          <p:cNvCxnSpPr>
            <a:stCxn id="6" idx="0"/>
            <a:endCxn id="6" idx="2"/>
          </p:cNvCxnSpPr>
          <p:nvPr/>
        </p:nvCxnSpPr>
        <p:spPr>
          <a:xfrm rot="16200000" flipH="1">
            <a:off x="3294068" y="4209699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>
            <a:stCxn id="6" idx="1"/>
            <a:endCxn id="6" idx="3"/>
          </p:cNvCxnSpPr>
          <p:nvPr/>
        </p:nvCxnSpPr>
        <p:spPr>
          <a:xfrm rot="10800000" flipH="1">
            <a:off x="3258064" y="4209699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04 0.0206 0.00104 0.03912 0.00642 0.0581 C 0.00816 0.06458 0.00972 0.07106 0.01128 0.07754 C 0.01181 0.07963 0.01285 0.08379 0.01285 0.08379 C 0.01476 0.10463 0.01563 0.12546 0.01771 0.14629 C 0.01719 0.17986 0.02222 0.26898 -0.0033 0.30324 C -0.00885 0.31829 -0.01719 0.32824 -0.02743 0.33773 C -0.04427 0.35278 -0.04705 0.36296 -0.06927 0.36782 C -0.08056 0.37754 -0.06632 0.36643 -0.08229 0.3743 C -0.08403 0.37523 -0.08542 0.37731 -0.08715 0.37847 C -0.09236 0.38194 -0.10503 0.38426 -0.10799 0.38495 C -0.12344 0.38889 -0.13767 0.39676 -0.1533 0.4 C -0.17622 0.39745 -0.1783 0.39722 -0.1967 0.38079 C -0.20521 0.37315 -0.20052 0.37778 -0.21128 0.36342 C -0.21267 0.36157 -0.21458 0.35694 -0.21458 0.35694 " pathEditMode="relative" ptsTypes="ffffffffffffffA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04 0.0206 0.00104 0.03912 0.00642 0.0581 C 0.00816 0.06458 0.00972 0.07106 0.01128 0.07754 C 0.01181 0.07963 0.01285 0.08379 0.01285 0.08379 C 0.01476 0.10463 0.01563 0.12546 0.01771 0.14629 C 0.01719 0.17986 0.02222 0.26898 -0.0033 0.30324 C -0.00885 0.31829 -0.01719 0.32824 -0.02743 0.33773 C -0.04427 0.35278 -0.04705 0.36296 -0.06927 0.36782 C -0.08056 0.37754 -0.06632 0.36643 -0.08229 0.3743 C -0.08403 0.37523 -0.08542 0.37731 -0.08715 0.37847 C -0.09236 0.38194 -0.10503 0.38426 -0.10799 0.38495 C -0.12344 0.38889 -0.13767 0.39676 -0.1533 0.4 C -0.17622 0.39745 -0.1783 0.39722 -0.1967 0.38079 C -0.20521 0.37315 -0.20052 0.37778 -0.21128 0.36342 C -0.21267 0.36157 -0.21458 0.35694 -0.21458 0.35694 " pathEditMode="relative" ptsTypes="ffffffffffffffA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04 0.0206 0.00104 0.03912 0.00642 0.0581 C 0.00816 0.06458 0.00972 0.07106 0.01128 0.07754 C 0.01181 0.07963 0.01285 0.08379 0.01285 0.08379 C 0.01476 0.10463 0.01563 0.12546 0.01771 0.14629 C 0.01719 0.17986 0.02222 0.26898 -0.0033 0.30324 C -0.00885 0.31829 -0.01719 0.32824 -0.02743 0.33773 C -0.04427 0.35278 -0.04705 0.36296 -0.06927 0.36782 C -0.08056 0.37754 -0.06632 0.36643 -0.08229 0.3743 C -0.08403 0.37523 -0.08542 0.37731 -0.08715 0.37847 C -0.09236 0.38194 -0.10503 0.38426 -0.10799 0.38495 C -0.12344 0.38889 -0.13767 0.39676 -0.1533 0.4 C -0.17622 0.39745 -0.1783 0.39722 -0.1967 0.38079 C -0.20521 0.37315 -0.20052 0.37778 -0.21128 0.36342 C -0.21267 0.36157 -0.21458 0.35694 -0.21458 0.35694 " pathEditMode="relative" ptsTypes="ffffffffffffffA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34 -0.0176 0.01163 -0.0176 0.021 -0.02801 C 0.0243 -0.03172 0.02639 -0.03658 0.03055 -0.03866 C 0.03576 -0.04121 0.04132 -0.04144 0.0467 -0.04306 C 0.07291 -0.0419 0.10156 -0.04352 0.12743 -0.03426 C 0.13229 -0.02963 0.13472 -0.02639 0.14027 -0.02361 C 0.14514 -0.02107 0.15486 -0.01713 0.15486 -0.01713 C 0.15642 -0.01574 0.15781 -0.01366 0.15972 -0.01273 C 0.16232 -0.01135 0.16527 -0.01227 0.16771 -0.01065 C 0.17291 -0.00718 0.17743 -0.00209 0.18229 0.00231 C 0.18455 0.0044 0.18611 0.00764 0.18871 0.00856 C 0.19791 0.0118 0.19305 0.00972 0.20312 0.01504 C 0.21059 0.02291 0.21684 0.0294 0.22569 0.03449 C 0.23159 0.03773 0.23819 0.03865 0.24357 0.04305 C 0.25712 0.05393 0.27309 0.06134 0.28871 0.06458 C 0.3059 0.06389 0.32309 0.06412 0.34027 0.0625 C 0.34462 0.06203 0.35312 0.0581 0.35312 0.0581 C 0.35538 0.05602 0.35729 0.05324 0.35972 0.05162 C 0.36267 0.04953 0.36927 0.04745 0.36927 0.04745 C 0.37569 0.04166 0.38107 0.03703 0.38871 0.03449 C 0.39427 0.02315 0.40382 0.01666 0.41284 0.01088 C 0.41944 -0.01505 0.41128 -0.03843 0.41128 -0.06435 " pathEditMode="relative" ptsTypes="fffffffffffffffffffffA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34 -0.0176 0.01163 -0.0176 0.021 -0.02801 C 0.0243 -0.03172 0.02639 -0.03658 0.03055 -0.03866 C 0.03576 -0.04121 0.04132 -0.04144 0.0467 -0.04306 C 0.07291 -0.0419 0.10156 -0.04352 0.12743 -0.03426 C 0.13229 -0.02963 0.13472 -0.02639 0.14027 -0.02361 C 0.14514 -0.02107 0.15486 -0.01713 0.15486 -0.01713 C 0.15642 -0.01574 0.15781 -0.01366 0.15972 -0.01273 C 0.16232 -0.01135 0.16527 -0.01227 0.16771 -0.01065 C 0.17291 -0.00718 0.17743 -0.00209 0.18229 0.00231 C 0.18455 0.0044 0.18611 0.00764 0.18871 0.00856 C 0.19791 0.0118 0.19305 0.00972 0.20312 0.01504 C 0.21059 0.02291 0.21684 0.0294 0.22569 0.03449 C 0.23159 0.03773 0.23819 0.03865 0.24357 0.04305 C 0.25712 0.05393 0.27309 0.06134 0.28871 0.06458 C 0.3059 0.06389 0.32309 0.06412 0.34027 0.0625 C 0.34462 0.06203 0.35312 0.0581 0.35312 0.0581 C 0.35538 0.05602 0.35729 0.05324 0.35972 0.05162 C 0.36267 0.04953 0.36927 0.04745 0.36927 0.04745 C 0.37569 0.04166 0.38107 0.03703 0.38871 0.03449 C 0.39427 0.02315 0.40382 0.01666 0.41284 0.01088 C 0.41944 -0.01505 0.41128 -0.03843 0.41128 -0.06435 " pathEditMode="relative" ptsTypes="fffffffffffffffffffffA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34 -0.0176 0.01163 -0.0176 0.021 -0.02801 C 0.0243 -0.03172 0.02639 -0.03658 0.03055 -0.03866 C 0.03576 -0.04121 0.04132 -0.04144 0.0467 -0.04306 C 0.07291 -0.0419 0.10156 -0.04352 0.12743 -0.03426 C 0.13229 -0.02963 0.13472 -0.02639 0.14027 -0.02361 C 0.14514 -0.02107 0.15486 -0.01713 0.15486 -0.01713 C 0.15642 -0.01574 0.15781 -0.01366 0.15972 -0.01273 C 0.16232 -0.01135 0.16527 -0.01227 0.16771 -0.01065 C 0.17291 -0.00718 0.17743 -0.00209 0.18229 0.00231 C 0.18455 0.0044 0.18611 0.00764 0.18871 0.00856 C 0.19791 0.0118 0.19305 0.00972 0.20312 0.01504 C 0.21059 0.02291 0.21684 0.0294 0.22569 0.03449 C 0.23159 0.03773 0.23819 0.03865 0.24357 0.04305 C 0.25712 0.05393 0.27309 0.06134 0.28871 0.06458 C 0.3059 0.06389 0.32309 0.06412 0.34027 0.0625 C 0.34462 0.06203 0.35312 0.0581 0.35312 0.0581 C 0.35538 0.05602 0.35729 0.05324 0.35972 0.05162 C 0.36267 0.04953 0.36927 0.04745 0.36927 0.04745 C 0.37569 0.04166 0.38107 0.03703 0.38871 0.03449 C 0.39427 0.02315 0.40382 0.01666 0.41284 0.01088 C 0.41944 -0.01505 0.41128 -0.03843 0.41128 -0.06435 " pathEditMode="relative" ptsTypes="fffffffffffffffffffffA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  <p:bldP spid="13" grpId="0" animBg="1"/>
      <p:bldP spid="13" grpId="1" animBg="1"/>
      <p:bldP spid="14" grpId="0" animBg="1"/>
      <p:bldP spid="14" grpId="1" animBg="1"/>
      <p:bldP spid="15" grpId="0"/>
      <p:bldP spid="15" grpId="1"/>
      <p:bldP spid="16" grpId="0" animBg="1"/>
      <p:bldP spid="16" grpId="1" animBg="1"/>
      <p:bldP spid="17" grpId="0" animBg="1"/>
      <p:bldP spid="17" grpId="1" animBg="1"/>
      <p:bldP spid="18" grpId="0"/>
      <p:bldP spid="18" grpId="1"/>
      <p:bldP spid="19" grpId="0" animBg="1"/>
      <p:bldP spid="20" grpId="0" animBg="1"/>
      <p:bldP spid="21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117</Words>
  <Application>Microsoft Office PowerPoint</Application>
  <PresentationFormat>Předvádění na obrazovce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MATEMATIKA A JEJÍ APLIKACE Sčítání do 20 s přechodem Radka Smetanová  VY_32_INOVACE_scitanido20sprechodem_13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Tabule</cp:lastModifiedBy>
  <cp:revision>12</cp:revision>
  <dcterms:created xsi:type="dcterms:W3CDTF">2011-05-11T16:37:51Z</dcterms:created>
  <dcterms:modified xsi:type="dcterms:W3CDTF">2011-09-08T18:00:03Z</dcterms:modified>
</cp:coreProperties>
</file>