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9C5E8-A198-43DC-AC94-FB59FDF49A0C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AE0D3-E177-4C05-BED3-A7E13C714F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132856"/>
            <a:ext cx="8820472" cy="1470025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Zaokrouhlování čísel na desetitisíce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776864" cy="1752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VY_32_INOVACE_17_</a:t>
            </a:r>
            <a:r>
              <a:rPr lang="cs-CZ" sz="2800" dirty="0" err="1" smtClean="0"/>
              <a:t>zaokrouhlovaninadesetitisice</a:t>
            </a:r>
            <a:endParaRPr lang="cs-CZ" sz="2800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476672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Pokud chceme zaokrouhlit čísla</a:t>
            </a:r>
          </a:p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desetitisíce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, díváme se na číslo, které je umístěno na místě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tisíců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3573016"/>
            <a:ext cx="87484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Toto číslo zaokrouhlíme nahoru nebo dolů podle pravidel.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/>
              <a:t>z</a:t>
            </a:r>
            <a:r>
              <a:rPr lang="cs-CZ" sz="3200" dirty="0" smtClean="0"/>
              <a:t>aokrouhlování dolů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89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64 000 = 60 000    32 400 = 30 0000      21 500 = 20 000     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628800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628800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1628800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996952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</a:t>
            </a:r>
            <a:r>
              <a:rPr lang="cs-CZ" sz="3200" dirty="0"/>
              <a:t>z</a:t>
            </a:r>
            <a:r>
              <a:rPr lang="cs-CZ" sz="3200" dirty="0" smtClean="0"/>
              <a:t>aokrouhlování nahoru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64502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( jestliže na místě </a:t>
            </a:r>
            <a:r>
              <a:rPr lang="cs-CZ" sz="2800" dirty="0" smtClean="0">
                <a:solidFill>
                  <a:srgbClr val="FF0000"/>
                </a:solidFill>
              </a:rPr>
              <a:t>tisíců</a:t>
            </a:r>
            <a:r>
              <a:rPr lang="cs-CZ" sz="2800" dirty="0" smtClean="0"/>
              <a:t> je číslice 5, 6, 7, 8, 9 )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1124744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( jestliže na místě </a:t>
            </a:r>
            <a:r>
              <a:rPr lang="cs-CZ" sz="2800" dirty="0" smtClean="0">
                <a:solidFill>
                  <a:srgbClr val="FF0000"/>
                </a:solidFill>
              </a:rPr>
              <a:t>tisíců</a:t>
            </a:r>
            <a:r>
              <a:rPr lang="cs-CZ" sz="2800" dirty="0" smtClean="0"/>
              <a:t> je číslice 0, 1, 2, 3, 4 )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653136"/>
            <a:ext cx="889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55 000 = 60 000    76 160 = 80 0000      89 329 = 90 000     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437112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4437112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4437112"/>
            <a:ext cx="3593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.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1556792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1556792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1556792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331640" y="4365104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95936" y="4365104"/>
            <a:ext cx="216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948264" y="4365104"/>
            <a:ext cx="3593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Zaokrouhli na desetitisíce: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28803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15 000 =   20 000</a:t>
            </a:r>
          </a:p>
          <a:p>
            <a:endParaRPr lang="cs-CZ" sz="2800" dirty="0"/>
          </a:p>
          <a:p>
            <a:r>
              <a:rPr lang="cs-CZ" sz="2800" dirty="0" smtClean="0"/>
              <a:t>33 000 =   30 000</a:t>
            </a:r>
          </a:p>
          <a:p>
            <a:endParaRPr lang="cs-CZ" sz="2800" dirty="0"/>
          </a:p>
          <a:p>
            <a:r>
              <a:rPr lang="cs-CZ" sz="2800" dirty="0" smtClean="0"/>
              <a:t>98 000 = 100 000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484784"/>
            <a:ext cx="28803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72 240 =  70 000</a:t>
            </a:r>
          </a:p>
          <a:p>
            <a:endParaRPr lang="cs-CZ" sz="2800" dirty="0"/>
          </a:p>
          <a:p>
            <a:r>
              <a:rPr lang="cs-CZ" sz="2800" dirty="0" smtClean="0"/>
              <a:t> 65 840 =  70 000</a:t>
            </a:r>
          </a:p>
          <a:p>
            <a:endParaRPr lang="cs-CZ" sz="2800" dirty="0"/>
          </a:p>
          <a:p>
            <a:r>
              <a:rPr lang="cs-CZ" sz="2800" dirty="0" smtClean="0"/>
              <a:t> 91 375 =  90 000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4221088"/>
            <a:ext cx="28803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54 123 =  50 000</a:t>
            </a:r>
          </a:p>
          <a:p>
            <a:endParaRPr lang="cs-CZ" sz="2800" dirty="0"/>
          </a:p>
          <a:p>
            <a:r>
              <a:rPr lang="cs-CZ" sz="2800" dirty="0"/>
              <a:t>2</a:t>
            </a:r>
            <a:r>
              <a:rPr lang="cs-CZ" sz="2800" dirty="0" smtClean="0"/>
              <a:t>3 888 =  20 000</a:t>
            </a:r>
          </a:p>
          <a:p>
            <a:endParaRPr lang="cs-CZ" sz="2800" dirty="0"/>
          </a:p>
          <a:p>
            <a:r>
              <a:rPr lang="cs-CZ" sz="2800" dirty="0" smtClean="0"/>
              <a:t>49 678 =  50 000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119675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206084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292494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119675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206084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.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292494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.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393305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.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479715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.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566124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.</a:t>
            </a:r>
            <a:endParaRPr lang="cs-CZ" sz="3600" dirty="0"/>
          </a:p>
        </p:txBody>
      </p:sp>
      <p:pic>
        <p:nvPicPr>
          <p:cNvPr id="15363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2051720" y="1340768"/>
            <a:ext cx="936104" cy="792088"/>
          </a:xfrm>
          <a:prstGeom prst="rect">
            <a:avLst/>
          </a:prstGeom>
          <a:noFill/>
        </p:spPr>
      </p:pic>
      <p:pic>
        <p:nvPicPr>
          <p:cNvPr id="16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2051720" y="2204864"/>
            <a:ext cx="936104" cy="792088"/>
          </a:xfrm>
          <a:prstGeom prst="rect">
            <a:avLst/>
          </a:prstGeom>
          <a:noFill/>
        </p:spPr>
      </p:pic>
      <p:pic>
        <p:nvPicPr>
          <p:cNvPr id="1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1907704" y="3068960"/>
            <a:ext cx="936104" cy="792088"/>
          </a:xfrm>
          <a:prstGeom prst="rect">
            <a:avLst/>
          </a:prstGeom>
          <a:noFill/>
        </p:spPr>
      </p:pic>
      <p:pic>
        <p:nvPicPr>
          <p:cNvPr id="18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6156176" y="1412776"/>
            <a:ext cx="936104" cy="792088"/>
          </a:xfrm>
          <a:prstGeom prst="rect">
            <a:avLst/>
          </a:prstGeom>
          <a:noFill/>
        </p:spPr>
      </p:pic>
      <p:pic>
        <p:nvPicPr>
          <p:cNvPr id="19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6156176" y="2276872"/>
            <a:ext cx="936104" cy="792088"/>
          </a:xfrm>
          <a:prstGeom prst="rect">
            <a:avLst/>
          </a:prstGeom>
          <a:noFill/>
        </p:spPr>
      </p:pic>
      <p:pic>
        <p:nvPicPr>
          <p:cNvPr id="20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6084168" y="3068960"/>
            <a:ext cx="936104" cy="792088"/>
          </a:xfrm>
          <a:prstGeom prst="rect">
            <a:avLst/>
          </a:prstGeom>
          <a:noFill/>
        </p:spPr>
      </p:pic>
      <p:pic>
        <p:nvPicPr>
          <p:cNvPr id="21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4067944" y="4005064"/>
            <a:ext cx="936104" cy="792088"/>
          </a:xfrm>
          <a:prstGeom prst="rect">
            <a:avLst/>
          </a:prstGeom>
          <a:noFill/>
        </p:spPr>
      </p:pic>
      <p:pic>
        <p:nvPicPr>
          <p:cNvPr id="22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4067944" y="4941168"/>
            <a:ext cx="936104" cy="792088"/>
          </a:xfrm>
          <a:prstGeom prst="rect">
            <a:avLst/>
          </a:prstGeom>
          <a:noFill/>
        </p:spPr>
      </p:pic>
      <p:pic>
        <p:nvPicPr>
          <p:cNvPr id="23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4067944" y="5805264"/>
            <a:ext cx="936104" cy="79208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7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7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7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Zaokrouhli čísla na desetitisíce do školního sešitu: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33843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213 000 = 210 000</a:t>
            </a:r>
          </a:p>
          <a:p>
            <a:endParaRPr lang="cs-CZ" sz="3200" dirty="0"/>
          </a:p>
          <a:p>
            <a:r>
              <a:rPr lang="cs-CZ" sz="3200" dirty="0" smtClean="0"/>
              <a:t>362 100 = 360 000</a:t>
            </a:r>
          </a:p>
          <a:p>
            <a:endParaRPr lang="cs-CZ" sz="3200" dirty="0"/>
          </a:p>
          <a:p>
            <a:r>
              <a:rPr lang="cs-CZ" sz="3200" dirty="0" smtClean="0"/>
              <a:t>868 123 = 870 000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412776"/>
            <a:ext cx="33843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520 789 = 520 000</a:t>
            </a:r>
          </a:p>
          <a:p>
            <a:endParaRPr lang="cs-CZ" sz="3200" dirty="0"/>
          </a:p>
          <a:p>
            <a:r>
              <a:rPr lang="cs-CZ" sz="3200" dirty="0" smtClean="0"/>
              <a:t>712 456 = 710 000</a:t>
            </a:r>
          </a:p>
          <a:p>
            <a:endParaRPr lang="cs-CZ" sz="3200" dirty="0"/>
          </a:p>
          <a:p>
            <a:r>
              <a:rPr lang="cs-CZ" sz="3200" dirty="0" smtClean="0"/>
              <a:t>669 349 = 670 000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836712"/>
            <a:ext cx="288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1844824"/>
            <a:ext cx="288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2780928"/>
            <a:ext cx="288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836712"/>
            <a:ext cx="288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1844824"/>
            <a:ext cx="288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2780928"/>
            <a:ext cx="2880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17411" name="Picture 3" descr="Letadlo"/>
          <p:cNvPicPr>
            <a:picLocks noChangeAspect="1" noChangeArrowheads="1"/>
          </p:cNvPicPr>
          <p:nvPr/>
        </p:nvPicPr>
        <p:blipFill>
          <a:blip r:embed="rId2" cstate="print"/>
          <a:srcRect t="3937" r="1564" b="17314"/>
          <a:stretch>
            <a:fillRect/>
          </a:stretch>
        </p:blipFill>
        <p:spPr bwMode="auto">
          <a:xfrm rot="20785007">
            <a:off x="2195736" y="1196752"/>
            <a:ext cx="1368152" cy="1094522"/>
          </a:xfrm>
          <a:prstGeom prst="rect">
            <a:avLst/>
          </a:prstGeom>
          <a:noFill/>
        </p:spPr>
      </p:pic>
      <p:pic>
        <p:nvPicPr>
          <p:cNvPr id="12" name="Picture 3" descr="Letadlo"/>
          <p:cNvPicPr>
            <a:picLocks noChangeAspect="1" noChangeArrowheads="1"/>
          </p:cNvPicPr>
          <p:nvPr/>
        </p:nvPicPr>
        <p:blipFill>
          <a:blip r:embed="rId2" cstate="print"/>
          <a:srcRect t="3937" r="1564" b="17314"/>
          <a:stretch>
            <a:fillRect/>
          </a:stretch>
        </p:blipFill>
        <p:spPr bwMode="auto">
          <a:xfrm rot="21022450">
            <a:off x="2195736" y="2276872"/>
            <a:ext cx="1368152" cy="1094522"/>
          </a:xfrm>
          <a:prstGeom prst="rect">
            <a:avLst/>
          </a:prstGeom>
          <a:noFill/>
        </p:spPr>
      </p:pic>
      <p:pic>
        <p:nvPicPr>
          <p:cNvPr id="13" name="Picture 3" descr="Letadlo"/>
          <p:cNvPicPr>
            <a:picLocks noChangeAspect="1" noChangeArrowheads="1"/>
          </p:cNvPicPr>
          <p:nvPr/>
        </p:nvPicPr>
        <p:blipFill>
          <a:blip r:embed="rId2" cstate="print"/>
          <a:srcRect t="3937" r="1564" b="17314"/>
          <a:stretch>
            <a:fillRect/>
          </a:stretch>
        </p:blipFill>
        <p:spPr bwMode="auto">
          <a:xfrm rot="20970657">
            <a:off x="2267744" y="3356992"/>
            <a:ext cx="1368152" cy="1094522"/>
          </a:xfrm>
          <a:prstGeom prst="rect">
            <a:avLst/>
          </a:prstGeom>
          <a:noFill/>
        </p:spPr>
      </p:pic>
      <p:pic>
        <p:nvPicPr>
          <p:cNvPr id="17413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-2373" b="29126"/>
          <a:stretch>
            <a:fillRect/>
          </a:stretch>
        </p:blipFill>
        <p:spPr bwMode="auto">
          <a:xfrm>
            <a:off x="6444208" y="1124744"/>
            <a:ext cx="1872208" cy="936104"/>
          </a:xfrm>
          <a:prstGeom prst="rect">
            <a:avLst/>
          </a:prstGeom>
          <a:noFill/>
        </p:spPr>
      </p:pic>
      <p:pic>
        <p:nvPicPr>
          <p:cNvPr id="16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-2373" b="29126"/>
          <a:stretch>
            <a:fillRect/>
          </a:stretch>
        </p:blipFill>
        <p:spPr bwMode="auto">
          <a:xfrm>
            <a:off x="6516216" y="2204864"/>
            <a:ext cx="1872208" cy="936104"/>
          </a:xfrm>
          <a:prstGeom prst="rect">
            <a:avLst/>
          </a:prstGeom>
          <a:noFill/>
        </p:spPr>
      </p:pic>
      <p:pic>
        <p:nvPicPr>
          <p:cNvPr id="17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-2373" b="29126"/>
          <a:stretch>
            <a:fillRect/>
          </a:stretch>
        </p:blipFill>
        <p:spPr bwMode="auto">
          <a:xfrm>
            <a:off x="6516216" y="3212976"/>
            <a:ext cx="1872208" cy="936104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323528" y="4869160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Pokud máte všechny výsledky správně – úkol jste zvládli na jedničku !</a:t>
            </a:r>
            <a:endParaRPr lang="cs-CZ" sz="3600" dirty="0"/>
          </a:p>
        </p:txBody>
      </p:sp>
      <p:pic>
        <p:nvPicPr>
          <p:cNvPr id="17417" name="Picture 9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9310" r="21628"/>
          <a:stretch>
            <a:fillRect/>
          </a:stretch>
        </p:blipFill>
        <p:spPr bwMode="auto">
          <a:xfrm>
            <a:off x="7812360" y="4725144"/>
            <a:ext cx="1080120" cy="18288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00" decel="100000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00" decel="100000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00" accel="100000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7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DUM: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čtvrtý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obor: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Čísla a početní operace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Zaokrouhlování na desetitisíce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čtvrtém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367</Words>
  <Application>Microsoft Office PowerPoint</Application>
  <PresentationFormat>Předvádění na obrazovce (4:3)</PresentationFormat>
  <Paragraphs>87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Zaokrouhlování čísel na desetitisíce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Zaokrouhlování čísel na desetitisíce</dc:title>
  <dc:creator>pc</dc:creator>
  <cp:lastModifiedBy>User</cp:lastModifiedBy>
  <cp:revision>11</cp:revision>
  <dcterms:created xsi:type="dcterms:W3CDTF">2012-02-11T20:26:16Z</dcterms:created>
  <dcterms:modified xsi:type="dcterms:W3CDTF">2012-06-18T14:08:58Z</dcterms:modified>
</cp:coreProperties>
</file>