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theme/theme14.xml" ContentType="application/vnd.openxmlformats-officedocument.theme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  <p:sldMasterId id="2147483780" r:id="rId11"/>
    <p:sldMasterId id="2147483792" r:id="rId12"/>
    <p:sldMasterId id="2147483804" r:id="rId13"/>
    <p:sldMasterId id="2147483816" r:id="rId14"/>
    <p:sldMasterId id="2147483840" r:id="rId15"/>
  </p:sldMasterIdLst>
  <p:notesMasterIdLst>
    <p:notesMasterId r:id="rId31"/>
  </p:notesMasterIdLst>
  <p:sldIdLst>
    <p:sldId id="273" r:id="rId16"/>
    <p:sldId id="271" r:id="rId17"/>
    <p:sldId id="257" r:id="rId18"/>
    <p:sldId id="258" r:id="rId19"/>
    <p:sldId id="259" r:id="rId20"/>
    <p:sldId id="260" r:id="rId21"/>
    <p:sldId id="261" r:id="rId22"/>
    <p:sldId id="262" r:id="rId23"/>
    <p:sldId id="263" r:id="rId24"/>
    <p:sldId id="264" r:id="rId25"/>
    <p:sldId id="265" r:id="rId26"/>
    <p:sldId id="266" r:id="rId27"/>
    <p:sldId id="267" r:id="rId28"/>
    <p:sldId id="268" r:id="rId29"/>
    <p:sldId id="26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62" autoAdjust="0"/>
    <p:restoredTop sz="94660"/>
  </p:normalViewPr>
  <p:slideViewPr>
    <p:cSldViewPr>
      <p:cViewPr varScale="1">
        <p:scale>
          <a:sx n="70" d="100"/>
          <a:sy n="70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6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8- Složení roztoků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D5F920-110C-4EA4-AD46-DB0F3BF7204B}" type="presOf" srcId="{B651F6E3-6281-48DB-9319-2AEAFDAE7572}" destId="{6BB5E863-4638-4E1D-BFDE-399D028AC4ED}" srcOrd="1" destOrd="0" presId="urn:microsoft.com/office/officeart/2005/8/layout/target3"/>
    <dgm:cxn modelId="{9E878F76-9FBB-4A0B-9EE8-AFBE8AC0EC17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268D30-952E-4088-A974-99E3E3B09E62}" type="presOf" srcId="{D1D4F407-5343-4D3F-B5B9-D407B03CAEB4}" destId="{D005CE8C-CC26-4C3E-AC11-E15060ECD759}" srcOrd="0" destOrd="0" presId="urn:microsoft.com/office/officeart/2005/8/layout/target3"/>
    <dgm:cxn modelId="{1ED73ED1-FD02-4130-9A71-2E4787461768}" type="presOf" srcId="{D1B46980-6531-4606-95E6-44980827E919}" destId="{6140AFEC-043D-4C43-A2F9-D0F5331DF3A3}" srcOrd="0" destOrd="0" presId="urn:microsoft.com/office/officeart/2005/8/layout/target3"/>
    <dgm:cxn modelId="{ED15A2C9-7832-4174-80C2-26ADC5CC9B1F}" type="presOf" srcId="{B651F6E3-6281-48DB-9319-2AEAFDAE7572}" destId="{619D679B-A015-4ECF-8348-D1034C574F40}" srcOrd="0" destOrd="0" presId="urn:microsoft.com/office/officeart/2005/8/layout/target3"/>
    <dgm:cxn modelId="{7A7C15FA-6133-4871-81BE-764D87828A5C}" type="presOf" srcId="{757F3AB3-0718-4624-B441-E567A8F0AB56}" destId="{333A1088-737F-45CB-B68E-254E46348037}" srcOrd="0" destOrd="0" presId="urn:microsoft.com/office/officeart/2005/8/layout/target3"/>
    <dgm:cxn modelId="{CA4D44CF-4717-4247-B64A-AF795565C691}" type="presOf" srcId="{4C35D32F-0EAB-4CD7-82EE-45574DC2A586}" destId="{8BEBB6EC-1DAA-4CAC-8A25-BC0FCBD5DBD5}" srcOrd="0" destOrd="0" presId="urn:microsoft.com/office/officeart/2005/8/layout/target3"/>
    <dgm:cxn modelId="{57FD1D88-D6B9-40E1-B1B3-2BF97606993F}" type="presOf" srcId="{D1D4F407-5343-4D3F-B5B9-D407B03CAEB4}" destId="{AED2198E-93D5-4001-81B4-73124B309672}" srcOrd="1" destOrd="0" presId="urn:microsoft.com/office/officeart/2005/8/layout/target3"/>
    <dgm:cxn modelId="{BC658032-431D-414E-BEE3-73B81B559920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0D9A928-5DD8-41DC-82DB-C13B855299C1}" type="presOf" srcId="{D8197B8C-B260-4A16-BDF4-0947B075E274}" destId="{25B08C86-7E15-44DC-BE7F-FFB55DD49D12}" srcOrd="0" destOrd="0" presId="urn:microsoft.com/office/officeart/2005/8/layout/target3"/>
    <dgm:cxn modelId="{8C2DFDC7-E394-4172-88CE-79BBD934259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9979566-0D7A-454E-9FDD-4DC2FD8050A2}" type="presParOf" srcId="{333A1088-737F-45CB-B68E-254E46348037}" destId="{F5ABB229-8D3B-4694-996A-96F23CF14429}" srcOrd="0" destOrd="0" presId="urn:microsoft.com/office/officeart/2005/8/layout/target3"/>
    <dgm:cxn modelId="{FEA70C91-CBE1-4B8C-BCE8-59A9096F25F5}" type="presParOf" srcId="{333A1088-737F-45CB-B68E-254E46348037}" destId="{F41139FD-01EE-4571-8B17-4FB00FC51163}" srcOrd="1" destOrd="0" presId="urn:microsoft.com/office/officeart/2005/8/layout/target3"/>
    <dgm:cxn modelId="{28A3B6CB-2457-485F-BF97-A3D94BD509C5}" type="presParOf" srcId="{333A1088-737F-45CB-B68E-254E46348037}" destId="{D005CE8C-CC26-4C3E-AC11-E15060ECD759}" srcOrd="2" destOrd="0" presId="urn:microsoft.com/office/officeart/2005/8/layout/target3"/>
    <dgm:cxn modelId="{66C40664-E3A5-4F2B-866E-FE7AB465F44E}" type="presParOf" srcId="{333A1088-737F-45CB-B68E-254E46348037}" destId="{2C702D82-9B77-49B7-9568-BB8EB47C3372}" srcOrd="3" destOrd="0" presId="urn:microsoft.com/office/officeart/2005/8/layout/target3"/>
    <dgm:cxn modelId="{A77D6857-DFF5-4C83-996F-16AA8DE68EE7}" type="presParOf" srcId="{333A1088-737F-45CB-B68E-254E46348037}" destId="{A52A0455-90FF-4808-ABD0-F02540D31D5A}" srcOrd="4" destOrd="0" presId="urn:microsoft.com/office/officeart/2005/8/layout/target3"/>
    <dgm:cxn modelId="{FE0A185D-7285-447A-A960-F63F1DB5270A}" type="presParOf" srcId="{333A1088-737F-45CB-B68E-254E46348037}" destId="{6140AFEC-043D-4C43-A2F9-D0F5331DF3A3}" srcOrd="5" destOrd="0" presId="urn:microsoft.com/office/officeart/2005/8/layout/target3"/>
    <dgm:cxn modelId="{A310B0C8-DCAE-4E25-BEE4-46B0E107634B}" type="presParOf" srcId="{333A1088-737F-45CB-B68E-254E46348037}" destId="{9358AC05-5D7D-4327-9F80-1AD486AEA664}" srcOrd="6" destOrd="0" presId="urn:microsoft.com/office/officeart/2005/8/layout/target3"/>
    <dgm:cxn modelId="{513E568E-365F-4B5B-8B91-CC8123ABE30B}" type="presParOf" srcId="{333A1088-737F-45CB-B68E-254E46348037}" destId="{313FC574-E1CD-4FB4-B054-0B805CE0447D}" srcOrd="7" destOrd="0" presId="urn:microsoft.com/office/officeart/2005/8/layout/target3"/>
    <dgm:cxn modelId="{A3397661-9915-415C-B3BA-813F5F07B591}" type="presParOf" srcId="{333A1088-737F-45CB-B68E-254E46348037}" destId="{619D679B-A015-4ECF-8348-D1034C574F40}" srcOrd="8" destOrd="0" presId="urn:microsoft.com/office/officeart/2005/8/layout/target3"/>
    <dgm:cxn modelId="{F7C99C9C-E9BF-4DEB-A4AF-9B3539F08F74}" type="presParOf" srcId="{333A1088-737F-45CB-B68E-254E46348037}" destId="{322283A8-4A27-4CDA-BAE3-F381106A9174}" srcOrd="9" destOrd="0" presId="urn:microsoft.com/office/officeart/2005/8/layout/target3"/>
    <dgm:cxn modelId="{CD4A4376-3288-4FB3-945E-4898292F279B}" type="presParOf" srcId="{333A1088-737F-45CB-B68E-254E46348037}" destId="{FFC9F71D-1B4F-4AD9-A4A6-86ADEFC8AF5C}" srcOrd="10" destOrd="0" presId="urn:microsoft.com/office/officeart/2005/8/layout/target3"/>
    <dgm:cxn modelId="{0D88C0BC-C5D2-4080-A1B4-444C24CFC5AF}" type="presParOf" srcId="{333A1088-737F-45CB-B68E-254E46348037}" destId="{25B08C86-7E15-44DC-BE7F-FFB55DD49D12}" srcOrd="11" destOrd="0" presId="urn:microsoft.com/office/officeart/2005/8/layout/target3"/>
    <dgm:cxn modelId="{70F71F2D-D6A2-4489-950F-BBEADD3F743F}" type="presParOf" srcId="{333A1088-737F-45CB-B68E-254E46348037}" destId="{76644BE8-9D7C-4C09-B250-3D10AF48CBB7}" srcOrd="12" destOrd="0" presId="urn:microsoft.com/office/officeart/2005/8/layout/target3"/>
    <dgm:cxn modelId="{EF3E15EE-E878-4D82-A0D1-F127EA2D99E8}" type="presParOf" srcId="{333A1088-737F-45CB-B68E-254E46348037}" destId="{EE85B701-7295-41C0-BA7A-34D3756A2AE6}" srcOrd="13" destOrd="0" presId="urn:microsoft.com/office/officeart/2005/8/layout/target3"/>
    <dgm:cxn modelId="{0DF44F28-1D1E-4B0A-BBC1-39A06AC67644}" type="presParOf" srcId="{333A1088-737F-45CB-B68E-254E46348037}" destId="{8BEBB6EC-1DAA-4CAC-8A25-BC0FCBD5DBD5}" srcOrd="14" destOrd="0" presId="urn:microsoft.com/office/officeart/2005/8/layout/target3"/>
    <dgm:cxn modelId="{1B5A10D7-3CF7-4993-B1CD-D84EF643ADFF}" type="presParOf" srcId="{333A1088-737F-45CB-B68E-254E46348037}" destId="{AED2198E-93D5-4001-81B4-73124B309672}" srcOrd="15" destOrd="0" presId="urn:microsoft.com/office/officeart/2005/8/layout/target3"/>
    <dgm:cxn modelId="{2BAC0FF7-F71F-43C5-9F74-C826A169F38E}" type="presParOf" srcId="{333A1088-737F-45CB-B68E-254E46348037}" destId="{2BE915AB-18AA-4053-B92C-3BFC9ED204BB}" srcOrd="16" destOrd="0" presId="urn:microsoft.com/office/officeart/2005/8/layout/target3"/>
    <dgm:cxn modelId="{64EACA99-56D8-468A-878D-A84D150FA5E9}" type="presParOf" srcId="{333A1088-737F-45CB-B68E-254E46348037}" destId="{6BB5E863-4638-4E1D-BFDE-399D028AC4ED}" srcOrd="17" destOrd="0" presId="urn:microsoft.com/office/officeart/2005/8/layout/target3"/>
    <dgm:cxn modelId="{A5EA6CEF-289F-4EDA-99E6-D7D30F1CD310}" type="presParOf" srcId="{333A1088-737F-45CB-B68E-254E46348037}" destId="{5A5FFA88-C948-4069-8E93-59FA12366E83}" srcOrd="18" destOrd="0" presId="urn:microsoft.com/office/officeart/2005/8/layout/target3"/>
    <dgm:cxn modelId="{2CE50BCF-4989-41FA-9D76-04FDF73F6B9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08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8- Složení roztoků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70EF2A-E159-4553-A58D-6EEB586EAB0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E44FA-CB59-4133-B7D0-9E595C04B3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497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200033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4458220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232257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9262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68637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12485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392112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762038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134587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934436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452900"/>
      </p:ext>
    </p:extLst>
  </p:cSld>
  <p:clrMapOvr>
    <a:masterClrMapping/>
  </p:clrMapOvr>
  <p:transition spd="slow">
    <p:wheel spokes="1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557833"/>
      </p:ext>
    </p:extLst>
  </p:cSld>
  <p:clrMapOvr>
    <a:masterClrMapping/>
  </p:clrMapOvr>
  <p:transition spd="slow">
    <p:wheel spokes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2193"/>
      </p:ext>
    </p:extLst>
  </p:cSld>
  <p:clrMapOvr>
    <a:masterClrMapping/>
  </p:clrMapOvr>
  <p:transition spd="slow">
    <p:wheel spokes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650213"/>
      </p:ext>
    </p:extLst>
  </p:cSld>
  <p:clrMapOvr>
    <a:masterClrMapping/>
  </p:clrMapOvr>
  <p:transition spd="slow">
    <p:wheel spokes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744975"/>
      </p:ext>
    </p:extLst>
  </p:cSld>
  <p:clrMapOvr>
    <a:masterClrMapping/>
  </p:clrMapOvr>
  <p:transition spd="slow">
    <p:wheel spokes="1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6085397"/>
      </p:ext>
    </p:extLst>
  </p:cSld>
  <p:clrMapOvr>
    <a:masterClrMapping/>
  </p:clrMapOvr>
  <p:transition spd="slow">
    <p:wheel spokes="1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40053"/>
      </p:ext>
    </p:extLst>
  </p:cSld>
  <p:clrMapOvr>
    <a:masterClrMapping/>
  </p:clrMapOvr>
  <p:transition spd="slow">
    <p:wheel spokes="1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889185"/>
      </p:ext>
    </p:extLst>
  </p:cSld>
  <p:clrMapOvr>
    <a:masterClrMapping/>
  </p:clrMapOvr>
  <p:transition spd="slow">
    <p:wheel spokes="1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251405"/>
      </p:ext>
    </p:extLst>
  </p:cSld>
  <p:clrMapOvr>
    <a:masterClrMapping/>
  </p:clrMapOvr>
  <p:transition spd="slow">
    <p:wheel spokes="1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056021"/>
      </p:ext>
    </p:extLst>
  </p:cSld>
  <p:clrMapOvr>
    <a:masterClrMapping/>
  </p:clrMapOvr>
  <p:transition spd="slow">
    <p:wheel spokes="1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851450"/>
      </p:ext>
    </p:extLst>
  </p:cSld>
  <p:clrMapOvr>
    <a:masterClrMapping/>
  </p:clrMapOvr>
  <p:transition spd="slow">
    <p:wheel spokes="1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869194"/>
      </p:ext>
    </p:extLst>
  </p:cSld>
  <p:clrMapOvr>
    <a:masterClrMapping/>
  </p:clrMapOvr>
  <p:transition spd="slow">
    <p:wheel spokes="1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543102"/>
      </p:ext>
    </p:extLst>
  </p:cSld>
  <p:clrMapOvr>
    <a:masterClrMapping/>
  </p:clrMapOvr>
  <p:transition spd="slow">
    <p:wheel spokes="1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875002"/>
      </p:ext>
    </p:extLst>
  </p:cSld>
  <p:clrMapOvr>
    <a:masterClrMapping/>
  </p:clrMapOvr>
  <p:transition spd="slow">
    <p:wheel spokes="1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096630"/>
      </p:ext>
    </p:extLst>
  </p:cSld>
  <p:clrMapOvr>
    <a:masterClrMapping/>
  </p:clrMapOvr>
  <p:transition spd="slow">
    <p:wheel spokes="1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715766"/>
      </p:ext>
    </p:extLst>
  </p:cSld>
  <p:clrMapOvr>
    <a:masterClrMapping/>
  </p:clrMapOvr>
  <p:transition spd="slow">
    <p:wheel spokes="1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026123"/>
      </p:ext>
    </p:extLst>
  </p:cSld>
  <p:clrMapOvr>
    <a:masterClrMapping/>
  </p:clrMapOvr>
  <p:transition spd="slow">
    <p:wheel spokes="1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258492"/>
      </p:ext>
    </p:extLst>
  </p:cSld>
  <p:clrMapOvr>
    <a:masterClrMapping/>
  </p:clrMapOvr>
  <p:transition spd="slow">
    <p:wheel spokes="1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548888"/>
      </p:ext>
    </p:extLst>
  </p:cSld>
  <p:clrMapOvr>
    <a:masterClrMapping/>
  </p:clrMapOvr>
  <p:transition spd="slow">
    <p:wheel spokes="1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330985"/>
      </p:ext>
    </p:extLst>
  </p:cSld>
  <p:clrMapOvr>
    <a:masterClrMapping/>
  </p:clrMapOvr>
  <p:transition spd="slow">
    <p:wheel spokes="1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999742"/>
      </p:ext>
    </p:extLst>
  </p:cSld>
  <p:clrMapOvr>
    <a:masterClrMapping/>
  </p:clrMapOvr>
  <p:transition spd="slow">
    <p:wheel spokes="1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740160"/>
      </p:ext>
    </p:extLst>
  </p:cSld>
  <p:clrMapOvr>
    <a:masterClrMapping/>
  </p:clrMapOvr>
  <p:transition spd="slow">
    <p:wheel spokes="1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513920"/>
      </p:ext>
    </p:extLst>
  </p:cSld>
  <p:clrMapOvr>
    <a:masterClrMapping/>
  </p:clrMapOvr>
  <p:transition spd="slow">
    <p:wheel spokes="1"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934626"/>
      </p:ext>
    </p:extLst>
  </p:cSld>
  <p:clrMapOvr>
    <a:masterClrMapping/>
  </p:clrMapOvr>
  <p:transition spd="slow">
    <p:wheel spokes="1"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965367"/>
      </p:ext>
    </p:extLst>
  </p:cSld>
  <p:clrMapOvr>
    <a:masterClrMapping/>
  </p:clrMapOvr>
  <p:transition spd="slow">
    <p:wheel spokes="1"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002719"/>
      </p:ext>
    </p:extLst>
  </p:cSld>
  <p:clrMapOvr>
    <a:masterClrMapping/>
  </p:clrMapOvr>
  <p:transition spd="slow">
    <p:wheel spokes="1"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942500"/>
      </p:ext>
    </p:extLst>
  </p:cSld>
  <p:clrMapOvr>
    <a:masterClrMapping/>
  </p:clrMapOvr>
  <p:transition spd="slow">
    <p:wheel spokes="1"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971247"/>
      </p:ext>
    </p:extLst>
  </p:cSld>
  <p:clrMapOvr>
    <a:masterClrMapping/>
  </p:clrMapOvr>
  <p:transition spd="slow">
    <p:wheel spokes="1"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467690"/>
      </p:ext>
    </p:extLst>
  </p:cSld>
  <p:clrMapOvr>
    <a:masterClrMapping/>
  </p:clrMapOvr>
  <p:transition spd="slow">
    <p:wheel spokes="1"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931428"/>
      </p:ext>
    </p:extLst>
  </p:cSld>
  <p:clrMapOvr>
    <a:masterClrMapping/>
  </p:clrMapOvr>
  <p:transition spd="slow">
    <p:wheel spokes="1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894679"/>
      </p:ext>
    </p:extLst>
  </p:cSld>
  <p:clrMapOvr>
    <a:masterClrMapping/>
  </p:clrMapOvr>
  <p:transition spd="slow">
    <p:wheel spokes="1"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140524"/>
      </p:ext>
    </p:extLst>
  </p:cSld>
  <p:clrMapOvr>
    <a:masterClrMapping/>
  </p:clrMapOvr>
  <p:transition spd="slow">
    <p:wheel spokes="1"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660654"/>
      </p:ext>
    </p:extLst>
  </p:cSld>
  <p:clrMapOvr>
    <a:masterClrMapping/>
  </p:clrMapOvr>
  <p:transition spd="slow">
    <p:wheel spokes="1"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607582"/>
      </p:ext>
    </p:extLst>
  </p:cSld>
  <p:clrMapOvr>
    <a:masterClrMapping/>
  </p:clrMapOvr>
  <p:transition spd="slow">
    <p:wheel spokes="1"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857960"/>
      </p:ext>
    </p:extLst>
  </p:cSld>
  <p:clrMapOvr>
    <a:masterClrMapping/>
  </p:clrMapOvr>
  <p:transition spd="slow">
    <p:wheel spokes="1"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702265"/>
      </p:ext>
    </p:extLst>
  </p:cSld>
  <p:clrMapOvr>
    <a:masterClrMapping/>
  </p:clrMapOvr>
  <p:transition spd="slow">
    <p:wheel spokes="1"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105584"/>
      </p:ext>
    </p:extLst>
  </p:cSld>
  <p:clrMapOvr>
    <a:masterClrMapping/>
  </p:clrMapOvr>
  <p:transition spd="slow">
    <p:wheel spokes="1"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88381"/>
      </p:ext>
    </p:extLst>
  </p:cSld>
  <p:clrMapOvr>
    <a:masterClrMapping/>
  </p:clrMapOvr>
  <p:transition spd="slow">
    <p:wheel spokes="1"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002319"/>
      </p:ext>
    </p:extLst>
  </p:cSld>
  <p:clrMapOvr>
    <a:masterClrMapping/>
  </p:clrMapOvr>
  <p:transition spd="slow">
    <p:wheel spokes="1"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669640"/>
      </p:ext>
    </p:extLst>
  </p:cSld>
  <p:clrMapOvr>
    <a:masterClrMapping/>
  </p:clrMapOvr>
  <p:transition spd="slow">
    <p:wheel spokes="1"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622237"/>
      </p:ext>
    </p:extLst>
  </p:cSld>
  <p:clrMapOvr>
    <a:masterClrMapping/>
  </p:clrMapOvr>
  <p:transition spd="slow">
    <p:wheel spokes="1"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34122"/>
      </p:ext>
    </p:extLst>
  </p:cSld>
  <p:clrMapOvr>
    <a:masterClrMapping/>
  </p:clrMapOvr>
  <p:transition spd="slow">
    <p:wheel spokes="1"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014003"/>
      </p:ext>
    </p:extLst>
  </p:cSld>
  <p:clrMapOvr>
    <a:masterClrMapping/>
  </p:clrMapOvr>
  <p:transition spd="slow">
    <p:wheel spokes="1"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8186347"/>
      </p:ext>
    </p:extLst>
  </p:cSld>
  <p:clrMapOvr>
    <a:masterClrMapping/>
  </p:clrMapOvr>
  <p:transition spd="slow">
    <p:wheel spokes="1"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940040"/>
      </p:ext>
    </p:extLst>
  </p:cSld>
  <p:clrMapOvr>
    <a:masterClrMapping/>
  </p:clrMapOvr>
  <p:transition spd="slow">
    <p:wheel spokes="1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09861"/>
      </p:ext>
    </p:extLst>
  </p:cSld>
  <p:clrMapOvr>
    <a:masterClrMapping/>
  </p:clrMapOvr>
  <p:transition spd="slow">
    <p:wheel spokes="1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147990"/>
      </p:ext>
    </p:extLst>
  </p:cSld>
  <p:clrMapOvr>
    <a:masterClrMapping/>
  </p:clrMapOvr>
  <p:transition spd="slow">
    <p:wheel spokes="1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8215"/>
      </p:ext>
    </p:extLst>
  </p:cSld>
  <p:clrMapOvr>
    <a:masterClrMapping/>
  </p:clrMapOvr>
  <p:transition spd="slow">
    <p:wheel spokes="1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054906"/>
      </p:ext>
    </p:extLst>
  </p:cSld>
  <p:clrMapOvr>
    <a:masterClrMapping/>
  </p:clrMapOvr>
  <p:transition spd="slow">
    <p:wheel spokes="1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881857"/>
      </p:ext>
    </p:extLst>
  </p:cSld>
  <p:clrMapOvr>
    <a:masterClrMapping/>
  </p:clrMapOvr>
  <p:transition spd="slow">
    <p:wheel spokes="1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217407"/>
      </p:ext>
    </p:extLst>
  </p:cSld>
  <p:clrMapOvr>
    <a:masterClrMapping/>
  </p:clrMapOvr>
  <p:transition spd="slow">
    <p:wheel spokes="1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737311"/>
      </p:ext>
    </p:extLst>
  </p:cSld>
  <p:clrMapOvr>
    <a:masterClrMapping/>
  </p:clrMapOvr>
  <p:transition spd="slow">
    <p:wheel spokes="1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710577"/>
      </p:ext>
    </p:extLst>
  </p:cSld>
  <p:clrMapOvr>
    <a:masterClrMapping/>
  </p:clrMapOvr>
  <p:transition spd="slow">
    <p:wheel spokes="1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669393"/>
      </p:ext>
    </p:extLst>
  </p:cSld>
  <p:clrMapOvr>
    <a:masterClrMapping/>
  </p:clrMapOvr>
  <p:transition spd="slow">
    <p:wheel spokes="1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922786"/>
      </p:ext>
    </p:extLst>
  </p:cSld>
  <p:clrMapOvr>
    <a:masterClrMapping/>
  </p:clrMapOvr>
  <p:transition spd="slow">
    <p:wheel spokes="1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798309"/>
      </p:ext>
    </p:extLst>
  </p:cSld>
  <p:clrMapOvr>
    <a:masterClrMapping/>
  </p:clrMapOvr>
  <p:transition spd="slow">
    <p:wheel spokes="1"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918069"/>
      </p:ext>
    </p:extLst>
  </p:cSld>
  <p:clrMapOvr>
    <a:masterClrMapping/>
  </p:clrMapOvr>
  <p:transition spd="slow">
    <p:wheel spokes="1"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191921"/>
      </p:ext>
    </p:extLst>
  </p:cSld>
  <p:clrMapOvr>
    <a:masterClrMapping/>
  </p:clrMapOvr>
  <p:transition spd="slow">
    <p:wheel spokes="1"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633383"/>
      </p:ext>
    </p:extLst>
  </p:cSld>
  <p:clrMapOvr>
    <a:masterClrMapping/>
  </p:clrMapOvr>
  <p:transition spd="slow">
    <p:wheel spokes="1"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195339"/>
      </p:ext>
    </p:extLst>
  </p:cSld>
  <p:clrMapOvr>
    <a:masterClrMapping/>
  </p:clrMapOvr>
  <p:transition spd="slow">
    <p:wheel spokes="1"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954496"/>
      </p:ext>
    </p:extLst>
  </p:cSld>
  <p:clrMapOvr>
    <a:masterClrMapping/>
  </p:clrMapOvr>
  <p:transition spd="slow">
    <p:wheel spokes="1"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251663"/>
      </p:ext>
    </p:extLst>
  </p:cSld>
  <p:clrMapOvr>
    <a:masterClrMapping/>
  </p:clrMapOvr>
  <p:transition spd="slow">
    <p:wheel spokes="1"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455599"/>
      </p:ext>
    </p:extLst>
  </p:cSld>
  <p:clrMapOvr>
    <a:masterClrMapping/>
  </p:clrMapOvr>
  <p:transition spd="slow">
    <p:wheel spokes="1"/>
  </p:transition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853604"/>
      </p:ext>
    </p:extLst>
  </p:cSld>
  <p:clrMapOvr>
    <a:masterClrMapping/>
  </p:clrMapOvr>
  <p:transition spd="slow">
    <p:wheel spokes="1"/>
  </p:transition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875624"/>
      </p:ext>
    </p:extLst>
  </p:cSld>
  <p:clrMapOvr>
    <a:masterClrMapping/>
  </p:clrMapOvr>
  <p:transition spd="slow">
    <p:wheel spokes="1"/>
  </p:transition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854930"/>
      </p:ext>
    </p:extLst>
  </p:cSld>
  <p:clrMapOvr>
    <a:masterClrMapping/>
  </p:clrMapOvr>
  <p:transition spd="slow">
    <p:wheel spokes="1"/>
  </p:transition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847901"/>
      </p:ext>
    </p:extLst>
  </p:cSld>
  <p:clrMapOvr>
    <a:masterClrMapping/>
  </p:clrMapOvr>
  <p:transition spd="slow">
    <p:wheel spokes="1"/>
  </p:transition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472587"/>
      </p:ext>
    </p:extLst>
  </p:cSld>
  <p:clrMapOvr>
    <a:masterClrMapping/>
  </p:clrMapOvr>
  <p:transition spd="slow">
    <p:wheel spokes="1"/>
  </p:transition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972103"/>
      </p:ext>
    </p:extLst>
  </p:cSld>
  <p:clrMapOvr>
    <a:masterClrMapping/>
  </p:clrMapOvr>
  <p:transition spd="slow">
    <p:wheel spokes="1"/>
  </p:transition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34168"/>
      </p:ext>
    </p:extLst>
  </p:cSld>
  <p:clrMapOvr>
    <a:masterClrMapping/>
  </p:clrMapOvr>
  <p:transition spd="slow">
    <p:wheel spokes="1"/>
  </p:transition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636319"/>
      </p:ext>
    </p:extLst>
  </p:cSld>
  <p:clrMapOvr>
    <a:masterClrMapping/>
  </p:clrMapOvr>
  <p:transition spd="slow">
    <p:wheel spokes="1"/>
  </p:transition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141031"/>
      </p:ext>
    </p:extLst>
  </p:cSld>
  <p:clrMapOvr>
    <a:masterClrMapping/>
  </p:clrMapOvr>
  <p:transition spd="slow">
    <p:wheel spokes="1"/>
  </p:transition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18969"/>
      </p:ext>
    </p:extLst>
  </p:cSld>
  <p:clrMapOvr>
    <a:masterClrMapping/>
  </p:clrMapOvr>
  <p:transition spd="slow">
    <p:wheel spokes="1"/>
  </p:transition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036702"/>
      </p:ext>
    </p:extLst>
  </p:cSld>
  <p:clrMapOvr>
    <a:masterClrMapping/>
  </p:clrMapOvr>
  <p:transition spd="slow">
    <p:wheel spokes="1"/>
  </p:transition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809485"/>
      </p:ext>
    </p:extLst>
  </p:cSld>
  <p:clrMapOvr>
    <a:masterClrMapping/>
  </p:clrMapOvr>
  <p:transition spd="slow">
    <p:wheel spokes="1"/>
  </p:transition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549006"/>
      </p:ext>
    </p:extLst>
  </p:cSld>
  <p:clrMapOvr>
    <a:masterClrMapping/>
  </p:clrMapOvr>
  <p:transition spd="slow">
    <p:wheel spokes="1"/>
  </p:transition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220068"/>
      </p:ext>
    </p:extLst>
  </p:cSld>
  <p:clrMapOvr>
    <a:masterClrMapping/>
  </p:clrMapOvr>
  <p:transition spd="slow">
    <p:wheel spokes="1"/>
  </p:transition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824290"/>
      </p:ext>
    </p:extLst>
  </p:cSld>
  <p:clrMapOvr>
    <a:masterClrMapping/>
  </p:clrMapOvr>
  <p:transition spd="slow">
    <p:wheel spokes="1"/>
  </p:transition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15514"/>
      </p:ext>
    </p:extLst>
  </p:cSld>
  <p:clrMapOvr>
    <a:masterClrMapping/>
  </p:clrMapOvr>
  <p:transition spd="slow">
    <p:wheel spokes="1"/>
  </p:transition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735799"/>
      </p:ext>
    </p:extLst>
  </p:cSld>
  <p:clrMapOvr>
    <a:masterClrMapping/>
  </p:clrMapOvr>
  <p:transition spd="slow">
    <p:wheel spokes="1"/>
  </p:transition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212962"/>
      </p:ext>
    </p:extLst>
  </p:cSld>
  <p:clrMapOvr>
    <a:masterClrMapping/>
  </p:clrMapOvr>
  <p:transition spd="slow">
    <p:wheel spokes="1"/>
  </p:transition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114786"/>
      </p:ext>
    </p:extLst>
  </p:cSld>
  <p:clrMapOvr>
    <a:masterClrMapping/>
  </p:clrMapOvr>
  <p:transition spd="slow">
    <p:wheel spokes="1"/>
  </p:transition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849575"/>
      </p:ext>
    </p:extLst>
  </p:cSld>
  <p:clrMapOvr>
    <a:masterClrMapping/>
  </p:clrMapOvr>
  <p:transition spd="slow">
    <p:wheel spokes="1"/>
  </p:transition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327494"/>
      </p:ext>
    </p:extLst>
  </p:cSld>
  <p:clrMapOvr>
    <a:masterClrMapping/>
  </p:clrMapOvr>
  <p:transition spd="slow">
    <p:wheel spokes="1"/>
  </p:transition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136015"/>
      </p:ext>
    </p:extLst>
  </p:cSld>
  <p:clrMapOvr>
    <a:masterClrMapping/>
  </p:clrMapOvr>
  <p:transition spd="slow">
    <p:wheel spokes="1"/>
  </p:transition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998488"/>
      </p:ext>
    </p:extLst>
  </p:cSld>
  <p:clrMapOvr>
    <a:masterClrMapping/>
  </p:clrMapOvr>
  <p:transition spd="slow">
    <p:wheel spokes="1"/>
  </p:transition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758499"/>
      </p:ext>
    </p:extLst>
  </p:cSld>
  <p:clrMapOvr>
    <a:masterClrMapping/>
  </p:clrMapOvr>
  <p:transition spd="slow">
    <p:wheel spokes="1"/>
  </p:transition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931457"/>
      </p:ext>
    </p:extLst>
  </p:cSld>
  <p:clrMapOvr>
    <a:masterClrMapping/>
  </p:clrMapOvr>
  <p:transition spd="slow">
    <p:wheel spokes="1"/>
  </p:transition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662086"/>
      </p:ext>
    </p:extLst>
  </p:cSld>
  <p:clrMapOvr>
    <a:masterClrMapping/>
  </p:clrMapOvr>
  <p:transition spd="slow">
    <p:wheel spokes="1"/>
  </p:transition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822438"/>
      </p:ext>
    </p:extLst>
  </p:cSld>
  <p:clrMapOvr>
    <a:masterClrMapping/>
  </p:clrMapOvr>
  <p:transition spd="slow">
    <p:wheel spokes="1"/>
  </p:transition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84571"/>
      </p:ext>
    </p:extLst>
  </p:cSld>
  <p:clrMapOvr>
    <a:masterClrMapping/>
  </p:clrMapOvr>
  <p:transition spd="slow">
    <p:wheel spokes="1"/>
  </p:transition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059721"/>
      </p:ext>
    </p:extLst>
  </p:cSld>
  <p:clrMapOvr>
    <a:masterClrMapping/>
  </p:clrMapOvr>
  <p:transition spd="slow">
    <p:wheel spokes="1"/>
  </p:transition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984544"/>
      </p:ext>
    </p:extLst>
  </p:cSld>
  <p:clrMapOvr>
    <a:masterClrMapping/>
  </p:clrMapOvr>
  <p:transition spd="slow">
    <p:wheel spokes="1"/>
  </p:transition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126706"/>
      </p:ext>
    </p:extLst>
  </p:cSld>
  <p:clrMapOvr>
    <a:masterClrMapping/>
  </p:clrMapOvr>
  <p:transition spd="slow">
    <p:wheel spokes="1"/>
  </p:transition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203655"/>
      </p:ext>
    </p:extLst>
  </p:cSld>
  <p:clrMapOvr>
    <a:masterClrMapping/>
  </p:clrMapOvr>
  <p:transition spd="slow">
    <p:wheel spokes="1"/>
  </p:transition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370016"/>
      </p:ext>
    </p:extLst>
  </p:cSld>
  <p:clrMapOvr>
    <a:masterClrMapping/>
  </p:clrMapOvr>
  <p:transition spd="slow">
    <p:wheel spokes="1"/>
  </p:transition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186544"/>
      </p:ext>
    </p:extLst>
  </p:cSld>
  <p:clrMapOvr>
    <a:masterClrMapping/>
  </p:clrMapOvr>
  <p:transition spd="slow">
    <p:wheel spokes="1"/>
  </p:transition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116357"/>
      </p:ext>
    </p:extLst>
  </p:cSld>
  <p:clrMapOvr>
    <a:masterClrMapping/>
  </p:clrMapOvr>
  <p:transition spd="slow">
    <p:wheel spokes="1"/>
  </p:transition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648578"/>
      </p:ext>
    </p:extLst>
  </p:cSld>
  <p:clrMapOvr>
    <a:masterClrMapping/>
  </p:clrMapOvr>
  <p:transition spd="slow">
    <p:wheel spokes="1"/>
  </p:transition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604470"/>
      </p:ext>
    </p:extLst>
  </p:cSld>
  <p:clrMapOvr>
    <a:masterClrMapping/>
  </p:clrMapOvr>
  <p:transition spd="slow">
    <p:wheel spokes="1"/>
  </p:transition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400102"/>
      </p:ext>
    </p:extLst>
  </p:cSld>
  <p:clrMapOvr>
    <a:masterClrMapping/>
  </p:clrMapOvr>
  <p:transition spd="slow">
    <p:wheel spokes="1"/>
  </p:transition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721261"/>
      </p:ext>
    </p:extLst>
  </p:cSld>
  <p:clrMapOvr>
    <a:masterClrMapping/>
  </p:clrMapOvr>
  <p:transition spd="slow">
    <p:wheel spokes="1"/>
  </p:transition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947095"/>
      </p:ext>
    </p:extLst>
  </p:cSld>
  <p:clrMapOvr>
    <a:masterClrMapping/>
  </p:clrMapOvr>
  <p:transition spd="slow">
    <p:wheel spokes="1"/>
  </p:transition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369138"/>
      </p:ext>
    </p:extLst>
  </p:cSld>
  <p:clrMapOvr>
    <a:masterClrMapping/>
  </p:clrMapOvr>
  <p:transition spd="slow">
    <p:wheel spokes="1"/>
  </p:transition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150326"/>
      </p:ext>
    </p:extLst>
  </p:cSld>
  <p:clrMapOvr>
    <a:masterClrMapping/>
  </p:clrMapOvr>
  <p:transition spd="slow">
    <p:wheel spokes="1"/>
  </p:transition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142509"/>
      </p:ext>
    </p:extLst>
  </p:cSld>
  <p:clrMapOvr>
    <a:masterClrMapping/>
  </p:clrMapOvr>
  <p:transition spd="slow">
    <p:wheel spokes="1"/>
  </p:transition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956791"/>
      </p:ext>
    </p:extLst>
  </p:cSld>
  <p:clrMapOvr>
    <a:masterClrMapping/>
  </p:clrMapOvr>
  <p:transition spd="slow">
    <p:wheel spokes="1"/>
  </p:transition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78752"/>
      </p:ext>
    </p:extLst>
  </p:cSld>
  <p:clrMapOvr>
    <a:masterClrMapping/>
  </p:clrMapOvr>
  <p:transition spd="slow">
    <p:wheel spokes="1"/>
  </p:transition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453725"/>
      </p:ext>
    </p:extLst>
  </p:cSld>
  <p:clrMapOvr>
    <a:masterClrMapping/>
  </p:clrMapOvr>
  <p:transition spd="slow">
    <p:wheel spokes="1"/>
  </p:transition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209139"/>
      </p:ext>
    </p:extLst>
  </p:cSld>
  <p:clrMapOvr>
    <a:masterClrMapping/>
  </p:clrMapOvr>
  <p:transition spd="slow">
    <p:wheel spokes="1"/>
  </p:transition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451005"/>
      </p:ext>
    </p:extLst>
  </p:cSld>
  <p:clrMapOvr>
    <a:masterClrMapping/>
  </p:clrMapOvr>
  <p:transition spd="slow">
    <p:wheel spokes="1"/>
  </p:transition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117066"/>
      </p:ext>
    </p:extLst>
  </p:cSld>
  <p:clrMapOvr>
    <a:masterClrMapping/>
  </p:clrMapOvr>
  <p:transition spd="slow">
    <p:wheel spokes="1"/>
  </p:transition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51314"/>
      </p:ext>
    </p:extLst>
  </p:cSld>
  <p:clrMapOvr>
    <a:masterClrMapping/>
  </p:clrMapOvr>
  <p:transition spd="slow">
    <p:wheel spokes="1"/>
  </p:transition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454277"/>
      </p:ext>
    </p:extLst>
  </p:cSld>
  <p:clrMapOvr>
    <a:masterClrMapping/>
  </p:clrMapOvr>
  <p:transition spd="slow">
    <p:wheel spokes="1"/>
  </p:transition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864823"/>
      </p:ext>
    </p:extLst>
  </p:cSld>
  <p:clrMapOvr>
    <a:masterClrMapping/>
  </p:clrMapOvr>
  <p:transition spd="slow">
    <p:wheel spokes="1"/>
  </p:transition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900060"/>
      </p:ext>
    </p:extLst>
  </p:cSld>
  <p:clrMapOvr>
    <a:masterClrMapping/>
  </p:clrMapOvr>
  <p:transition spd="slow">
    <p:wheel spokes="1"/>
  </p:transition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897717"/>
      </p:ext>
    </p:extLst>
  </p:cSld>
  <p:clrMapOvr>
    <a:masterClrMapping/>
  </p:clrMapOvr>
  <p:transition spd="slow">
    <p:wheel spokes="1"/>
  </p:transition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927547"/>
      </p:ext>
    </p:extLst>
  </p:cSld>
  <p:clrMapOvr>
    <a:masterClrMapping/>
  </p:clrMapOvr>
  <p:transition spd="slow">
    <p:wheel spokes="1"/>
  </p:transition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325283"/>
      </p:ext>
    </p:extLst>
  </p:cSld>
  <p:clrMapOvr>
    <a:masterClrMapping/>
  </p:clrMapOvr>
  <p:transition spd="slow">
    <p:wheel spokes="1"/>
  </p:transition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486910"/>
      </p:ext>
    </p:extLst>
  </p:cSld>
  <p:clrMapOvr>
    <a:masterClrMapping/>
  </p:clrMapOvr>
  <p:transition spd="slow">
    <p:wheel spokes="1"/>
  </p:transition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225390"/>
      </p:ext>
    </p:extLst>
  </p:cSld>
  <p:clrMapOvr>
    <a:masterClrMapping/>
  </p:clrMapOvr>
  <p:transition spd="slow">
    <p:wheel spokes="1"/>
  </p:transition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519716"/>
      </p:ext>
    </p:extLst>
  </p:cSld>
  <p:clrMapOvr>
    <a:masterClrMapping/>
  </p:clrMapOvr>
  <p:transition spd="slow">
    <p:wheel spokes="1"/>
  </p:transition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177428"/>
      </p:ext>
    </p:extLst>
  </p:cSld>
  <p:clrMapOvr>
    <a:masterClrMapping/>
  </p:clrMapOvr>
  <p:transition spd="slow">
    <p:wheel spokes="1"/>
  </p:transition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916972"/>
      </p:ext>
    </p:extLst>
  </p:cSld>
  <p:clrMapOvr>
    <a:masterClrMapping/>
  </p:clrMapOvr>
  <p:transition spd="slow">
    <p:wheel spokes="1"/>
  </p:transition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428360"/>
      </p:ext>
    </p:extLst>
  </p:cSld>
  <p:clrMapOvr>
    <a:masterClrMapping/>
  </p:clrMapOvr>
  <p:transition spd="slow">
    <p:wheel spokes="1"/>
  </p:transition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388184"/>
      </p:ext>
    </p:extLst>
  </p:cSld>
  <p:clrMapOvr>
    <a:masterClrMapping/>
  </p:clrMapOvr>
  <p:transition spd="slow">
    <p:wheel spokes="1"/>
  </p:transition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678250"/>
      </p:ext>
    </p:extLst>
  </p:cSld>
  <p:clrMapOvr>
    <a:masterClrMapping/>
  </p:clrMapOvr>
  <p:transition spd="slow">
    <p:wheel spokes="1"/>
  </p:transition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284015"/>
      </p:ext>
    </p:extLst>
  </p:cSld>
  <p:clrMapOvr>
    <a:masterClrMapping/>
  </p:clrMapOvr>
  <p:transition spd="slow">
    <p:wheel spokes="1"/>
  </p:transition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264360"/>
      </p:ext>
    </p:extLst>
  </p:cSld>
  <p:clrMapOvr>
    <a:masterClrMapping/>
  </p:clrMapOvr>
  <p:transition spd="slow">
    <p:wheel spokes="1"/>
  </p:transition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408685"/>
      </p:ext>
    </p:extLst>
  </p:cSld>
  <p:clrMapOvr>
    <a:masterClrMapping/>
  </p:clrMapOvr>
  <p:transition spd="slow">
    <p:wheel spokes="1"/>
  </p:transition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551089"/>
      </p:ext>
    </p:extLst>
  </p:cSld>
  <p:clrMapOvr>
    <a:masterClrMapping/>
  </p:clrMapOvr>
  <p:transition spd="slow">
    <p:wheel spokes="1"/>
  </p:transition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10958"/>
      </p:ext>
    </p:extLst>
  </p:cSld>
  <p:clrMapOvr>
    <a:masterClrMapping/>
  </p:clrMapOvr>
  <p:transition spd="slow">
    <p:wheel spokes="1"/>
  </p:transition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537792"/>
      </p:ext>
    </p:extLst>
  </p:cSld>
  <p:clrMapOvr>
    <a:masterClrMapping/>
  </p:clrMapOvr>
  <p:transition spd="slow">
    <p:wheel spokes="1"/>
  </p:transition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0A38B-8EB4-48F1-AC56-B2B48732C93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051620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A6814-71CD-49B1-A797-71CF86F12F0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771799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6782E-E0E5-499C-9FF9-ED14770F1C8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041647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B421E-986A-47DE-8261-AFE4F697D6F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875774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2F856-BAD5-4C6D-80CA-84E32232F7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446827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1C33-710A-4BCC-BB31-256E9DD1CC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278859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15693-070A-4F90-BDA8-BEA3CC5FD5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547269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E3E5-5E1E-4300-AD2C-6AF1A82E79D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654186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BB3D6-D9A2-4D0A-8529-17529A58F96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501771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D7B58-4169-4D26-92E7-3F1F7A27032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577305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EF0D4-24D1-4F0D-BC0A-192F4EF7EA8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381020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208273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858612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223131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472685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4917919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040392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788042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960102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803712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665008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909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236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901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578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54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24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619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712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446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633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673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172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577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48A38-DC4C-4000-9A61-E6A218CBEF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5FFB1-8685-4F66-9DE3-7F9AA3E5F2D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799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3000"/>
            <a:lum/>
          </a:blip>
          <a:srcRect/>
          <a:stretch>
            <a:fillRect t="-33000" b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E03080-5287-4A57-97B4-ED5BB813135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ZŠ Strančice                 Chemie 8               Fiedlerová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029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145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18226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02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SLOŽENÍ ROZTOKŮ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i="1" dirty="0" smtClean="0"/>
              <a:t>Tento materiál je určen pro žáky 8. ročníku ZŠ a cílem </a:t>
            </a:r>
            <a:r>
              <a:rPr lang="cs-CZ" i="1" smtClean="0"/>
              <a:t>je vysvětlit  </a:t>
            </a:r>
            <a:r>
              <a:rPr lang="cs-CZ" i="1" dirty="0"/>
              <a:t>pojem roztok, rozpouštědlo, rozpouštěná látka, naučit se kvantitativně vyjadřovat složení roztoků a provádět výpočty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05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/>
              <a:t>SLOŽENÍ ROZTOKŮ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Můžeme vyjádřit:</a:t>
            </a:r>
          </a:p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dirty="0"/>
              <a:t>. </a:t>
            </a:r>
            <a:r>
              <a:rPr lang="cs-CZ" b="1" dirty="0" smtClean="0"/>
              <a:t>procenty </a:t>
            </a:r>
            <a:r>
              <a:rPr lang="cs-CZ" dirty="0" smtClean="0"/>
              <a:t> %  </a:t>
            </a:r>
            <a:r>
              <a:rPr lang="cs-CZ" dirty="0"/>
              <a:t>(kolik rozpuštěné látky roztok obsahuje)</a:t>
            </a:r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b="1" dirty="0"/>
              <a:t>hmotnostním zlomkem (w)</a:t>
            </a:r>
            <a:r>
              <a:rPr lang="cs-CZ" dirty="0"/>
              <a:t> látky rozpuštěné v roztoku</a:t>
            </a:r>
          </a:p>
          <a:p>
            <a:pPr marL="0" indent="0">
              <a:buNone/>
            </a:pPr>
            <a:r>
              <a:rPr lang="pl-PL" sz="2800" dirty="0"/>
              <a:t>m (A) = hmotnost rozpouštěné látky</a:t>
            </a:r>
          </a:p>
          <a:p>
            <a:pPr marL="0" indent="0">
              <a:buNone/>
            </a:pPr>
            <a:r>
              <a:rPr lang="cs-CZ" sz="2800" dirty="0"/>
              <a:t>m = celková hmotnost roztoku</a:t>
            </a:r>
          </a:p>
          <a:p>
            <a:pPr marL="0" indent="0">
              <a:buNone/>
            </a:pP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w </a:t>
            </a:r>
            <a:r>
              <a:rPr lang="cs-CZ" sz="2800" dirty="0"/>
              <a:t>. 100% </a:t>
            </a:r>
            <a:r>
              <a:rPr lang="cs-CZ" sz="2800" dirty="0" smtClean="0"/>
              <a:t>... vyjádření </a:t>
            </a:r>
            <a:r>
              <a:rPr lang="cs-CZ" sz="2800" dirty="0"/>
              <a:t>složení </a:t>
            </a:r>
            <a:r>
              <a:rPr lang="cs-CZ" sz="2800" dirty="0" smtClean="0"/>
              <a:t>roztoku v procentech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1966274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/>
              <a:t>Složení roztoků    %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Složení roztoků se vyjadřuje </a:t>
            </a:r>
            <a:r>
              <a:rPr lang="cs-CZ" b="1" dirty="0" smtClean="0"/>
              <a:t>množstvím rozpuštěné látky v roztoku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Z</a:t>
            </a:r>
            <a:r>
              <a:rPr lang="cs-CZ" dirty="0"/>
              <a:t> definice procent vyplývá, že 1% je jedna setina z daného celku. 8% je tedy osm setin z celku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Co </a:t>
            </a:r>
            <a:r>
              <a:rPr lang="cs-CZ" dirty="0"/>
              <a:t>by </a:t>
            </a:r>
            <a:r>
              <a:rPr lang="cs-CZ" dirty="0" smtClean="0"/>
              <a:t>údaj </a:t>
            </a:r>
            <a:r>
              <a:rPr lang="cs-CZ" dirty="0"/>
              <a:t>z etikety octa mohl znamenat? Z celkové hmotnosti je v 8% o hmotnosti 100 g obsaženo 8 g kyseliny octové a zbytek do 100 g, tzn. 92 g je vody. Stejně platí údaj u vína ( 12% ve víně tvoří alkohol, ostatní je voda).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7761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1. způsob 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800" i="1" u="sng" dirty="0" smtClean="0"/>
              <a:t>Vypočítejte</a:t>
            </a:r>
            <a:r>
              <a:rPr lang="cs-CZ" sz="2800" i="1" u="sng" dirty="0"/>
              <a:t>, kolika procentní je směs kyseliny citrónové ve vodě, je-li hmotnost kyseliny 30 g a je rozpuštěna v 570 g vody?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a</a:t>
            </a:r>
            <a:r>
              <a:rPr lang="cs-CZ" sz="2800" dirty="0"/>
              <a:t>) </a:t>
            </a:r>
            <a:r>
              <a:rPr lang="cs-CZ" sz="2400" dirty="0"/>
              <a:t>zjistíme hmotnost roztoku, což odpovídá 100%</a:t>
            </a:r>
          </a:p>
          <a:p>
            <a:pPr marL="0" indent="0" algn="ctr">
              <a:buNone/>
            </a:pPr>
            <a:r>
              <a:rPr lang="cs-CZ" sz="2800" dirty="0"/>
              <a:t>100% = 570 g + 30 g</a:t>
            </a:r>
          </a:p>
          <a:p>
            <a:pPr marL="0" indent="0" algn="ctr">
              <a:buNone/>
            </a:pPr>
            <a:r>
              <a:rPr lang="cs-CZ" sz="2800" dirty="0"/>
              <a:t>100% = 600 g</a:t>
            </a:r>
          </a:p>
          <a:p>
            <a:pPr marL="0" indent="0" algn="ctr">
              <a:buNone/>
            </a:pPr>
            <a:r>
              <a:rPr lang="cs-CZ" sz="2800" dirty="0"/>
              <a:t>1% = 6 g</a:t>
            </a:r>
          </a:p>
          <a:p>
            <a:pPr marL="0" indent="0">
              <a:buNone/>
            </a:pPr>
            <a:r>
              <a:rPr lang="cs-CZ" sz="2800" dirty="0"/>
              <a:t>b</a:t>
            </a:r>
            <a:r>
              <a:rPr lang="cs-CZ" sz="2400" dirty="0"/>
              <a:t>) určíme hmotnost rozpouštěné látky v roztoku</a:t>
            </a:r>
          </a:p>
          <a:p>
            <a:pPr marL="0" indent="0" algn="ctr">
              <a:buNone/>
            </a:pPr>
            <a:r>
              <a:rPr lang="cs-CZ" sz="2800" dirty="0"/>
              <a:t>30g = x%</a:t>
            </a:r>
          </a:p>
          <a:p>
            <a:pPr marL="0" indent="0" algn="ctr">
              <a:buNone/>
            </a:pPr>
            <a:r>
              <a:rPr lang="cs-CZ" sz="2800" dirty="0"/>
              <a:t>x = 30 : 6</a:t>
            </a:r>
          </a:p>
          <a:p>
            <a:pPr marL="0" indent="0" algn="ctr">
              <a:buNone/>
            </a:pPr>
            <a:r>
              <a:rPr lang="cs-CZ" sz="2800" dirty="0"/>
              <a:t>x= 5%</a:t>
            </a:r>
          </a:p>
          <a:p>
            <a:pPr marL="0" indent="0">
              <a:buNone/>
            </a:pPr>
            <a:r>
              <a:rPr lang="cs-CZ" sz="2800" dirty="0"/>
              <a:t>Směs kyseliny citrónové ve vodě je  5%.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315592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Hmotnostní zlomek </a:t>
            </a:r>
            <a:r>
              <a:rPr lang="cs-CZ" b="1" dirty="0" err="1" smtClean="0"/>
              <a:t>w</a:t>
            </a:r>
            <a:r>
              <a:rPr lang="cs-CZ" b="1" baseline="-25000" dirty="0" err="1" smtClean="0"/>
              <a:t>s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Množství rozpuštěné látky v roztoku vyjadřuje hmotnostní zlomek.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Hmotnostní zlomek </a:t>
            </a:r>
            <a:r>
              <a:rPr lang="cs-CZ" b="1" dirty="0" err="1" smtClean="0"/>
              <a:t>w</a:t>
            </a:r>
            <a:r>
              <a:rPr lang="cs-CZ" b="1" baseline="-25000" dirty="0" err="1" smtClean="0"/>
              <a:t>s</a:t>
            </a:r>
            <a:r>
              <a:rPr lang="cs-CZ" b="1" dirty="0" smtClean="0"/>
              <a:t> </a:t>
            </a:r>
            <a:r>
              <a:rPr lang="cs-CZ" dirty="0" smtClean="0"/>
              <a:t>je definován jako podíl </a:t>
            </a:r>
            <a:r>
              <a:rPr lang="cs-CZ" b="1" dirty="0" smtClean="0"/>
              <a:t>hmotnosti rozpuštěné látky </a:t>
            </a:r>
            <a:r>
              <a:rPr lang="cs-CZ" b="1" dirty="0" err="1" smtClean="0"/>
              <a:t>m</a:t>
            </a:r>
            <a:r>
              <a:rPr lang="cs-CZ" b="1" baseline="-25000" dirty="0" err="1" smtClean="0"/>
              <a:t>s</a:t>
            </a:r>
            <a:r>
              <a:rPr lang="cs-CZ" b="1" dirty="0" smtClean="0"/>
              <a:t> ku hmotnosti roztoku m </a:t>
            </a:r>
            <a:r>
              <a:rPr lang="cs-CZ" b="1" baseline="-25000" dirty="0" smtClean="0"/>
              <a:t>ʘ</a:t>
            </a:r>
            <a:r>
              <a:rPr lang="cs-CZ" b="1" dirty="0" smtClean="0"/>
              <a:t>(roztoku)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s</a:t>
            </a:r>
            <a:endParaRPr lang="cs-CZ" baseline="-25000" dirty="0" smtClean="0"/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dirty="0" err="1" smtClean="0"/>
              <a:t>w</a:t>
            </a:r>
            <a:r>
              <a:rPr lang="cs-CZ" baseline="-25000" dirty="0" err="1" smtClean="0"/>
              <a:t>s</a:t>
            </a:r>
            <a:r>
              <a:rPr lang="cs-CZ" dirty="0" smtClean="0"/>
              <a:t>  =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dirty="0" err="1" smtClean="0"/>
              <a:t>m</a:t>
            </a:r>
            <a:r>
              <a:rPr lang="cs-CZ" baseline="-25000" dirty="0" err="1" smtClean="0"/>
              <a:t>ʘ</a:t>
            </a:r>
            <a:endParaRPr lang="cs-CZ" baseline="-25000" dirty="0" smtClean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203848" y="4941168"/>
            <a:ext cx="11521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665976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Poznámka k indexům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365760" indent="-256032">
              <a:buNone/>
              <a:defRPr/>
            </a:pPr>
            <a:r>
              <a:rPr lang="cs-CZ" sz="2800" dirty="0" smtClean="0"/>
              <a:t>V různých učebnicích se používají různá označení indexů </a:t>
            </a:r>
          </a:p>
          <a:p>
            <a:pPr marL="365760" indent="-256032" algn="ctr">
              <a:buNone/>
              <a:defRPr/>
            </a:pPr>
            <a:r>
              <a:rPr lang="cs-CZ" b="1" dirty="0" smtClean="0"/>
              <a:t>w = m(A) : m(c)</a:t>
            </a:r>
            <a:r>
              <a:rPr lang="cs-CZ" i="1" dirty="0"/>
              <a:t> </a:t>
            </a:r>
            <a:endParaRPr lang="cs-CZ" i="1" dirty="0" smtClean="0"/>
          </a:p>
          <a:p>
            <a:pPr marL="365760" indent="-256032">
              <a:buNone/>
              <a:defRPr/>
            </a:pPr>
            <a:endParaRPr lang="cs-CZ" i="1" dirty="0" smtClean="0"/>
          </a:p>
          <a:p>
            <a:pPr marL="365760" indent="-256032">
              <a:buNone/>
              <a:defRPr/>
            </a:pPr>
            <a:r>
              <a:rPr lang="cs-CZ" i="1" dirty="0" smtClean="0"/>
              <a:t>m</a:t>
            </a:r>
            <a:r>
              <a:rPr lang="cs-CZ" i="1" baseline="-25000" dirty="0" smtClean="0"/>
              <a:t>A</a:t>
            </a:r>
            <a:r>
              <a:rPr lang="cs-CZ" dirty="0" smtClean="0"/>
              <a:t> </a:t>
            </a:r>
            <a:r>
              <a:rPr lang="cs-CZ" dirty="0"/>
              <a:t>...hmotnost látky A ve </a:t>
            </a:r>
            <a:r>
              <a:rPr lang="cs-CZ" dirty="0" smtClean="0"/>
              <a:t>směsi =</a:t>
            </a:r>
          </a:p>
          <a:p>
            <a:pPr marL="365760" indent="-256032">
              <a:buNone/>
              <a:defRPr/>
            </a:pPr>
            <a:r>
              <a:rPr lang="cs-CZ" dirty="0" err="1" smtClean="0"/>
              <a:t>m</a:t>
            </a:r>
            <a:r>
              <a:rPr lang="cs-CZ" baseline="-25000" dirty="0" err="1" smtClean="0"/>
              <a:t>s</a:t>
            </a:r>
            <a:r>
              <a:rPr lang="cs-CZ" dirty="0" smtClean="0"/>
              <a:t> …hmotnost rozpouštěné složky </a:t>
            </a:r>
          </a:p>
          <a:p>
            <a:pPr marL="365760" indent="-256032">
              <a:buNone/>
              <a:defRPr/>
            </a:pPr>
            <a:endParaRPr lang="cs-CZ" i="1" dirty="0" smtClean="0"/>
          </a:p>
          <a:p>
            <a:pPr marL="365760" indent="-256032">
              <a:buNone/>
              <a:defRPr/>
            </a:pPr>
            <a:r>
              <a:rPr lang="cs-CZ" i="1" dirty="0" err="1" smtClean="0"/>
              <a:t>m</a:t>
            </a:r>
            <a:r>
              <a:rPr lang="cs-CZ" i="1" baseline="-25000" dirty="0" err="1" smtClean="0"/>
              <a:t>C</a:t>
            </a:r>
            <a:r>
              <a:rPr lang="cs-CZ" i="1" dirty="0" smtClean="0"/>
              <a:t> </a:t>
            </a:r>
            <a:r>
              <a:rPr lang="cs-CZ" dirty="0"/>
              <a:t>...hmotnost celé </a:t>
            </a:r>
            <a:r>
              <a:rPr lang="cs-CZ" dirty="0" smtClean="0"/>
              <a:t>směsi = </a:t>
            </a:r>
            <a:r>
              <a:rPr lang="cs-CZ" dirty="0" err="1" smtClean="0"/>
              <a:t>m</a:t>
            </a:r>
            <a:r>
              <a:rPr lang="cs-CZ" baseline="-25000" dirty="0" err="1" smtClean="0">
                <a:latin typeface="Calibri"/>
                <a:cs typeface="Calibri"/>
              </a:rPr>
              <a:t>ʘ</a:t>
            </a:r>
            <a:r>
              <a:rPr lang="cs-CZ" baseline="-25000" dirty="0" smtClean="0">
                <a:latin typeface="Calibri"/>
                <a:cs typeface="Calibri"/>
              </a:rPr>
              <a:t> </a:t>
            </a:r>
            <a:r>
              <a:rPr lang="cs-CZ" dirty="0" smtClean="0">
                <a:latin typeface="Calibri"/>
                <a:cs typeface="Calibri"/>
              </a:rPr>
              <a:t>…</a:t>
            </a:r>
            <a:r>
              <a:rPr lang="cs-CZ" dirty="0" smtClean="0"/>
              <a:t>hmotnost roztoku</a:t>
            </a:r>
            <a:endParaRPr lang="cs-CZ" dirty="0"/>
          </a:p>
          <a:p>
            <a:pPr marL="109728" indent="0">
              <a:buNone/>
              <a:defRPr/>
            </a:pPr>
            <a:endParaRPr lang="cs-CZ" dirty="0" smtClean="0"/>
          </a:p>
          <a:p>
            <a:pPr marL="109728" indent="0">
              <a:buNone/>
              <a:defRPr/>
            </a:pPr>
            <a:r>
              <a:rPr lang="cs-CZ" dirty="0" err="1" smtClean="0"/>
              <a:t>m</a:t>
            </a:r>
            <a:r>
              <a:rPr lang="cs-CZ" baseline="-25000" dirty="0" err="1" smtClean="0"/>
              <a:t>r</a:t>
            </a:r>
            <a:r>
              <a:rPr lang="cs-CZ" dirty="0" smtClean="0"/>
              <a:t> …hmotnost rozpouštědla</a:t>
            </a:r>
            <a:endParaRPr lang="cs-CZ" dirty="0"/>
          </a:p>
          <a:p>
            <a:pPr marL="365760" indent="-256032">
              <a:buNone/>
              <a:defRPr/>
            </a:pPr>
            <a:endParaRPr lang="cs-CZ" dirty="0" smtClean="0"/>
          </a:p>
          <a:p>
            <a:pPr marL="365760" indent="-256032">
              <a:buNone/>
              <a:defRPr/>
            </a:pPr>
            <a:r>
              <a:rPr lang="cs-CZ" dirty="0" err="1" smtClean="0"/>
              <a:t>m</a:t>
            </a:r>
            <a:r>
              <a:rPr lang="cs-CZ" baseline="-25000" dirty="0" err="1" smtClean="0"/>
              <a:t>ʘ</a:t>
            </a:r>
            <a:r>
              <a:rPr lang="cs-CZ" baseline="-25000" dirty="0" smtClean="0"/>
              <a:t> </a:t>
            </a:r>
            <a:r>
              <a:rPr lang="cs-CZ" dirty="0" smtClean="0"/>
              <a:t>= m</a:t>
            </a:r>
            <a:r>
              <a:rPr lang="cs-CZ" baseline="-25000" dirty="0" smtClean="0"/>
              <a:t>(s)</a:t>
            </a:r>
            <a:r>
              <a:rPr lang="cs-CZ" dirty="0" smtClean="0"/>
              <a:t> + m</a:t>
            </a:r>
            <a:r>
              <a:rPr lang="cs-CZ" baseline="-25000" dirty="0" smtClean="0"/>
              <a:t>(r)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90278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584176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>
                <a:solidFill>
                  <a:srgbClr val="FF0000"/>
                </a:solidFill>
              </a:rPr>
              <a:t/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>
                <a:solidFill>
                  <a:srgbClr val="FF0000"/>
                </a:solidFill>
              </a:rPr>
              <a:t/>
            </a:r>
            <a:br>
              <a:rPr lang="cs-CZ" sz="2700" dirty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/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2. způsob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u="sng" dirty="0" smtClean="0"/>
              <a:t>V</a:t>
            </a:r>
            <a:r>
              <a:rPr lang="cs-CZ" sz="3100" i="1" u="sng" dirty="0" smtClean="0"/>
              <a:t>ypočítejte</a:t>
            </a:r>
            <a:r>
              <a:rPr lang="cs-CZ" sz="3100" i="1" u="sng" dirty="0"/>
              <a:t>, kolika procentní je směs kyseliny citrónové ve vodě, je-li hmotnost kyseliny 30 g a je rozpuštěna v 570 g vody?</a:t>
            </a:r>
            <a:br>
              <a:rPr lang="cs-CZ" sz="3100" i="1" u="sng" dirty="0"/>
            </a:b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53650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  w(s</a:t>
            </a:r>
            <a:r>
              <a:rPr lang="cs-CZ" b="1" dirty="0"/>
              <a:t>) = m(s) : m</a:t>
            </a: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w(s</a:t>
            </a:r>
            <a:r>
              <a:rPr lang="cs-CZ" sz="2400" dirty="0"/>
              <a:t>) je hmotnostní zlomek látky rozpuštěné v roztoku</a:t>
            </a:r>
          </a:p>
          <a:p>
            <a:pPr marL="0" indent="0">
              <a:buNone/>
            </a:pPr>
            <a:r>
              <a:rPr lang="cs-CZ" sz="2400" dirty="0"/>
              <a:t>m(s) je hmotnost látky rozpuštěné v roztoku</a:t>
            </a:r>
          </a:p>
          <a:p>
            <a:pPr marL="0" indent="0">
              <a:buNone/>
            </a:pPr>
            <a:r>
              <a:rPr lang="cs-CZ" sz="2400" dirty="0"/>
              <a:t>m </a:t>
            </a:r>
            <a:r>
              <a:rPr lang="cs-CZ" sz="2400" dirty="0" smtClean="0"/>
              <a:t>     je </a:t>
            </a:r>
            <a:r>
              <a:rPr lang="cs-CZ" sz="2400" dirty="0"/>
              <a:t>hmotnost roztoku</a:t>
            </a:r>
          </a:p>
          <a:p>
            <a:pPr marL="0" indent="0">
              <a:buNone/>
            </a:pPr>
            <a:r>
              <a:rPr lang="cs-CZ" dirty="0"/>
              <a:t>a) určíme hmotnost složky roztoku</a:t>
            </a:r>
          </a:p>
          <a:p>
            <a:pPr marL="0" indent="0" algn="ctr">
              <a:buNone/>
            </a:pPr>
            <a:r>
              <a:rPr lang="cs-CZ" dirty="0"/>
              <a:t>m(s) = 30 g</a:t>
            </a:r>
          </a:p>
          <a:p>
            <a:pPr marL="0" indent="0">
              <a:buNone/>
            </a:pPr>
            <a:r>
              <a:rPr lang="cs-CZ" dirty="0"/>
              <a:t>b) vypočítáme celkovou hmotnost roztoku</a:t>
            </a:r>
          </a:p>
          <a:p>
            <a:pPr marL="0" indent="0" algn="ctr">
              <a:buNone/>
            </a:pPr>
            <a:r>
              <a:rPr lang="cs-CZ" dirty="0"/>
              <a:t>m = 30 + 570</a:t>
            </a:r>
          </a:p>
          <a:p>
            <a:pPr marL="0" indent="0" algn="ctr">
              <a:buNone/>
            </a:pPr>
            <a:r>
              <a:rPr lang="cs-CZ" dirty="0"/>
              <a:t>m = 600 g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86860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pokračování výpočtu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c) zapíšeme vzorec a dosadíme do něho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w(s</a:t>
            </a:r>
            <a:r>
              <a:rPr lang="cs-CZ" dirty="0"/>
              <a:t>) = m(s) : m</a:t>
            </a:r>
          </a:p>
          <a:p>
            <a:pPr marL="0" indent="0" algn="ctr">
              <a:buNone/>
            </a:pPr>
            <a:r>
              <a:rPr lang="cs-CZ" dirty="0"/>
              <a:t>w(s) = 30 : 600</a:t>
            </a:r>
          </a:p>
          <a:p>
            <a:pPr marL="0" indent="0" algn="ctr">
              <a:buNone/>
            </a:pPr>
            <a:r>
              <a:rPr lang="cs-CZ" dirty="0"/>
              <a:t>w(s) = 0,05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</a:t>
            </a:r>
            <a:r>
              <a:rPr lang="cs-CZ" dirty="0"/>
              <a:t>) zapíšeme odpověď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Hmotnostní </a:t>
            </a:r>
            <a:r>
              <a:rPr lang="cs-CZ" dirty="0"/>
              <a:t>zlomek kyseliny ve vodě je 5% (Roztok obsahuje 5% kyseliny citrónové).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128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Hmotnostní zlomek  w</a:t>
            </a:r>
            <a:endParaRPr lang="cs-CZ" u="sng" dirty="0"/>
          </a:p>
        </p:txBody>
      </p:sp>
      <p:sp>
        <p:nvSpPr>
          <p:cNvPr id="12290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8641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Hmotnostní zlomek </a:t>
            </a:r>
            <a:r>
              <a:rPr lang="cs-CZ" sz="2800" b="1" u="sng" dirty="0" smtClean="0"/>
              <a:t>nemá jednotku </a:t>
            </a:r>
          </a:p>
          <a:p>
            <a:pPr eaLnBrk="1" hangingPunct="1"/>
            <a:r>
              <a:rPr lang="cs-CZ" sz="2800" b="1" dirty="0" smtClean="0"/>
              <a:t>Je to relativní veličina (udává poměr)</a:t>
            </a:r>
          </a:p>
          <a:p>
            <a:pPr eaLnBrk="1" hangingPunct="1"/>
            <a:r>
              <a:rPr lang="cs-CZ" sz="2800" dirty="0" smtClean="0"/>
              <a:t>Můžeme ho uvádět v desetinném čísle nebo v procentech:    </a:t>
            </a:r>
            <a:r>
              <a:rPr lang="cs-CZ" sz="2800" b="1" dirty="0" err="1" smtClean="0">
                <a:solidFill>
                  <a:srgbClr val="0070C0"/>
                </a:solidFill>
              </a:rPr>
              <a:t>př</a:t>
            </a:r>
            <a:r>
              <a:rPr lang="cs-CZ" sz="2800" b="1" dirty="0" smtClean="0">
                <a:solidFill>
                  <a:srgbClr val="0070C0"/>
                </a:solidFill>
              </a:rPr>
              <a:t>:  w = 0,23 = 23% </a:t>
            </a:r>
          </a:p>
          <a:p>
            <a:pPr eaLnBrk="1" hangingPunct="1"/>
            <a:r>
              <a:rPr lang="cs-CZ" dirty="0" smtClean="0"/>
              <a:t>Hmotnostní zlomek se pohybuje vždy v intervalu </a:t>
            </a:r>
            <a:r>
              <a:rPr lang="cs-CZ" b="1" dirty="0" smtClean="0">
                <a:solidFill>
                  <a:srgbClr val="0070C0"/>
                </a:solidFill>
              </a:rPr>
              <a:t>w = </a:t>
            </a:r>
            <a:r>
              <a:rPr lang="en-US" sz="3600" b="1" dirty="0" smtClean="0">
                <a:solidFill>
                  <a:srgbClr val="0070C0"/>
                </a:solidFill>
              </a:rPr>
              <a:t>&lt;</a:t>
            </a:r>
            <a:r>
              <a:rPr lang="cs-CZ" b="1" dirty="0" smtClean="0">
                <a:solidFill>
                  <a:srgbClr val="0070C0"/>
                </a:solidFill>
              </a:rPr>
              <a:t>0, 1</a:t>
            </a:r>
            <a:r>
              <a:rPr lang="en-US" sz="3600" b="1" dirty="0" smtClean="0">
                <a:solidFill>
                  <a:srgbClr val="0070C0"/>
                </a:solidFill>
              </a:rPr>
              <a:t>&gt;</a:t>
            </a:r>
            <a:endParaRPr lang="cs-CZ" b="1" dirty="0" smtClean="0">
              <a:solidFill>
                <a:srgbClr val="0070C0"/>
              </a:solidFill>
            </a:endParaRPr>
          </a:p>
          <a:p>
            <a:pPr eaLnBrk="1" hangingPunct="1"/>
            <a:r>
              <a:rPr lang="cs-CZ" dirty="0" smtClean="0"/>
              <a:t>Hmotnostní zlomek čisté látky:  </a:t>
            </a:r>
            <a:r>
              <a:rPr lang="cs-CZ" b="1" dirty="0" smtClean="0">
                <a:solidFill>
                  <a:srgbClr val="0070C0"/>
                </a:solidFill>
              </a:rPr>
              <a:t>w = 1</a:t>
            </a:r>
          </a:p>
          <a:p>
            <a:pPr eaLnBrk="1" hangingPunct="1"/>
            <a:r>
              <a:rPr lang="cs-CZ" dirty="0" smtClean="0"/>
              <a:t>Pokud daná látka ve směsi není: </a:t>
            </a:r>
            <a:r>
              <a:rPr lang="cs-CZ" b="1" dirty="0" smtClean="0">
                <a:solidFill>
                  <a:srgbClr val="0070C0"/>
                </a:solidFill>
              </a:rPr>
              <a:t>w = 0</a:t>
            </a:r>
          </a:p>
        </p:txBody>
      </p:sp>
    </p:spTree>
    <p:extLst>
      <p:ext uri="{BB962C8B-B14F-4D97-AF65-F5344CB8AC3E}">
        <p14:creationId xmlns:p14="http://schemas.microsoft.com/office/powerpoint/2010/main" val="338973177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1. příklad: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Kolik </a:t>
            </a:r>
            <a:r>
              <a:rPr lang="cs-CZ" dirty="0"/>
              <a:t>gramů kuchyňské soli je rozpuštěno v 400 g jejího 20% vodného roztoku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100</a:t>
            </a:r>
            <a:r>
              <a:rPr lang="cs-CZ" dirty="0"/>
              <a:t>% ......... 400 g</a:t>
            </a:r>
          </a:p>
          <a:p>
            <a:pPr marL="0" indent="0" algn="ctr">
              <a:buNone/>
            </a:pPr>
            <a:r>
              <a:rPr lang="cs-CZ" dirty="0"/>
              <a:t>20% ........... x g</a:t>
            </a:r>
          </a:p>
          <a:p>
            <a:pPr marL="0" indent="0" algn="ctr">
              <a:buNone/>
            </a:pPr>
            <a:r>
              <a:rPr lang="cs-CZ" dirty="0"/>
              <a:t>x = 20 . 400 : 100</a:t>
            </a:r>
          </a:p>
          <a:p>
            <a:pPr marL="0" indent="0" algn="ctr">
              <a:buNone/>
            </a:pPr>
            <a:r>
              <a:rPr lang="cs-CZ" dirty="0"/>
              <a:t>x = 80 g</a:t>
            </a:r>
          </a:p>
          <a:p>
            <a:pPr marL="0" indent="0">
              <a:buNone/>
            </a:pPr>
            <a:r>
              <a:rPr lang="pl-PL" dirty="0"/>
              <a:t>Ve vodném roztoku je rozpuštěno 80 g soli</a:t>
            </a:r>
            <a:r>
              <a:rPr lang="pl-PL" dirty="0" smtClean="0"/>
              <a:t>.</a:t>
            </a:r>
            <a:endParaRPr lang="pl-PL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331640" y="4005064"/>
            <a:ext cx="58326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78305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2.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1125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Kolika </a:t>
            </a:r>
            <a:r>
              <a:rPr lang="cs-CZ" dirty="0"/>
              <a:t>procentní bude vodný roztok </a:t>
            </a:r>
            <a:r>
              <a:rPr lang="cs-CZ" dirty="0" smtClean="0"/>
              <a:t>hydroxidu sodného</a:t>
            </a:r>
            <a:r>
              <a:rPr lang="cs-CZ" dirty="0"/>
              <a:t>, který vznikne rozpuštěním 20 </a:t>
            </a:r>
            <a:r>
              <a:rPr lang="cs-CZ" dirty="0" smtClean="0"/>
              <a:t>g </a:t>
            </a:r>
            <a:r>
              <a:rPr lang="es-ES" dirty="0" smtClean="0"/>
              <a:t>hydroxidu </a:t>
            </a:r>
            <a:r>
              <a:rPr lang="es-ES" dirty="0"/>
              <a:t>ve 100 g vody ?</a:t>
            </a:r>
          </a:p>
          <a:p>
            <a:pPr marL="0" indent="0">
              <a:buNone/>
            </a:pPr>
            <a:r>
              <a:rPr lang="pl-PL" sz="2800" dirty="0"/>
              <a:t>hmotnost roztoku (100%) </a:t>
            </a:r>
            <a:r>
              <a:rPr lang="pl-PL" sz="2800" dirty="0" smtClean="0"/>
              <a:t>........... </a:t>
            </a:r>
            <a:r>
              <a:rPr lang="pl-PL" sz="2800" dirty="0"/>
              <a:t>m = 20g + 100g = 120g</a:t>
            </a:r>
          </a:p>
          <a:p>
            <a:pPr marL="0" indent="0">
              <a:buNone/>
            </a:pPr>
            <a:r>
              <a:rPr lang="cs-CZ" sz="2800" dirty="0"/>
              <a:t>hmotnost rozpuštěné látky (x %) ...... m (A) = 20 g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w </a:t>
            </a:r>
            <a:r>
              <a:rPr lang="cs-CZ" dirty="0"/>
              <a:t>= 20 : 120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w = </a:t>
            </a:r>
            <a:r>
              <a:rPr lang="cs-CZ" dirty="0"/>
              <a:t>0,166</a:t>
            </a:r>
          </a:p>
          <a:p>
            <a:pPr marL="0" indent="0" algn="ctr">
              <a:buNone/>
            </a:pPr>
            <a:r>
              <a:rPr lang="cs-CZ" dirty="0"/>
              <a:t>0,166 . 100 % = 16,6 %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Roztok </a:t>
            </a:r>
            <a:r>
              <a:rPr lang="cs-CZ" dirty="0"/>
              <a:t>hydroxidu sodného bude 16,6 % .</a:t>
            </a:r>
          </a:p>
        </p:txBody>
      </p:sp>
    </p:spTree>
    <p:extLst>
      <p:ext uri="{BB962C8B-B14F-4D97-AF65-F5344CB8AC3E}">
        <p14:creationId xmlns:p14="http://schemas.microsoft.com/office/powerpoint/2010/main" val="127529259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r>
              <a:rPr lang="cs-CZ" sz="1400" dirty="0" smtClean="0"/>
              <a:t>Příklady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036496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1.Roztok </a:t>
            </a:r>
            <a:r>
              <a:rPr lang="cs-CZ" sz="2000" dirty="0"/>
              <a:t>vznikl rozpuštěním 30g </a:t>
            </a:r>
            <a:r>
              <a:rPr lang="cs-CZ" sz="2000" dirty="0" smtClean="0"/>
              <a:t>Na Cl </a:t>
            </a:r>
            <a:r>
              <a:rPr lang="cs-CZ" sz="2000" dirty="0"/>
              <a:t>v 90 g vody. Vypočítej kolik procent </a:t>
            </a:r>
            <a:r>
              <a:rPr lang="cs-CZ" sz="2000" dirty="0" smtClean="0"/>
              <a:t>Na Cl </a:t>
            </a:r>
            <a:r>
              <a:rPr lang="cs-CZ" sz="2000" dirty="0"/>
              <a:t>je v jeho</a:t>
            </a:r>
          </a:p>
          <a:p>
            <a:pPr marL="0" indent="0">
              <a:buNone/>
            </a:pPr>
            <a:r>
              <a:rPr lang="cs-CZ" sz="2000" dirty="0"/>
              <a:t>vodném roztoku.(25%)</a:t>
            </a:r>
          </a:p>
          <a:p>
            <a:pPr marL="0" indent="0">
              <a:buNone/>
            </a:pPr>
            <a:r>
              <a:rPr lang="cs-CZ" sz="2000" dirty="0" smtClean="0"/>
              <a:t>2</a:t>
            </a:r>
            <a:r>
              <a:rPr lang="cs-CZ" sz="2000" dirty="0"/>
              <a:t>. Kolik gramů hydroxidu draselného je třeba k přípravě 250 g jeho 20% </a:t>
            </a:r>
            <a:r>
              <a:rPr lang="cs-CZ" sz="2000" dirty="0" smtClean="0"/>
              <a:t>vodného roztoku</a:t>
            </a:r>
            <a:r>
              <a:rPr lang="cs-CZ" sz="2000" dirty="0"/>
              <a:t>?(50g)</a:t>
            </a:r>
          </a:p>
          <a:p>
            <a:pPr marL="0" indent="0">
              <a:buNone/>
            </a:pPr>
            <a:r>
              <a:rPr lang="cs-CZ" sz="2000" dirty="0"/>
              <a:t>3. Jaké množství sody bylo nutno rozpustit ve vodě, aby vzniklo 500g jeho </a:t>
            </a:r>
            <a:r>
              <a:rPr lang="cs-CZ" sz="2000" dirty="0" smtClean="0"/>
              <a:t>35% roztoku</a:t>
            </a:r>
            <a:r>
              <a:rPr lang="cs-CZ" sz="2000" dirty="0"/>
              <a:t>?(105g)</a:t>
            </a:r>
          </a:p>
          <a:p>
            <a:pPr marL="0" indent="0">
              <a:buNone/>
            </a:pPr>
            <a:r>
              <a:rPr lang="cs-CZ" sz="2000" dirty="0"/>
              <a:t>4. Vypočítej hmotnostní zlomek chloridu sodného, víte-li, že obsahuje 30 g chloridu </a:t>
            </a:r>
            <a:r>
              <a:rPr lang="cs-CZ" sz="2000" dirty="0" smtClean="0"/>
              <a:t>sodného </a:t>
            </a:r>
            <a:r>
              <a:rPr lang="es-ES" sz="2000" dirty="0" smtClean="0"/>
              <a:t>ve </a:t>
            </a:r>
            <a:r>
              <a:rPr lang="es-ES" sz="2000" dirty="0"/>
              <a:t>150 g vody.(16,6%)</a:t>
            </a:r>
          </a:p>
          <a:p>
            <a:pPr marL="0" indent="0">
              <a:buNone/>
            </a:pPr>
            <a:r>
              <a:rPr lang="cs-CZ" sz="2000" dirty="0"/>
              <a:t>5. Kolik gramů cukru je třeba k přípravě 250 g jeho 15% roztoku?(37,5g)</a:t>
            </a:r>
          </a:p>
          <a:p>
            <a:pPr marL="0" indent="0">
              <a:buNone/>
            </a:pPr>
            <a:r>
              <a:rPr lang="cs-CZ" sz="2000" dirty="0"/>
              <a:t>6. Vypočítej hmotnost 25% roztoku bromidu stříbrného, když víš, že k jeho přípravě </a:t>
            </a:r>
            <a:r>
              <a:rPr lang="cs-CZ" sz="2000" dirty="0" smtClean="0"/>
              <a:t>bylo </a:t>
            </a:r>
            <a:r>
              <a:rPr lang="pt-BR" sz="2000" dirty="0" smtClean="0"/>
              <a:t>použito </a:t>
            </a:r>
            <a:r>
              <a:rPr lang="pt-BR" sz="2000" dirty="0"/>
              <a:t>50 g AgBr.(200g)</a:t>
            </a:r>
          </a:p>
          <a:p>
            <a:pPr marL="0" indent="0">
              <a:buNone/>
            </a:pPr>
            <a:r>
              <a:rPr lang="cs-CZ" sz="2000" dirty="0"/>
              <a:t>7. Kolik gramů vody a kolik gramů cukru je třeba k přípravě 500g 10% roztoku cukru?(</a:t>
            </a:r>
            <a:r>
              <a:rPr lang="cs-CZ" sz="2000" dirty="0" smtClean="0"/>
              <a:t>50g, 450g</a:t>
            </a:r>
            <a:r>
              <a:rPr lang="cs-CZ" sz="2000" dirty="0"/>
              <a:t>)</a:t>
            </a:r>
          </a:p>
          <a:p>
            <a:pPr marL="0" indent="0">
              <a:buNone/>
            </a:pPr>
            <a:r>
              <a:rPr lang="cs-CZ" sz="2000" dirty="0"/>
              <a:t>8. Přidáme-li ke 150g 10% roztoku cukru ještě 50g vody, kolika procentní bude </a:t>
            </a:r>
            <a:r>
              <a:rPr lang="cs-CZ" sz="2000" dirty="0" smtClean="0"/>
              <a:t>výsledný roztok</a:t>
            </a:r>
            <a:r>
              <a:rPr lang="cs-CZ" sz="2000" dirty="0"/>
              <a:t>?(7,5%)</a:t>
            </a:r>
          </a:p>
          <a:p>
            <a:pPr marL="0" indent="0">
              <a:buNone/>
            </a:pPr>
            <a:r>
              <a:rPr lang="cs-CZ" sz="2000" dirty="0"/>
              <a:t>9. Mám 200g 20% roztok chloridu sodného. Přidám k tomuto roztoku ještě 50 g </a:t>
            </a:r>
            <a:r>
              <a:rPr lang="cs-CZ" sz="2000" dirty="0" smtClean="0"/>
              <a:t>chloridu sodného</a:t>
            </a:r>
            <a:r>
              <a:rPr lang="cs-CZ" sz="2000" dirty="0"/>
              <a:t>. Vypočítej kolika procentní bude výsledný roztok</a:t>
            </a:r>
            <a:r>
              <a:rPr lang="cs-CZ" sz="2000" dirty="0" smtClean="0"/>
              <a:t>?</a:t>
            </a:r>
            <a:r>
              <a:rPr lang="cs-CZ" sz="2000" dirty="0"/>
              <a:t> (36%)</a:t>
            </a:r>
          </a:p>
        </p:txBody>
      </p:sp>
    </p:spTree>
    <p:extLst>
      <p:ext uri="{BB962C8B-B14F-4D97-AF65-F5344CB8AC3E}">
        <p14:creationId xmlns:p14="http://schemas.microsoft.com/office/powerpoint/2010/main" val="7658877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Příklady na procvičení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864100"/>
          </a:xfrm>
        </p:spPr>
        <p:txBody>
          <a:bodyPr>
            <a:normAutofit fontScale="77500" lnSpcReduction="2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300" b="1" dirty="0" smtClean="0"/>
              <a:t>1)  Vypočítej hmotnostní zlomek cukru v ovocné šťávě, když v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sz="2300" b="1" dirty="0" smtClean="0"/>
              <a:t>         200 g ovocné šťávy je rozpuštěno 6 g cukru.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sz="2300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300" dirty="0" smtClean="0"/>
              <a:t>2)  </a:t>
            </a:r>
            <a:r>
              <a:rPr lang="cs-CZ" sz="2300" b="1" dirty="0" smtClean="0"/>
              <a:t>Vypočítej hmotnostní zlomek cukru v ovocné šťávě, když v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sz="2300" b="1" dirty="0" smtClean="0"/>
              <a:t>        700 g ovocné šťávy je rozpuštěno 38,5 g cukru.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sz="2300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300" b="1" dirty="0" smtClean="0"/>
              <a:t>3)  Vypočítej hmotnostní zlomek cukru v ovocné šťávě, když v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sz="2300" b="1" dirty="0" smtClean="0"/>
              <a:t>         600 g ovocné šťávy je rozpuštěno 75 g cukru.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sz="2300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300" b="1" dirty="0" smtClean="0"/>
              <a:t>4)  Vypočítej hmotnostní zlomek cukru v ovocné šťávě, když v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sz="2300" b="1" dirty="0" smtClean="0"/>
              <a:t>         525 g ovocné šťávy je rozpuštěno 84 g cukru.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sz="2400" b="1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 smtClean="0"/>
              <a:t>5)  Vypočítej hmotnostní zlomek jodu v jodové tinktuře, která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sz="2400" b="1" dirty="0" smtClean="0"/>
              <a:t>         obsahuje 22,5 g jodu v 500 g roztoku jodové tinktury.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cs-CZ" sz="2400" b="1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 smtClean="0"/>
              <a:t>6)  Vypočítej hmotnostní zlomek jodu v jodové tinktuře, která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sz="2400" b="1" dirty="0" smtClean="0"/>
              <a:t>         obsahuje 42,5 g jodu v 500 g roztoku jodové tinktury.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0037208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BENEŠ,CSC., </a:t>
            </a:r>
            <a:r>
              <a:rPr lang="cs-CZ" sz="2400" dirty="0" err="1"/>
              <a:t>Prof.RNDr</a:t>
            </a:r>
            <a:r>
              <a:rPr lang="cs-CZ" sz="2400" dirty="0"/>
              <a:t>. Pavel, </a:t>
            </a:r>
            <a:r>
              <a:rPr lang="cs-CZ" sz="2400" dirty="0" err="1"/>
              <a:t>PhDr.Václav</a:t>
            </a:r>
            <a:r>
              <a:rPr lang="cs-CZ" sz="2400" dirty="0"/>
              <a:t> PUMPR,CSC. a </a:t>
            </a:r>
            <a:r>
              <a:rPr lang="cs-CZ" sz="2400" dirty="0" err="1"/>
              <a:t>Doc.RNDr</a:t>
            </a:r>
            <a:r>
              <a:rPr lang="cs-CZ" sz="2400" dirty="0"/>
              <a:t>. Jiří BANÝR, CSC. </a:t>
            </a:r>
            <a:r>
              <a:rPr lang="cs-CZ" sz="2400" i="1" dirty="0"/>
              <a:t>Základy praktické chemie</a:t>
            </a:r>
            <a:r>
              <a:rPr lang="cs-CZ" sz="2400" dirty="0"/>
              <a:t>: </a:t>
            </a:r>
            <a:r>
              <a:rPr lang="cs-CZ" sz="2400" i="1" dirty="0"/>
              <a:t>pro 8. ročník základní školy</a:t>
            </a:r>
            <a:r>
              <a:rPr lang="cs-CZ" sz="2400" dirty="0"/>
              <a:t>. 2. aktualizované vydání. Praha: Nakladatelství FORTUNA, 2006. ISBN 80-7168-879-7. </a:t>
            </a:r>
            <a:endParaRPr lang="cs-CZ" sz="2400" dirty="0" smtClean="0"/>
          </a:p>
          <a:p>
            <a:r>
              <a:rPr lang="cs-CZ" sz="2400" dirty="0"/>
              <a:t>ČTRNÁCTOVÁ,CSC., Doc. </a:t>
            </a:r>
            <a:r>
              <a:rPr lang="cs-CZ" sz="2400" dirty="0" err="1"/>
              <a:t>RNDr.Hana</a:t>
            </a:r>
            <a:r>
              <a:rPr lang="cs-CZ" sz="2400" dirty="0"/>
              <a:t>, Prof. </a:t>
            </a:r>
            <a:r>
              <a:rPr lang="cs-CZ" sz="2400" dirty="0" err="1"/>
              <a:t>Ing.Karel</a:t>
            </a:r>
            <a:r>
              <a:rPr lang="cs-CZ" sz="2400" dirty="0"/>
              <a:t> KOLÁŘ,CSC., PaedDr. Miloslava SVOBODOVÁ a </a:t>
            </a:r>
            <a:r>
              <a:rPr lang="cs-CZ" sz="2400" dirty="0" err="1"/>
              <a:t>RNDr.František</a:t>
            </a:r>
            <a:r>
              <a:rPr lang="cs-CZ" sz="2400" dirty="0"/>
              <a:t> ZEMÁNEK. </a:t>
            </a:r>
            <a:r>
              <a:rPr lang="cs-CZ" sz="2400" i="1" dirty="0"/>
              <a:t>Přehled chemie pro základní školy</a:t>
            </a:r>
            <a:r>
              <a:rPr lang="cs-CZ" sz="2400" dirty="0"/>
              <a:t>. 1. vydání. Praha: SPN-pedagogické nakladatelství, a.s., 2006. </a:t>
            </a:r>
            <a:r>
              <a:rPr lang="cs-CZ" sz="2400"/>
              <a:t>ISBN 80-7235-260-1.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3033669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9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10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883</Words>
  <Application>Microsoft Office PowerPoint</Application>
  <PresentationFormat>Předvádění na obrazovce (4:3)</PresentationFormat>
  <Paragraphs>126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15</vt:i4>
      </vt:variant>
      <vt:variant>
        <vt:lpstr>Nadpisy snímků</vt:lpstr>
      </vt:variant>
      <vt:variant>
        <vt:i4>15</vt:i4>
      </vt:variant>
    </vt:vector>
  </HeadingPairs>
  <TitlesOfParts>
    <vt:vector size="30" baseType="lpstr">
      <vt:lpstr>1_Motiv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8_Motiv systému Office</vt:lpstr>
      <vt:lpstr>9_Motiv systému Office</vt:lpstr>
      <vt:lpstr>10_Motiv systému Office</vt:lpstr>
      <vt:lpstr>11_Motiv systému Office</vt:lpstr>
      <vt:lpstr>12_Motiv systému Office</vt:lpstr>
      <vt:lpstr>13_Motiv systému Office</vt:lpstr>
      <vt:lpstr>14_Motiv systému Office</vt:lpstr>
      <vt:lpstr>Motiv systému Office</vt:lpstr>
      <vt:lpstr>Prezentace aplikace PowerPoint</vt:lpstr>
      <vt:lpstr>SLOŽENÍ ROZTOKŮ</vt:lpstr>
      <vt:lpstr>SLOŽENÍ ROZTOKŮ</vt:lpstr>
      <vt:lpstr>Složení roztoků    %</vt:lpstr>
      <vt:lpstr> 1. způsob  Vypočítejte, kolika procentní je směs kyseliny citrónové ve vodě, je-li hmotnost kyseliny 30 g a je rozpuštěna v 570 g vody? </vt:lpstr>
      <vt:lpstr>Hmotnostní zlomek ws</vt:lpstr>
      <vt:lpstr>Poznámka k indexům </vt:lpstr>
      <vt:lpstr>   2. způsob Vypočítejte, kolika procentní je směs kyseliny citrónové ve vodě, je-li hmotnost kyseliny 30 g a je rozpuštěna v 570 g vody?  </vt:lpstr>
      <vt:lpstr>pokračování výpočtu</vt:lpstr>
      <vt:lpstr>Hmotnostní zlomek  w</vt:lpstr>
      <vt:lpstr> 1. příklad: </vt:lpstr>
      <vt:lpstr>2. příklad</vt:lpstr>
      <vt:lpstr>Příklady</vt:lpstr>
      <vt:lpstr>Příklady na procvičení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Fiedlerová Ivana</cp:lastModifiedBy>
  <cp:revision>9</cp:revision>
  <dcterms:created xsi:type="dcterms:W3CDTF">2012-02-22T16:17:37Z</dcterms:created>
  <dcterms:modified xsi:type="dcterms:W3CDTF">2012-03-04T11:35:56Z</dcterms:modified>
</cp:coreProperties>
</file>